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6" r:id="rId1"/>
  </p:sldMasterIdLst>
  <p:notesMasterIdLst>
    <p:notesMasterId r:id="rId98"/>
  </p:notesMasterIdLst>
  <p:sldIdLst>
    <p:sldId id="256" r:id="rId2"/>
    <p:sldId id="272" r:id="rId3"/>
    <p:sldId id="258" r:id="rId4"/>
    <p:sldId id="367" r:id="rId5"/>
    <p:sldId id="459" r:id="rId6"/>
    <p:sldId id="362" r:id="rId7"/>
    <p:sldId id="363" r:id="rId8"/>
    <p:sldId id="366" r:id="rId9"/>
    <p:sldId id="365" r:id="rId10"/>
    <p:sldId id="372" r:id="rId11"/>
    <p:sldId id="373" r:id="rId12"/>
    <p:sldId id="370" r:id="rId13"/>
    <p:sldId id="305" r:id="rId14"/>
    <p:sldId id="374" r:id="rId15"/>
    <p:sldId id="375" r:id="rId16"/>
    <p:sldId id="376" r:id="rId17"/>
    <p:sldId id="379" r:id="rId18"/>
    <p:sldId id="378" r:id="rId19"/>
    <p:sldId id="377" r:id="rId20"/>
    <p:sldId id="382" r:id="rId21"/>
    <p:sldId id="383" r:id="rId22"/>
    <p:sldId id="384" r:id="rId23"/>
    <p:sldId id="390" r:id="rId24"/>
    <p:sldId id="391" r:id="rId25"/>
    <p:sldId id="393" r:id="rId26"/>
    <p:sldId id="392" r:id="rId27"/>
    <p:sldId id="394" r:id="rId28"/>
    <p:sldId id="395" r:id="rId29"/>
    <p:sldId id="396" r:id="rId30"/>
    <p:sldId id="385" r:id="rId31"/>
    <p:sldId id="386" r:id="rId32"/>
    <p:sldId id="387" r:id="rId33"/>
    <p:sldId id="398" r:id="rId34"/>
    <p:sldId id="397" r:id="rId35"/>
    <p:sldId id="399" r:id="rId36"/>
    <p:sldId id="400" r:id="rId37"/>
    <p:sldId id="401" r:id="rId38"/>
    <p:sldId id="402" r:id="rId39"/>
    <p:sldId id="403" r:id="rId40"/>
    <p:sldId id="404" r:id="rId41"/>
    <p:sldId id="405" r:id="rId42"/>
    <p:sldId id="407" r:id="rId43"/>
    <p:sldId id="411" r:id="rId44"/>
    <p:sldId id="409" r:id="rId45"/>
    <p:sldId id="410" r:id="rId46"/>
    <p:sldId id="388" r:id="rId47"/>
    <p:sldId id="381" r:id="rId48"/>
    <p:sldId id="380" r:id="rId49"/>
    <p:sldId id="412" r:id="rId50"/>
    <p:sldId id="413" r:id="rId51"/>
    <p:sldId id="415" r:id="rId52"/>
    <p:sldId id="416" r:id="rId53"/>
    <p:sldId id="419" r:id="rId54"/>
    <p:sldId id="417" r:id="rId55"/>
    <p:sldId id="420" r:id="rId56"/>
    <p:sldId id="418" r:id="rId57"/>
    <p:sldId id="421" r:id="rId58"/>
    <p:sldId id="423" r:id="rId59"/>
    <p:sldId id="422" r:id="rId60"/>
    <p:sldId id="424" r:id="rId61"/>
    <p:sldId id="425" r:id="rId62"/>
    <p:sldId id="426" r:id="rId63"/>
    <p:sldId id="427" r:id="rId64"/>
    <p:sldId id="428" r:id="rId65"/>
    <p:sldId id="429" r:id="rId66"/>
    <p:sldId id="430" r:id="rId67"/>
    <p:sldId id="431" r:id="rId68"/>
    <p:sldId id="432" r:id="rId69"/>
    <p:sldId id="433" r:id="rId70"/>
    <p:sldId id="434" r:id="rId71"/>
    <p:sldId id="435" r:id="rId72"/>
    <p:sldId id="436" r:id="rId73"/>
    <p:sldId id="437" r:id="rId74"/>
    <p:sldId id="438" r:id="rId75"/>
    <p:sldId id="439" r:id="rId76"/>
    <p:sldId id="443" r:id="rId77"/>
    <p:sldId id="441" r:id="rId78"/>
    <p:sldId id="442" r:id="rId79"/>
    <p:sldId id="444" r:id="rId80"/>
    <p:sldId id="445" r:id="rId81"/>
    <p:sldId id="414" r:id="rId82"/>
    <p:sldId id="446" r:id="rId83"/>
    <p:sldId id="447" r:id="rId84"/>
    <p:sldId id="448" r:id="rId85"/>
    <p:sldId id="449" r:id="rId86"/>
    <p:sldId id="450" r:id="rId87"/>
    <p:sldId id="451" r:id="rId88"/>
    <p:sldId id="452" r:id="rId89"/>
    <p:sldId id="453" r:id="rId90"/>
    <p:sldId id="454" r:id="rId91"/>
    <p:sldId id="455" r:id="rId92"/>
    <p:sldId id="456" r:id="rId93"/>
    <p:sldId id="457" r:id="rId94"/>
    <p:sldId id="460" r:id="rId95"/>
    <p:sldId id="360" r:id="rId96"/>
    <p:sldId id="458"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24"/>
    <p:restoredTop sz="94687"/>
  </p:normalViewPr>
  <p:slideViewPr>
    <p:cSldViewPr snapToGrid="0" snapToObjects="1">
      <p:cViewPr varScale="1">
        <p:scale>
          <a:sx n="141" d="100"/>
          <a:sy n="141" d="100"/>
        </p:scale>
        <p:origin x="3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45307-6ED4-B142-BD64-10F739779302}" type="datetimeFigureOut">
              <a:rPr lang="en-US" smtClean="0"/>
              <a:t>10/1/24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DE956-AECE-4A49-8BC2-51A8C013B720}" type="slidenum">
              <a:rPr lang="en-US" smtClean="0"/>
              <a:t>‹#›</a:t>
            </a:fld>
            <a:endParaRPr lang="en-US"/>
          </a:p>
        </p:txBody>
      </p:sp>
    </p:spTree>
    <p:extLst>
      <p:ext uri="{BB962C8B-B14F-4D97-AF65-F5344CB8AC3E}">
        <p14:creationId xmlns:p14="http://schemas.microsoft.com/office/powerpoint/2010/main" val="3553978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DE956-AECE-4A49-8BC2-51A8C013B720}" type="slidenum">
              <a:rPr lang="en-US" smtClean="0"/>
              <a:t>1</a:t>
            </a:fld>
            <a:endParaRPr lang="en-US"/>
          </a:p>
        </p:txBody>
      </p:sp>
    </p:spTree>
    <p:extLst>
      <p:ext uri="{BB962C8B-B14F-4D97-AF65-F5344CB8AC3E}">
        <p14:creationId xmlns:p14="http://schemas.microsoft.com/office/powerpoint/2010/main" val="929457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EC4347D3-4C9A-C240-8F14-750059DFEEB0}" type="datetimeFigureOut">
              <a:rPr lang="en-US" smtClean="0"/>
              <a:t>10/1/24</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713344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10/1/24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76537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10/1/24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39118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10/1/24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13387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10/1/24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641695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C4347D3-4C9A-C240-8F14-750059DFEEB0}" type="datetimeFigureOut">
              <a:rPr lang="en-US" smtClean="0"/>
              <a:t>10/1/24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38096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C4347D3-4C9A-C240-8F14-750059DFEEB0}" type="datetimeFigureOut">
              <a:rPr lang="en-US" smtClean="0"/>
              <a:t>10/1/24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770744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347D3-4C9A-C240-8F14-750059DFEEB0}" type="datetimeFigureOut">
              <a:rPr lang="en-US" smtClean="0"/>
              <a:t>10/1/24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839767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347D3-4C9A-C240-8F14-750059DFEEB0}" type="datetimeFigureOut">
              <a:rPr lang="en-US" smtClean="0"/>
              <a:t>10/1/24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1005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347D3-4C9A-C240-8F14-750059DFEEB0}" type="datetimeFigureOut">
              <a:rPr lang="en-US" smtClean="0"/>
              <a:t>10/1/24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22540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4347D3-4C9A-C240-8F14-750059DFEEB0}" type="datetimeFigureOut">
              <a:rPr lang="en-US" smtClean="0"/>
              <a:t>10/1/24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52279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4347D3-4C9A-C240-8F14-750059DFEEB0}" type="datetimeFigureOut">
              <a:rPr lang="en-US" smtClean="0"/>
              <a:t>10/1/24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88730751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4347D3-4C9A-C240-8F14-750059DFEEB0}" type="datetimeFigureOut">
              <a:rPr lang="en-US" smtClean="0"/>
              <a:t>10/1/24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57572076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4347D3-4C9A-C240-8F14-750059DFEEB0}" type="datetimeFigureOut">
              <a:rPr lang="en-US" smtClean="0"/>
              <a:t>10/1/24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4004116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4347D3-4C9A-C240-8F14-750059DFEEB0}" type="datetimeFigureOut">
              <a:rPr lang="en-US" smtClean="0"/>
              <a:t>10/1/24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258430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10/1/24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266550312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10/1/24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674755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C4347D3-4C9A-C240-8F14-750059DFEEB0}" type="datetimeFigureOut">
              <a:rPr lang="en-US" smtClean="0"/>
              <a:t>10/1/24</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3D91E88-2515-D24B-B4EA-67D975D0853E}" type="slidenum">
              <a:rPr lang="en-US" smtClean="0"/>
              <a:t>‹#›</a:t>
            </a:fld>
            <a:endParaRPr lang="en-US"/>
          </a:p>
        </p:txBody>
      </p:sp>
    </p:spTree>
    <p:extLst>
      <p:ext uri="{BB962C8B-B14F-4D97-AF65-F5344CB8AC3E}">
        <p14:creationId xmlns:p14="http://schemas.microsoft.com/office/powerpoint/2010/main" val="1014260183"/>
      </p:ext>
    </p:extLst>
  </p:cSld>
  <p:clrMap bg1="dk1" tx1="lt1" bg2="dk2" tx2="lt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 id="2147484019" r:id="rId13"/>
    <p:sldLayoutId id="2147484020" r:id="rId14"/>
    <p:sldLayoutId id="2147484021" r:id="rId15"/>
    <p:sldLayoutId id="2147484022" r:id="rId16"/>
    <p:sldLayoutId id="214748402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50.png"/><Relationship Id="rId1" Type="http://schemas.openxmlformats.org/officeDocument/2006/relationships/slideLayout" Target="../slideLayouts/slideLayout2.xml"/><Relationship Id="rId4" Type="http://schemas.openxmlformats.org/officeDocument/2006/relationships/image" Target="../media/image270.png"/></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6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51.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53.png"/></Relationships>
</file>

<file path=ppt/slides/_rels/slide6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7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9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9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7A2C-CECB-EA45-9A8F-28914F6ACB98}"/>
              </a:ext>
            </a:extLst>
          </p:cNvPr>
          <p:cNvSpPr>
            <a:spLocks noGrp="1"/>
          </p:cNvSpPr>
          <p:nvPr>
            <p:ph type="ctrTitle"/>
          </p:nvPr>
        </p:nvSpPr>
        <p:spPr/>
        <p:txBody>
          <a:bodyPr/>
          <a:lstStyle/>
          <a:p>
            <a:pPr algn="ctr"/>
            <a:r>
              <a:rPr lang="en-US" dirty="0"/>
              <a:t>Finite Automata and Regular Languages</a:t>
            </a:r>
          </a:p>
        </p:txBody>
      </p:sp>
      <p:sp>
        <p:nvSpPr>
          <p:cNvPr id="3" name="Subtitle 2">
            <a:extLst>
              <a:ext uri="{FF2B5EF4-FFF2-40B4-BE49-F238E27FC236}">
                <a16:creationId xmlns:a16="http://schemas.microsoft.com/office/drawing/2014/main" id="{4CC3BA16-EE93-B74E-A27C-2B68B596BB53}"/>
              </a:ext>
            </a:extLst>
          </p:cNvPr>
          <p:cNvSpPr>
            <a:spLocks noGrp="1"/>
          </p:cNvSpPr>
          <p:nvPr>
            <p:ph type="subTitle" idx="1"/>
          </p:nvPr>
        </p:nvSpPr>
        <p:spPr/>
        <p:txBody>
          <a:bodyPr/>
          <a:lstStyle/>
          <a:p>
            <a:pPr algn="ctr"/>
            <a:r>
              <a:rPr lang="en-US" dirty="0"/>
              <a:t>Discrete Mathematics and Theory 2</a:t>
            </a:r>
            <a:br>
              <a:rPr lang="en-US" dirty="0"/>
            </a:br>
            <a:r>
              <a:rPr lang="en-US" dirty="0"/>
              <a:t>Mark Floryan</a:t>
            </a:r>
            <a:br>
              <a:rPr lang="en-US" dirty="0"/>
            </a:br>
            <a:br>
              <a:rPr lang="en-US" dirty="0"/>
            </a:br>
            <a:endParaRPr lang="en-US" dirty="0"/>
          </a:p>
        </p:txBody>
      </p:sp>
    </p:spTree>
    <p:extLst>
      <p:ext uri="{BB962C8B-B14F-4D97-AF65-F5344CB8AC3E}">
        <p14:creationId xmlns:p14="http://schemas.microsoft.com/office/powerpoint/2010/main" val="443730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Deterministic Finite Automata (DFA)</a:t>
            </a:r>
          </a:p>
        </p:txBody>
      </p:sp>
      <p:sp>
        <p:nvSpPr>
          <p:cNvPr id="3" name="Content Placeholder 2">
            <a:extLst>
              <a:ext uri="{FF2B5EF4-FFF2-40B4-BE49-F238E27FC236}">
                <a16:creationId xmlns:a16="http://schemas.microsoft.com/office/drawing/2014/main" id="{3AF1510D-4DE5-0944-9883-C7378A65B719}"/>
              </a:ext>
            </a:extLst>
          </p:cNvPr>
          <p:cNvSpPr>
            <a:spLocks noGrp="1"/>
          </p:cNvSpPr>
          <p:nvPr>
            <p:ph idx="1"/>
          </p:nvPr>
        </p:nvSpPr>
        <p:spPr>
          <a:xfrm>
            <a:off x="1141413" y="1026446"/>
            <a:ext cx="3128836" cy="868617"/>
          </a:xfrm>
        </p:spPr>
        <p:txBody>
          <a:bodyPr>
            <a:normAutofit/>
          </a:bodyPr>
          <a:lstStyle/>
          <a:p>
            <a:pPr marL="0" indent="0">
              <a:buNone/>
            </a:pPr>
            <a:r>
              <a:rPr lang="en-US" sz="1800" i="1" dirty="0"/>
              <a:t>Accepts Input as a string</a:t>
            </a:r>
            <a:br>
              <a:rPr lang="en-US" sz="1800" i="1" dirty="0"/>
            </a:br>
            <a:r>
              <a:rPr lang="en-US" sz="1800" b="1" i="1" u="sng" dirty="0"/>
              <a:t>Example Input</a:t>
            </a:r>
            <a:r>
              <a:rPr lang="en-US" sz="1800" i="1" dirty="0"/>
              <a:t>: AABCDAABCCC</a:t>
            </a:r>
          </a:p>
        </p:txBody>
      </p:sp>
      <p:sp>
        <p:nvSpPr>
          <p:cNvPr id="4" name="Oval 3">
            <a:extLst>
              <a:ext uri="{FF2B5EF4-FFF2-40B4-BE49-F238E27FC236}">
                <a16:creationId xmlns:a16="http://schemas.microsoft.com/office/drawing/2014/main" id="{8CD650CD-8CE1-FB43-8327-8FBC613C78EE}"/>
              </a:ext>
            </a:extLst>
          </p:cNvPr>
          <p:cNvSpPr/>
          <p:nvPr/>
        </p:nvSpPr>
        <p:spPr>
          <a:xfrm>
            <a:off x="3429000" y="3175253"/>
            <a:ext cx="841248" cy="84124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S1*</a:t>
            </a:r>
          </a:p>
        </p:txBody>
      </p:sp>
      <p:sp>
        <p:nvSpPr>
          <p:cNvPr id="5" name="Oval 4">
            <a:extLst>
              <a:ext uri="{FF2B5EF4-FFF2-40B4-BE49-F238E27FC236}">
                <a16:creationId xmlns:a16="http://schemas.microsoft.com/office/drawing/2014/main" id="{DCB2722C-B47D-4149-AF55-10EC883A05EA}"/>
              </a:ext>
            </a:extLst>
          </p:cNvPr>
          <p:cNvSpPr/>
          <p:nvPr/>
        </p:nvSpPr>
        <p:spPr>
          <a:xfrm>
            <a:off x="4626864" y="4527835"/>
            <a:ext cx="841248" cy="84124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S2</a:t>
            </a:r>
          </a:p>
        </p:txBody>
      </p:sp>
      <p:sp>
        <p:nvSpPr>
          <p:cNvPr id="6" name="Oval 5">
            <a:extLst>
              <a:ext uri="{FF2B5EF4-FFF2-40B4-BE49-F238E27FC236}">
                <a16:creationId xmlns:a16="http://schemas.microsoft.com/office/drawing/2014/main" id="{3781AC1C-1965-BE49-A278-1F27C4BB557E}"/>
              </a:ext>
            </a:extLst>
          </p:cNvPr>
          <p:cNvSpPr/>
          <p:nvPr/>
        </p:nvSpPr>
        <p:spPr>
          <a:xfrm>
            <a:off x="6452616" y="4527835"/>
            <a:ext cx="841248" cy="84124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S3</a:t>
            </a:r>
          </a:p>
        </p:txBody>
      </p:sp>
      <p:grpSp>
        <p:nvGrpSpPr>
          <p:cNvPr id="9" name="Group 8">
            <a:extLst>
              <a:ext uri="{FF2B5EF4-FFF2-40B4-BE49-F238E27FC236}">
                <a16:creationId xmlns:a16="http://schemas.microsoft.com/office/drawing/2014/main" id="{D44DF9C0-D893-EC4A-AF57-1C84729D966D}"/>
              </a:ext>
            </a:extLst>
          </p:cNvPr>
          <p:cNvGrpSpPr/>
          <p:nvPr/>
        </p:nvGrpSpPr>
        <p:grpSpPr>
          <a:xfrm>
            <a:off x="7556754" y="3310143"/>
            <a:ext cx="1028700" cy="1028700"/>
            <a:chOff x="9944100" y="1493551"/>
            <a:chExt cx="1028700" cy="1028700"/>
          </a:xfrm>
        </p:grpSpPr>
        <p:sp>
          <p:nvSpPr>
            <p:cNvPr id="8" name="Oval 7">
              <a:extLst>
                <a:ext uri="{FF2B5EF4-FFF2-40B4-BE49-F238E27FC236}">
                  <a16:creationId xmlns:a16="http://schemas.microsoft.com/office/drawing/2014/main" id="{AD441E3D-2D09-2144-88AD-C611D0E532D4}"/>
                </a:ext>
              </a:extLst>
            </p:cNvPr>
            <p:cNvSpPr/>
            <p:nvPr/>
          </p:nvSpPr>
          <p:spPr>
            <a:xfrm>
              <a:off x="9944100" y="1493551"/>
              <a:ext cx="1028700" cy="1028700"/>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Oval 6">
              <a:extLst>
                <a:ext uri="{FF2B5EF4-FFF2-40B4-BE49-F238E27FC236}">
                  <a16:creationId xmlns:a16="http://schemas.microsoft.com/office/drawing/2014/main" id="{C459E203-CDB5-BC4A-8282-5306FFFC584A}"/>
                </a:ext>
              </a:extLst>
            </p:cNvPr>
            <p:cNvSpPr/>
            <p:nvPr/>
          </p:nvSpPr>
          <p:spPr>
            <a:xfrm>
              <a:off x="10037064" y="1587261"/>
              <a:ext cx="841248" cy="84124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S4</a:t>
              </a:r>
            </a:p>
          </p:txBody>
        </p:sp>
      </p:grpSp>
      <p:cxnSp>
        <p:nvCxnSpPr>
          <p:cNvPr id="11" name="Straight Arrow Connector 10">
            <a:extLst>
              <a:ext uri="{FF2B5EF4-FFF2-40B4-BE49-F238E27FC236}">
                <a16:creationId xmlns:a16="http://schemas.microsoft.com/office/drawing/2014/main" id="{9592FA67-C6F2-A348-A17D-EA671626C6DB}"/>
              </a:ext>
            </a:extLst>
          </p:cNvPr>
          <p:cNvCxnSpPr>
            <a:stCxn id="4" idx="5"/>
            <a:endCxn id="5" idx="1"/>
          </p:cNvCxnSpPr>
          <p:nvPr/>
        </p:nvCxnSpPr>
        <p:spPr>
          <a:xfrm>
            <a:off x="4147050" y="3893303"/>
            <a:ext cx="603012" cy="757730"/>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EF720A9-5812-874B-969A-D78D7128F60A}"/>
              </a:ext>
            </a:extLst>
          </p:cNvPr>
          <p:cNvCxnSpPr>
            <a:cxnSpLocks/>
            <a:stCxn id="5" idx="6"/>
            <a:endCxn id="6" idx="2"/>
          </p:cNvCxnSpPr>
          <p:nvPr/>
        </p:nvCxnSpPr>
        <p:spPr>
          <a:xfrm>
            <a:off x="5468112" y="4948459"/>
            <a:ext cx="984504" cy="0"/>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F2342DE-5E9A-2C4B-8DF1-EEA3D4B6035B}"/>
              </a:ext>
            </a:extLst>
          </p:cNvPr>
          <p:cNvCxnSpPr>
            <a:cxnSpLocks/>
            <a:stCxn id="6" idx="7"/>
            <a:endCxn id="8" idx="3"/>
          </p:cNvCxnSpPr>
          <p:nvPr/>
        </p:nvCxnSpPr>
        <p:spPr>
          <a:xfrm flipV="1">
            <a:off x="7170666" y="4188193"/>
            <a:ext cx="536738" cy="462840"/>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a16="http://schemas.microsoft.com/office/drawing/2014/main" id="{0950BAD4-E509-2D41-97BE-706CF6958A04}"/>
              </a:ext>
            </a:extLst>
          </p:cNvPr>
          <p:cNvCxnSpPr>
            <a:stCxn id="4" idx="1"/>
            <a:endCxn id="4" idx="2"/>
          </p:cNvCxnSpPr>
          <p:nvPr/>
        </p:nvCxnSpPr>
        <p:spPr>
          <a:xfrm rot="16200000" flipH="1" flipV="1">
            <a:off x="3341886" y="3385565"/>
            <a:ext cx="297426" cy="123198"/>
          </a:xfrm>
          <a:prstGeom prst="bentConnector4">
            <a:avLst>
              <a:gd name="adj1" fmla="val -118281"/>
              <a:gd name="adj2" fmla="val 285555"/>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a:extLst>
              <a:ext uri="{FF2B5EF4-FFF2-40B4-BE49-F238E27FC236}">
                <a16:creationId xmlns:a16="http://schemas.microsoft.com/office/drawing/2014/main" id="{0D90BAB6-D062-2A4F-ADBA-E405965D1FDF}"/>
              </a:ext>
            </a:extLst>
          </p:cNvPr>
          <p:cNvCxnSpPr>
            <a:cxnSpLocks/>
            <a:stCxn id="5" idx="2"/>
            <a:endCxn id="5" idx="4"/>
          </p:cNvCxnSpPr>
          <p:nvPr/>
        </p:nvCxnSpPr>
        <p:spPr>
          <a:xfrm rot="10800000" flipH="1" flipV="1">
            <a:off x="4626864" y="4948459"/>
            <a:ext cx="420624" cy="420624"/>
          </a:xfrm>
          <a:prstGeom prst="bentConnector4">
            <a:avLst>
              <a:gd name="adj1" fmla="val -54348"/>
              <a:gd name="adj2" fmla="val 154348"/>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C82D54C6-614A-0745-8B0C-09AD330A958C}"/>
              </a:ext>
            </a:extLst>
          </p:cNvPr>
          <p:cNvCxnSpPr>
            <a:cxnSpLocks/>
            <a:stCxn id="6" idx="4"/>
            <a:endCxn id="6" idx="6"/>
          </p:cNvCxnSpPr>
          <p:nvPr/>
        </p:nvCxnSpPr>
        <p:spPr>
          <a:xfrm rot="5400000" flipH="1" flipV="1">
            <a:off x="6873240" y="4948459"/>
            <a:ext cx="420624" cy="420624"/>
          </a:xfrm>
          <a:prstGeom prst="bentConnector4">
            <a:avLst>
              <a:gd name="adj1" fmla="val -54348"/>
              <a:gd name="adj2" fmla="val 154348"/>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FC494877-D7E2-9340-AADB-57861DE920FD}"/>
              </a:ext>
            </a:extLst>
          </p:cNvPr>
          <p:cNvCxnSpPr>
            <a:cxnSpLocks/>
            <a:stCxn id="8" idx="6"/>
            <a:endCxn id="8" idx="0"/>
          </p:cNvCxnSpPr>
          <p:nvPr/>
        </p:nvCxnSpPr>
        <p:spPr>
          <a:xfrm flipH="1" flipV="1">
            <a:off x="8071104" y="3310143"/>
            <a:ext cx="514350" cy="514350"/>
          </a:xfrm>
          <a:prstGeom prst="bentConnector4">
            <a:avLst>
              <a:gd name="adj1" fmla="val -44444"/>
              <a:gd name="adj2" fmla="val 144444"/>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Content Placeholder 2">
            <a:extLst>
              <a:ext uri="{FF2B5EF4-FFF2-40B4-BE49-F238E27FC236}">
                <a16:creationId xmlns:a16="http://schemas.microsoft.com/office/drawing/2014/main" id="{674EFC62-0B02-944F-9727-DB7972647681}"/>
              </a:ext>
            </a:extLst>
          </p:cNvPr>
          <p:cNvSpPr txBox="1">
            <a:spLocks/>
          </p:cNvSpPr>
          <p:nvPr/>
        </p:nvSpPr>
        <p:spPr>
          <a:xfrm>
            <a:off x="4090920" y="4091438"/>
            <a:ext cx="361188" cy="47984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A</a:t>
            </a:r>
          </a:p>
        </p:txBody>
      </p:sp>
      <p:sp>
        <p:nvSpPr>
          <p:cNvPr id="30" name="Content Placeholder 2">
            <a:extLst>
              <a:ext uri="{FF2B5EF4-FFF2-40B4-BE49-F238E27FC236}">
                <a16:creationId xmlns:a16="http://schemas.microsoft.com/office/drawing/2014/main" id="{965E664A-A3DB-F64E-949C-19FD57ED5A82}"/>
              </a:ext>
            </a:extLst>
          </p:cNvPr>
          <p:cNvSpPr txBox="1">
            <a:spLocks/>
          </p:cNvSpPr>
          <p:nvPr/>
        </p:nvSpPr>
        <p:spPr>
          <a:xfrm>
            <a:off x="3060129" y="2590007"/>
            <a:ext cx="707199" cy="47984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B,C,D</a:t>
            </a:r>
          </a:p>
        </p:txBody>
      </p:sp>
      <p:sp>
        <p:nvSpPr>
          <p:cNvPr id="31" name="Content Placeholder 2">
            <a:extLst>
              <a:ext uri="{FF2B5EF4-FFF2-40B4-BE49-F238E27FC236}">
                <a16:creationId xmlns:a16="http://schemas.microsoft.com/office/drawing/2014/main" id="{631FCEE4-C96C-B749-9A6A-3393FC6938B6}"/>
              </a:ext>
            </a:extLst>
          </p:cNvPr>
          <p:cNvSpPr txBox="1">
            <a:spLocks/>
          </p:cNvSpPr>
          <p:nvPr/>
        </p:nvSpPr>
        <p:spPr>
          <a:xfrm>
            <a:off x="4387318" y="5516163"/>
            <a:ext cx="707199" cy="47984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B,C,D</a:t>
            </a:r>
          </a:p>
        </p:txBody>
      </p:sp>
      <p:sp>
        <p:nvSpPr>
          <p:cNvPr id="32" name="Content Placeholder 2">
            <a:extLst>
              <a:ext uri="{FF2B5EF4-FFF2-40B4-BE49-F238E27FC236}">
                <a16:creationId xmlns:a16="http://schemas.microsoft.com/office/drawing/2014/main" id="{442615BC-BAD3-7747-9C3B-90C56B42AD37}"/>
              </a:ext>
            </a:extLst>
          </p:cNvPr>
          <p:cNvSpPr txBox="1">
            <a:spLocks/>
          </p:cNvSpPr>
          <p:nvPr/>
        </p:nvSpPr>
        <p:spPr>
          <a:xfrm>
            <a:off x="6862786" y="5522352"/>
            <a:ext cx="707199" cy="47984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B,C,D</a:t>
            </a:r>
          </a:p>
        </p:txBody>
      </p:sp>
      <p:sp>
        <p:nvSpPr>
          <p:cNvPr id="33" name="Content Placeholder 2">
            <a:extLst>
              <a:ext uri="{FF2B5EF4-FFF2-40B4-BE49-F238E27FC236}">
                <a16:creationId xmlns:a16="http://schemas.microsoft.com/office/drawing/2014/main" id="{0D6CF353-6E92-2B48-B297-8863292EB9C9}"/>
              </a:ext>
            </a:extLst>
          </p:cNvPr>
          <p:cNvSpPr txBox="1">
            <a:spLocks/>
          </p:cNvSpPr>
          <p:nvPr/>
        </p:nvSpPr>
        <p:spPr>
          <a:xfrm>
            <a:off x="8019673" y="2736556"/>
            <a:ext cx="852725" cy="47984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A,B,C,D</a:t>
            </a:r>
          </a:p>
        </p:txBody>
      </p:sp>
      <p:sp>
        <p:nvSpPr>
          <p:cNvPr id="34" name="Content Placeholder 2">
            <a:extLst>
              <a:ext uri="{FF2B5EF4-FFF2-40B4-BE49-F238E27FC236}">
                <a16:creationId xmlns:a16="http://schemas.microsoft.com/office/drawing/2014/main" id="{7536767B-9156-7D4C-B904-7FAA8EA36A24}"/>
              </a:ext>
            </a:extLst>
          </p:cNvPr>
          <p:cNvSpPr txBox="1">
            <a:spLocks/>
          </p:cNvSpPr>
          <p:nvPr/>
        </p:nvSpPr>
        <p:spPr>
          <a:xfrm>
            <a:off x="5765538" y="4571283"/>
            <a:ext cx="361188" cy="47984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A</a:t>
            </a:r>
          </a:p>
        </p:txBody>
      </p:sp>
      <p:sp>
        <p:nvSpPr>
          <p:cNvPr id="35" name="Content Placeholder 2">
            <a:extLst>
              <a:ext uri="{FF2B5EF4-FFF2-40B4-BE49-F238E27FC236}">
                <a16:creationId xmlns:a16="http://schemas.microsoft.com/office/drawing/2014/main" id="{6525D316-52AA-7942-8362-5F6AC4DFAD4F}"/>
              </a:ext>
            </a:extLst>
          </p:cNvPr>
          <p:cNvSpPr txBox="1">
            <a:spLocks/>
          </p:cNvSpPr>
          <p:nvPr/>
        </p:nvSpPr>
        <p:spPr>
          <a:xfrm>
            <a:off x="7197203" y="4054735"/>
            <a:ext cx="361188" cy="47984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A</a:t>
            </a:r>
          </a:p>
        </p:txBody>
      </p:sp>
      <p:sp>
        <p:nvSpPr>
          <p:cNvPr id="43" name="Content Placeholder 2">
            <a:extLst>
              <a:ext uri="{FF2B5EF4-FFF2-40B4-BE49-F238E27FC236}">
                <a16:creationId xmlns:a16="http://schemas.microsoft.com/office/drawing/2014/main" id="{0106AD5F-39DA-AE4B-97B0-D74729FD4779}"/>
              </a:ext>
            </a:extLst>
          </p:cNvPr>
          <p:cNvSpPr txBox="1">
            <a:spLocks/>
          </p:cNvSpPr>
          <p:nvPr/>
        </p:nvSpPr>
        <p:spPr>
          <a:xfrm>
            <a:off x="6323290" y="1169107"/>
            <a:ext cx="4318630" cy="65845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Let’s step through the execution of this machine</a:t>
            </a:r>
            <a:endParaRPr lang="en-US" sz="1800" b="1" u="sng" dirty="0"/>
          </a:p>
        </p:txBody>
      </p:sp>
      <p:cxnSp>
        <p:nvCxnSpPr>
          <p:cNvPr id="37" name="Straight Arrow Connector 36">
            <a:extLst>
              <a:ext uri="{FF2B5EF4-FFF2-40B4-BE49-F238E27FC236}">
                <a16:creationId xmlns:a16="http://schemas.microsoft.com/office/drawing/2014/main" id="{E04CBDD8-102F-124F-ACEB-79ECB0D251E5}"/>
              </a:ext>
            </a:extLst>
          </p:cNvPr>
          <p:cNvCxnSpPr>
            <a:cxnSpLocks/>
          </p:cNvCxnSpPr>
          <p:nvPr/>
        </p:nvCxnSpPr>
        <p:spPr>
          <a:xfrm>
            <a:off x="3849624" y="2590007"/>
            <a:ext cx="0" cy="585246"/>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205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Deterministic Finite Automata (DFA)</a:t>
            </a:r>
          </a:p>
        </p:txBody>
      </p:sp>
      <p:sp>
        <p:nvSpPr>
          <p:cNvPr id="3" name="Content Placeholder 2">
            <a:extLst>
              <a:ext uri="{FF2B5EF4-FFF2-40B4-BE49-F238E27FC236}">
                <a16:creationId xmlns:a16="http://schemas.microsoft.com/office/drawing/2014/main" id="{3AF1510D-4DE5-0944-9883-C7378A65B719}"/>
              </a:ext>
            </a:extLst>
          </p:cNvPr>
          <p:cNvSpPr>
            <a:spLocks noGrp="1"/>
          </p:cNvSpPr>
          <p:nvPr>
            <p:ph idx="1"/>
          </p:nvPr>
        </p:nvSpPr>
        <p:spPr>
          <a:xfrm>
            <a:off x="1141413" y="1026446"/>
            <a:ext cx="3128836" cy="868617"/>
          </a:xfrm>
        </p:spPr>
        <p:txBody>
          <a:bodyPr>
            <a:normAutofit/>
          </a:bodyPr>
          <a:lstStyle/>
          <a:p>
            <a:pPr marL="0" indent="0">
              <a:buNone/>
            </a:pPr>
            <a:r>
              <a:rPr lang="en-US" sz="1800" i="1" dirty="0"/>
              <a:t>Accepts Input as a string</a:t>
            </a:r>
            <a:br>
              <a:rPr lang="en-US" sz="1800" i="1" dirty="0"/>
            </a:br>
            <a:r>
              <a:rPr lang="en-US" sz="1800" b="1" i="1" u="sng" dirty="0"/>
              <a:t>Example Input</a:t>
            </a:r>
            <a:r>
              <a:rPr lang="en-US" sz="1800" i="1" dirty="0"/>
              <a:t>: AABCDAABCCC</a:t>
            </a:r>
          </a:p>
        </p:txBody>
      </p:sp>
      <p:sp>
        <p:nvSpPr>
          <p:cNvPr id="4" name="Oval 3">
            <a:extLst>
              <a:ext uri="{FF2B5EF4-FFF2-40B4-BE49-F238E27FC236}">
                <a16:creationId xmlns:a16="http://schemas.microsoft.com/office/drawing/2014/main" id="{8CD650CD-8CE1-FB43-8327-8FBC613C78EE}"/>
              </a:ext>
            </a:extLst>
          </p:cNvPr>
          <p:cNvSpPr/>
          <p:nvPr/>
        </p:nvSpPr>
        <p:spPr>
          <a:xfrm>
            <a:off x="826009" y="3175253"/>
            <a:ext cx="841248" cy="84124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S1*</a:t>
            </a:r>
          </a:p>
        </p:txBody>
      </p:sp>
      <p:sp>
        <p:nvSpPr>
          <p:cNvPr id="5" name="Oval 4">
            <a:extLst>
              <a:ext uri="{FF2B5EF4-FFF2-40B4-BE49-F238E27FC236}">
                <a16:creationId xmlns:a16="http://schemas.microsoft.com/office/drawing/2014/main" id="{DCB2722C-B47D-4149-AF55-10EC883A05EA}"/>
              </a:ext>
            </a:extLst>
          </p:cNvPr>
          <p:cNvSpPr/>
          <p:nvPr/>
        </p:nvSpPr>
        <p:spPr>
          <a:xfrm>
            <a:off x="2023873" y="4527835"/>
            <a:ext cx="841248" cy="84124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S2</a:t>
            </a:r>
          </a:p>
        </p:txBody>
      </p:sp>
      <p:sp>
        <p:nvSpPr>
          <p:cNvPr id="6" name="Oval 5">
            <a:extLst>
              <a:ext uri="{FF2B5EF4-FFF2-40B4-BE49-F238E27FC236}">
                <a16:creationId xmlns:a16="http://schemas.microsoft.com/office/drawing/2014/main" id="{3781AC1C-1965-BE49-A278-1F27C4BB557E}"/>
              </a:ext>
            </a:extLst>
          </p:cNvPr>
          <p:cNvSpPr/>
          <p:nvPr/>
        </p:nvSpPr>
        <p:spPr>
          <a:xfrm>
            <a:off x="3849625" y="4527835"/>
            <a:ext cx="841248" cy="84124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S3</a:t>
            </a:r>
          </a:p>
        </p:txBody>
      </p:sp>
      <p:grpSp>
        <p:nvGrpSpPr>
          <p:cNvPr id="9" name="Group 8">
            <a:extLst>
              <a:ext uri="{FF2B5EF4-FFF2-40B4-BE49-F238E27FC236}">
                <a16:creationId xmlns:a16="http://schemas.microsoft.com/office/drawing/2014/main" id="{D44DF9C0-D893-EC4A-AF57-1C84729D966D}"/>
              </a:ext>
            </a:extLst>
          </p:cNvPr>
          <p:cNvGrpSpPr/>
          <p:nvPr/>
        </p:nvGrpSpPr>
        <p:grpSpPr>
          <a:xfrm>
            <a:off x="4953763" y="3310143"/>
            <a:ext cx="1028700" cy="1028700"/>
            <a:chOff x="9944100" y="1493551"/>
            <a:chExt cx="1028700" cy="1028700"/>
          </a:xfrm>
        </p:grpSpPr>
        <p:sp>
          <p:nvSpPr>
            <p:cNvPr id="8" name="Oval 7">
              <a:extLst>
                <a:ext uri="{FF2B5EF4-FFF2-40B4-BE49-F238E27FC236}">
                  <a16:creationId xmlns:a16="http://schemas.microsoft.com/office/drawing/2014/main" id="{AD441E3D-2D09-2144-88AD-C611D0E532D4}"/>
                </a:ext>
              </a:extLst>
            </p:cNvPr>
            <p:cNvSpPr/>
            <p:nvPr/>
          </p:nvSpPr>
          <p:spPr>
            <a:xfrm>
              <a:off x="9944100" y="1493551"/>
              <a:ext cx="1028700" cy="1028700"/>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Oval 6">
              <a:extLst>
                <a:ext uri="{FF2B5EF4-FFF2-40B4-BE49-F238E27FC236}">
                  <a16:creationId xmlns:a16="http://schemas.microsoft.com/office/drawing/2014/main" id="{C459E203-CDB5-BC4A-8282-5306FFFC584A}"/>
                </a:ext>
              </a:extLst>
            </p:cNvPr>
            <p:cNvSpPr/>
            <p:nvPr/>
          </p:nvSpPr>
          <p:spPr>
            <a:xfrm>
              <a:off x="10037064" y="1587261"/>
              <a:ext cx="841248" cy="84124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S4</a:t>
              </a:r>
            </a:p>
          </p:txBody>
        </p:sp>
      </p:grpSp>
      <p:cxnSp>
        <p:nvCxnSpPr>
          <p:cNvPr id="11" name="Straight Arrow Connector 10">
            <a:extLst>
              <a:ext uri="{FF2B5EF4-FFF2-40B4-BE49-F238E27FC236}">
                <a16:creationId xmlns:a16="http://schemas.microsoft.com/office/drawing/2014/main" id="{9592FA67-C6F2-A348-A17D-EA671626C6DB}"/>
              </a:ext>
            </a:extLst>
          </p:cNvPr>
          <p:cNvCxnSpPr>
            <a:stCxn id="4" idx="5"/>
            <a:endCxn id="5" idx="1"/>
          </p:cNvCxnSpPr>
          <p:nvPr/>
        </p:nvCxnSpPr>
        <p:spPr>
          <a:xfrm>
            <a:off x="1544059" y="3893303"/>
            <a:ext cx="603012" cy="757730"/>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EF720A9-5812-874B-969A-D78D7128F60A}"/>
              </a:ext>
            </a:extLst>
          </p:cNvPr>
          <p:cNvCxnSpPr>
            <a:cxnSpLocks/>
            <a:stCxn id="5" idx="6"/>
            <a:endCxn id="6" idx="2"/>
          </p:cNvCxnSpPr>
          <p:nvPr/>
        </p:nvCxnSpPr>
        <p:spPr>
          <a:xfrm>
            <a:off x="2865121" y="4948459"/>
            <a:ext cx="984504" cy="0"/>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F2342DE-5E9A-2C4B-8DF1-EEA3D4B6035B}"/>
              </a:ext>
            </a:extLst>
          </p:cNvPr>
          <p:cNvCxnSpPr>
            <a:cxnSpLocks/>
            <a:stCxn id="6" idx="7"/>
            <a:endCxn id="8" idx="3"/>
          </p:cNvCxnSpPr>
          <p:nvPr/>
        </p:nvCxnSpPr>
        <p:spPr>
          <a:xfrm flipV="1">
            <a:off x="4567675" y="4188193"/>
            <a:ext cx="536738" cy="462840"/>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a16="http://schemas.microsoft.com/office/drawing/2014/main" id="{0950BAD4-E509-2D41-97BE-706CF6958A04}"/>
              </a:ext>
            </a:extLst>
          </p:cNvPr>
          <p:cNvCxnSpPr>
            <a:stCxn id="4" idx="1"/>
            <a:endCxn id="4" idx="2"/>
          </p:cNvCxnSpPr>
          <p:nvPr/>
        </p:nvCxnSpPr>
        <p:spPr>
          <a:xfrm rot="16200000" flipH="1" flipV="1">
            <a:off x="738895" y="3385565"/>
            <a:ext cx="297426" cy="123198"/>
          </a:xfrm>
          <a:prstGeom prst="bentConnector4">
            <a:avLst>
              <a:gd name="adj1" fmla="val -118281"/>
              <a:gd name="adj2" fmla="val 285555"/>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a:extLst>
              <a:ext uri="{FF2B5EF4-FFF2-40B4-BE49-F238E27FC236}">
                <a16:creationId xmlns:a16="http://schemas.microsoft.com/office/drawing/2014/main" id="{0D90BAB6-D062-2A4F-ADBA-E405965D1FDF}"/>
              </a:ext>
            </a:extLst>
          </p:cNvPr>
          <p:cNvCxnSpPr>
            <a:cxnSpLocks/>
            <a:stCxn id="5" idx="2"/>
            <a:endCxn id="5" idx="4"/>
          </p:cNvCxnSpPr>
          <p:nvPr/>
        </p:nvCxnSpPr>
        <p:spPr>
          <a:xfrm rot="10800000" flipH="1" flipV="1">
            <a:off x="2023873" y="4948459"/>
            <a:ext cx="420624" cy="420624"/>
          </a:xfrm>
          <a:prstGeom prst="bentConnector4">
            <a:avLst>
              <a:gd name="adj1" fmla="val -54348"/>
              <a:gd name="adj2" fmla="val 154348"/>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C82D54C6-614A-0745-8B0C-09AD330A958C}"/>
              </a:ext>
            </a:extLst>
          </p:cNvPr>
          <p:cNvCxnSpPr>
            <a:cxnSpLocks/>
            <a:stCxn id="6" idx="4"/>
            <a:endCxn id="6" idx="6"/>
          </p:cNvCxnSpPr>
          <p:nvPr/>
        </p:nvCxnSpPr>
        <p:spPr>
          <a:xfrm rot="5400000" flipH="1" flipV="1">
            <a:off x="4270249" y="4948459"/>
            <a:ext cx="420624" cy="420624"/>
          </a:xfrm>
          <a:prstGeom prst="bentConnector4">
            <a:avLst>
              <a:gd name="adj1" fmla="val -54348"/>
              <a:gd name="adj2" fmla="val 154348"/>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FC494877-D7E2-9340-AADB-57861DE920FD}"/>
              </a:ext>
            </a:extLst>
          </p:cNvPr>
          <p:cNvCxnSpPr>
            <a:cxnSpLocks/>
            <a:stCxn id="8" idx="6"/>
            <a:endCxn id="8" idx="0"/>
          </p:cNvCxnSpPr>
          <p:nvPr/>
        </p:nvCxnSpPr>
        <p:spPr>
          <a:xfrm flipH="1" flipV="1">
            <a:off x="5468113" y="3310143"/>
            <a:ext cx="514350" cy="514350"/>
          </a:xfrm>
          <a:prstGeom prst="bentConnector4">
            <a:avLst>
              <a:gd name="adj1" fmla="val -44444"/>
              <a:gd name="adj2" fmla="val 144444"/>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Content Placeholder 2">
            <a:extLst>
              <a:ext uri="{FF2B5EF4-FFF2-40B4-BE49-F238E27FC236}">
                <a16:creationId xmlns:a16="http://schemas.microsoft.com/office/drawing/2014/main" id="{674EFC62-0B02-944F-9727-DB7972647681}"/>
              </a:ext>
            </a:extLst>
          </p:cNvPr>
          <p:cNvSpPr txBox="1">
            <a:spLocks/>
          </p:cNvSpPr>
          <p:nvPr/>
        </p:nvSpPr>
        <p:spPr>
          <a:xfrm>
            <a:off x="1487929" y="4091438"/>
            <a:ext cx="361188" cy="47984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A</a:t>
            </a:r>
          </a:p>
        </p:txBody>
      </p:sp>
      <p:sp>
        <p:nvSpPr>
          <p:cNvPr id="30" name="Content Placeholder 2">
            <a:extLst>
              <a:ext uri="{FF2B5EF4-FFF2-40B4-BE49-F238E27FC236}">
                <a16:creationId xmlns:a16="http://schemas.microsoft.com/office/drawing/2014/main" id="{965E664A-A3DB-F64E-949C-19FD57ED5A82}"/>
              </a:ext>
            </a:extLst>
          </p:cNvPr>
          <p:cNvSpPr txBox="1">
            <a:spLocks/>
          </p:cNvSpPr>
          <p:nvPr/>
        </p:nvSpPr>
        <p:spPr>
          <a:xfrm>
            <a:off x="457138" y="2590007"/>
            <a:ext cx="707199" cy="47984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B,C,D</a:t>
            </a:r>
          </a:p>
        </p:txBody>
      </p:sp>
      <p:sp>
        <p:nvSpPr>
          <p:cNvPr id="31" name="Content Placeholder 2">
            <a:extLst>
              <a:ext uri="{FF2B5EF4-FFF2-40B4-BE49-F238E27FC236}">
                <a16:creationId xmlns:a16="http://schemas.microsoft.com/office/drawing/2014/main" id="{631FCEE4-C96C-B749-9A6A-3393FC6938B6}"/>
              </a:ext>
            </a:extLst>
          </p:cNvPr>
          <p:cNvSpPr txBox="1">
            <a:spLocks/>
          </p:cNvSpPr>
          <p:nvPr/>
        </p:nvSpPr>
        <p:spPr>
          <a:xfrm>
            <a:off x="1784327" y="5516163"/>
            <a:ext cx="707199" cy="47984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B,C,D</a:t>
            </a:r>
          </a:p>
        </p:txBody>
      </p:sp>
      <p:sp>
        <p:nvSpPr>
          <p:cNvPr id="32" name="Content Placeholder 2">
            <a:extLst>
              <a:ext uri="{FF2B5EF4-FFF2-40B4-BE49-F238E27FC236}">
                <a16:creationId xmlns:a16="http://schemas.microsoft.com/office/drawing/2014/main" id="{442615BC-BAD3-7747-9C3B-90C56B42AD37}"/>
              </a:ext>
            </a:extLst>
          </p:cNvPr>
          <p:cNvSpPr txBox="1">
            <a:spLocks/>
          </p:cNvSpPr>
          <p:nvPr/>
        </p:nvSpPr>
        <p:spPr>
          <a:xfrm>
            <a:off x="4259795" y="5522352"/>
            <a:ext cx="707199" cy="47984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B,C,D</a:t>
            </a:r>
          </a:p>
        </p:txBody>
      </p:sp>
      <p:sp>
        <p:nvSpPr>
          <p:cNvPr id="33" name="Content Placeholder 2">
            <a:extLst>
              <a:ext uri="{FF2B5EF4-FFF2-40B4-BE49-F238E27FC236}">
                <a16:creationId xmlns:a16="http://schemas.microsoft.com/office/drawing/2014/main" id="{0D6CF353-6E92-2B48-B297-8863292EB9C9}"/>
              </a:ext>
            </a:extLst>
          </p:cNvPr>
          <p:cNvSpPr txBox="1">
            <a:spLocks/>
          </p:cNvSpPr>
          <p:nvPr/>
        </p:nvSpPr>
        <p:spPr>
          <a:xfrm>
            <a:off x="5443842" y="2736556"/>
            <a:ext cx="839265" cy="47984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A,B,C,D</a:t>
            </a:r>
          </a:p>
        </p:txBody>
      </p:sp>
      <p:sp>
        <p:nvSpPr>
          <p:cNvPr id="34" name="Content Placeholder 2">
            <a:extLst>
              <a:ext uri="{FF2B5EF4-FFF2-40B4-BE49-F238E27FC236}">
                <a16:creationId xmlns:a16="http://schemas.microsoft.com/office/drawing/2014/main" id="{7536767B-9156-7D4C-B904-7FAA8EA36A24}"/>
              </a:ext>
            </a:extLst>
          </p:cNvPr>
          <p:cNvSpPr txBox="1">
            <a:spLocks/>
          </p:cNvSpPr>
          <p:nvPr/>
        </p:nvSpPr>
        <p:spPr>
          <a:xfrm>
            <a:off x="3162547" y="4571283"/>
            <a:ext cx="361188" cy="47984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A</a:t>
            </a:r>
          </a:p>
        </p:txBody>
      </p:sp>
      <p:sp>
        <p:nvSpPr>
          <p:cNvPr id="35" name="Content Placeholder 2">
            <a:extLst>
              <a:ext uri="{FF2B5EF4-FFF2-40B4-BE49-F238E27FC236}">
                <a16:creationId xmlns:a16="http://schemas.microsoft.com/office/drawing/2014/main" id="{6525D316-52AA-7942-8362-5F6AC4DFAD4F}"/>
              </a:ext>
            </a:extLst>
          </p:cNvPr>
          <p:cNvSpPr txBox="1">
            <a:spLocks/>
          </p:cNvSpPr>
          <p:nvPr/>
        </p:nvSpPr>
        <p:spPr>
          <a:xfrm>
            <a:off x="4594212" y="4054735"/>
            <a:ext cx="361188" cy="47984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A</a:t>
            </a:r>
          </a:p>
        </p:txBody>
      </p:sp>
      <p:sp>
        <p:nvSpPr>
          <p:cNvPr id="43" name="Content Placeholder 2">
            <a:extLst>
              <a:ext uri="{FF2B5EF4-FFF2-40B4-BE49-F238E27FC236}">
                <a16:creationId xmlns:a16="http://schemas.microsoft.com/office/drawing/2014/main" id="{0106AD5F-39DA-AE4B-97B0-D74729FD4779}"/>
              </a:ext>
            </a:extLst>
          </p:cNvPr>
          <p:cNvSpPr txBox="1">
            <a:spLocks/>
          </p:cNvSpPr>
          <p:nvPr/>
        </p:nvSpPr>
        <p:spPr>
          <a:xfrm>
            <a:off x="6890218" y="1276756"/>
            <a:ext cx="4318630" cy="65845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The formal definition of a deterministic finite state machine is:</a:t>
            </a:r>
            <a:endParaRPr lang="en-US" sz="1800" b="1" u="sng" dirty="0"/>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F1830A5F-2D7B-464C-8362-B76D6068E4A2}"/>
                  </a:ext>
                </a:extLst>
              </p:cNvPr>
              <p:cNvSpPr txBox="1">
                <a:spLocks/>
              </p:cNvSpPr>
              <p:nvPr/>
            </p:nvSpPr>
            <p:spPr>
              <a:xfrm>
                <a:off x="6791597" y="2187131"/>
                <a:ext cx="4326063" cy="4142153"/>
              </a:xfrm>
              <a:prstGeom prst="rect">
                <a:avLst/>
              </a:prstGeom>
              <a:solidFill>
                <a:schemeClr val="tx1">
                  <a:lumMod val="8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solidFill>
                      <a:schemeClr val="bg1"/>
                    </a:solidFill>
                  </a:rPr>
                  <a:t>A finite automaton is a 5-tuple</a:t>
                </a:r>
                <a:br>
                  <a:rPr lang="en-US" sz="1800" i="1" dirty="0">
                    <a:solidFill>
                      <a:schemeClr val="bg1"/>
                    </a:solidFill>
                  </a:rPr>
                </a:br>
                <a14:m>
                  <m:oMathPara xmlns:m="http://schemas.openxmlformats.org/officeDocument/2006/math">
                    <m:oMathParaPr>
                      <m:jc m:val="left"/>
                    </m:oMathParaPr>
                    <m:oMath xmlns:m="http://schemas.openxmlformats.org/officeDocument/2006/math">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𝑄</m:t>
                      </m:r>
                      <m:r>
                        <a:rPr lang="en-US" sz="1800" b="0" i="1" smtClean="0">
                          <a:solidFill>
                            <a:schemeClr val="bg1"/>
                          </a:solidFill>
                          <a:latin typeface="Cambria Math" panose="02040503050406030204" pitchFamily="18" charset="0"/>
                        </a:rPr>
                        <m:t>, </m:t>
                      </m:r>
                      <m:r>
                        <m:rPr>
                          <m:sty m:val="p"/>
                        </m:rPr>
                        <a:rPr lang="en-US" sz="1800" b="0" i="0" smtClean="0">
                          <a:solidFill>
                            <a:schemeClr val="bg1"/>
                          </a:solidFill>
                          <a:latin typeface="Cambria Math" panose="02040503050406030204" pitchFamily="18" charset="0"/>
                        </a:rPr>
                        <m:t>Σ</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𝛿</m:t>
                      </m:r>
                      <m:r>
                        <a:rPr lang="en-US" sz="1800" b="0" i="1" smtClean="0">
                          <a:solidFill>
                            <a:schemeClr val="bg1"/>
                          </a:solidFill>
                          <a:latin typeface="Cambria Math" panose="02040503050406030204" pitchFamily="18" charset="0"/>
                        </a:rPr>
                        <m:t>, </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𝑞</m:t>
                          </m:r>
                        </m:e>
                        <m:sub>
                          <m:r>
                            <a:rPr lang="en-US" sz="1800" b="0" i="1" smtClean="0">
                              <a:solidFill>
                                <a:schemeClr val="bg1"/>
                              </a:solidFill>
                              <a:latin typeface="Cambria Math" panose="02040503050406030204" pitchFamily="18" charset="0"/>
                            </a:rPr>
                            <m:t>0</m:t>
                          </m:r>
                        </m:sub>
                      </m:sSub>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𝐹</m:t>
                      </m:r>
                      <m:r>
                        <a:rPr lang="en-US" sz="1800" b="0" i="1" smtClean="0">
                          <a:solidFill>
                            <a:schemeClr val="bg1"/>
                          </a:solidFill>
                          <a:latin typeface="Cambria Math" panose="02040503050406030204" pitchFamily="18" charset="0"/>
                        </a:rPr>
                        <m:t>)</m:t>
                      </m:r>
                    </m:oMath>
                  </m:oMathPara>
                </a14:m>
                <a:endParaRPr lang="en-US" sz="1800" i="1" dirty="0">
                  <a:solidFill>
                    <a:schemeClr val="bg1"/>
                  </a:solidFill>
                </a:endParaRPr>
              </a:p>
              <a:p>
                <a:pPr marL="0" indent="0">
                  <a:buFont typeface="Arial" panose="020B0604020202020204" pitchFamily="34" charset="0"/>
                  <a:buNone/>
                </a:pPr>
                <a:r>
                  <a:rPr lang="en-US" sz="1800" i="1" u="sng" dirty="0">
                    <a:solidFill>
                      <a:schemeClr val="bg1"/>
                    </a:solidFill>
                  </a:rPr>
                  <a:t>Where:</a:t>
                </a:r>
                <a:br>
                  <a:rPr lang="en-US" sz="1800" dirty="0">
                    <a:solidFill>
                      <a:schemeClr val="bg1"/>
                    </a:solidFill>
                  </a:rPr>
                </a:br>
                <a14:m>
                  <m:oMath xmlns:m="http://schemas.openxmlformats.org/officeDocument/2006/math">
                    <m:r>
                      <a:rPr lang="en-US" sz="1800" b="0" i="1" smtClean="0">
                        <a:solidFill>
                          <a:schemeClr val="bg1"/>
                        </a:solidFill>
                        <a:latin typeface="Cambria Math" panose="02040503050406030204" pitchFamily="18" charset="0"/>
                      </a:rPr>
                      <m:t>𝑄</m:t>
                    </m:r>
                  </m:oMath>
                </a14:m>
                <a:r>
                  <a:rPr lang="en-US" sz="1800" dirty="0">
                    <a:solidFill>
                      <a:schemeClr val="bg1"/>
                    </a:solidFill>
                  </a:rPr>
                  <a:t> is a finite set called the </a:t>
                </a:r>
                <a:r>
                  <a:rPr lang="en-US" sz="1800" b="1" i="1" u="sng" dirty="0">
                    <a:solidFill>
                      <a:schemeClr val="bg1"/>
                    </a:solidFill>
                  </a:rPr>
                  <a:t>states</a:t>
                </a:r>
              </a:p>
              <a:p>
                <a:pPr marL="0" indent="0">
                  <a:buFont typeface="Arial" panose="020B0604020202020204" pitchFamily="34" charset="0"/>
                  <a:buNone/>
                </a:pPr>
                <a14:m>
                  <m:oMath xmlns:m="http://schemas.openxmlformats.org/officeDocument/2006/math">
                    <m:r>
                      <m:rPr>
                        <m:sty m:val="p"/>
                      </m:rPr>
                      <a:rPr lang="en-US" sz="1800" b="0" i="0" smtClean="0">
                        <a:solidFill>
                          <a:schemeClr val="bg1"/>
                        </a:solidFill>
                        <a:latin typeface="Cambria Math" panose="02040503050406030204" pitchFamily="18" charset="0"/>
                      </a:rPr>
                      <m:t>Σ</m:t>
                    </m:r>
                  </m:oMath>
                </a14:m>
                <a:r>
                  <a:rPr lang="en-US" sz="1800" dirty="0">
                    <a:solidFill>
                      <a:schemeClr val="bg1"/>
                    </a:solidFill>
                  </a:rPr>
                  <a:t> is a finite set called the </a:t>
                </a:r>
                <a:r>
                  <a:rPr lang="en-US" sz="1800" b="1" i="1" u="sng" dirty="0">
                    <a:solidFill>
                      <a:schemeClr val="bg1"/>
                    </a:solidFill>
                  </a:rPr>
                  <a:t>alphabet</a:t>
                </a:r>
              </a:p>
              <a:p>
                <a:pPr marL="0" indent="0">
                  <a:buFont typeface="Arial" panose="020B0604020202020204" pitchFamily="34" charset="0"/>
                  <a:buNone/>
                </a:pPr>
                <a14:m>
                  <m:oMath xmlns:m="http://schemas.openxmlformats.org/officeDocument/2006/math">
                    <m:r>
                      <a:rPr lang="en-US" sz="1800" b="0" i="1" smtClean="0">
                        <a:solidFill>
                          <a:schemeClr val="bg1"/>
                        </a:solidFill>
                        <a:latin typeface="Cambria Math" panose="02040503050406030204" pitchFamily="18" charset="0"/>
                      </a:rPr>
                      <m:t>𝛿</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𝑄</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𝑥</m:t>
                    </m:r>
                    <m:r>
                      <a:rPr lang="en-US" sz="1800" b="0" i="1" smtClean="0">
                        <a:solidFill>
                          <a:schemeClr val="bg1"/>
                        </a:solidFill>
                        <a:latin typeface="Cambria Math" panose="02040503050406030204" pitchFamily="18" charset="0"/>
                      </a:rPr>
                      <m:t> </m:t>
                    </m:r>
                    <m:r>
                      <m:rPr>
                        <m:sty m:val="p"/>
                      </m:rPr>
                      <a:rPr lang="en-US" sz="1800" b="0" i="0" smtClean="0">
                        <a:solidFill>
                          <a:schemeClr val="bg1"/>
                        </a:solidFill>
                        <a:latin typeface="Cambria Math" panose="02040503050406030204" pitchFamily="18" charset="0"/>
                      </a:rPr>
                      <m:t>Σ</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𝑄</m:t>
                    </m:r>
                  </m:oMath>
                </a14:m>
                <a:r>
                  <a:rPr lang="en-US" sz="1800" dirty="0">
                    <a:solidFill>
                      <a:schemeClr val="bg1"/>
                    </a:solidFill>
                  </a:rPr>
                  <a:t> is the </a:t>
                </a:r>
                <a:r>
                  <a:rPr lang="en-US" sz="1800" b="1" i="1" u="sng" dirty="0">
                    <a:solidFill>
                      <a:schemeClr val="bg1"/>
                    </a:solidFill>
                  </a:rPr>
                  <a:t>transition function</a:t>
                </a:r>
              </a:p>
              <a:p>
                <a:pPr marL="0" indent="0">
                  <a:buFont typeface="Arial" panose="020B0604020202020204" pitchFamily="34" charset="0"/>
                  <a:buNone/>
                </a:pPr>
                <a14:m>
                  <m:oMath xmlns:m="http://schemas.openxmlformats.org/officeDocument/2006/math">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𝑞</m:t>
                        </m:r>
                      </m:e>
                      <m:sub>
                        <m:r>
                          <a:rPr lang="en-US" sz="1800" b="0" i="1" smtClean="0">
                            <a:solidFill>
                              <a:schemeClr val="bg1"/>
                            </a:solidFill>
                            <a:latin typeface="Cambria Math" panose="02040503050406030204" pitchFamily="18" charset="0"/>
                          </a:rPr>
                          <m:t>0</m:t>
                        </m:r>
                      </m:sub>
                    </m:sSub>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𝑄</m:t>
                    </m:r>
                  </m:oMath>
                </a14:m>
                <a:r>
                  <a:rPr lang="en-US" sz="1800" dirty="0">
                    <a:solidFill>
                      <a:schemeClr val="bg1"/>
                    </a:solidFill>
                  </a:rPr>
                  <a:t> is the </a:t>
                </a:r>
                <a:r>
                  <a:rPr lang="en-US" sz="1800" b="1" i="1" u="sng" dirty="0">
                    <a:solidFill>
                      <a:schemeClr val="bg1"/>
                    </a:solidFill>
                  </a:rPr>
                  <a:t>start state</a:t>
                </a:r>
              </a:p>
              <a:p>
                <a:pPr marL="0" indent="0">
                  <a:buFont typeface="Arial" panose="020B0604020202020204" pitchFamily="34" charset="0"/>
                  <a:buNone/>
                </a:pPr>
                <a14:m>
                  <m:oMath xmlns:m="http://schemas.openxmlformats.org/officeDocument/2006/math">
                    <m:r>
                      <a:rPr lang="en-US" sz="1800" b="0" i="1" smtClean="0">
                        <a:solidFill>
                          <a:schemeClr val="bg1"/>
                        </a:solidFill>
                        <a:latin typeface="Cambria Math" panose="02040503050406030204" pitchFamily="18" charset="0"/>
                      </a:rPr>
                      <m:t>𝐹</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𝑄</m:t>
                    </m:r>
                  </m:oMath>
                </a14:m>
                <a:r>
                  <a:rPr lang="en-US" sz="1800" dirty="0">
                    <a:solidFill>
                      <a:schemeClr val="bg1"/>
                    </a:solidFill>
                  </a:rPr>
                  <a:t> is a set of </a:t>
                </a:r>
                <a:r>
                  <a:rPr lang="en-US" sz="1800" b="1" i="1" u="sng" dirty="0">
                    <a:solidFill>
                      <a:schemeClr val="bg1"/>
                    </a:solidFill>
                  </a:rPr>
                  <a:t>accept states</a:t>
                </a:r>
                <a:r>
                  <a:rPr lang="en-US" sz="1800" dirty="0">
                    <a:solidFill>
                      <a:schemeClr val="bg1"/>
                    </a:solidFill>
                  </a:rPr>
                  <a:t> (or </a:t>
                </a:r>
                <a:r>
                  <a:rPr lang="en-US" sz="1800" b="1" i="1" u="sng" dirty="0">
                    <a:solidFill>
                      <a:schemeClr val="bg1"/>
                    </a:solidFill>
                  </a:rPr>
                  <a:t>final states</a:t>
                </a:r>
                <a:r>
                  <a:rPr lang="en-US" sz="1800" dirty="0">
                    <a:solidFill>
                      <a:schemeClr val="bg1"/>
                    </a:solidFill>
                  </a:rPr>
                  <a:t>)</a:t>
                </a:r>
              </a:p>
            </p:txBody>
          </p:sp>
        </mc:Choice>
        <mc:Fallback xmlns="">
          <p:sp>
            <p:nvSpPr>
              <p:cNvPr id="25" name="Content Placeholder 2">
                <a:extLst>
                  <a:ext uri="{FF2B5EF4-FFF2-40B4-BE49-F238E27FC236}">
                    <a16:creationId xmlns:a16="http://schemas.microsoft.com/office/drawing/2014/main" id="{F1830A5F-2D7B-464C-8362-B76D6068E4A2}"/>
                  </a:ext>
                </a:extLst>
              </p:cNvPr>
              <p:cNvSpPr txBox="1">
                <a:spLocks noRot="1" noChangeAspect="1" noMove="1" noResize="1" noEditPoints="1" noAdjustHandles="1" noChangeArrowheads="1" noChangeShapeType="1" noTextEdit="1"/>
              </p:cNvSpPr>
              <p:nvPr/>
            </p:nvSpPr>
            <p:spPr>
              <a:xfrm>
                <a:off x="6791597" y="2187131"/>
                <a:ext cx="4326063" cy="4142153"/>
              </a:xfrm>
              <a:prstGeom prst="rect">
                <a:avLst/>
              </a:prstGeom>
              <a:blipFill>
                <a:blip r:embed="rId2"/>
                <a:stretch>
                  <a:fillRect l="-1173" r="-587"/>
                </a:stretch>
              </a:blipFill>
            </p:spPr>
            <p:txBody>
              <a:bodyPr/>
              <a:lstStyle/>
              <a:p>
                <a:r>
                  <a:rPr lang="en-US">
                    <a:noFill/>
                  </a:rPr>
                  <a:t> </a:t>
                </a:r>
              </a:p>
            </p:txBody>
          </p:sp>
        </mc:Fallback>
      </mc:AlternateContent>
      <p:cxnSp>
        <p:nvCxnSpPr>
          <p:cNvPr id="27" name="Straight Arrow Connector 26">
            <a:extLst>
              <a:ext uri="{FF2B5EF4-FFF2-40B4-BE49-F238E27FC236}">
                <a16:creationId xmlns:a16="http://schemas.microsoft.com/office/drawing/2014/main" id="{5E800D55-7F9C-7143-8834-4A7C7E1A7A39}"/>
              </a:ext>
            </a:extLst>
          </p:cNvPr>
          <p:cNvCxnSpPr>
            <a:cxnSpLocks/>
          </p:cNvCxnSpPr>
          <p:nvPr/>
        </p:nvCxnSpPr>
        <p:spPr>
          <a:xfrm>
            <a:off x="1243584" y="2590007"/>
            <a:ext cx="0" cy="585246"/>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2628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831CD-4A7F-974A-9587-130A8E709335}"/>
              </a:ext>
            </a:extLst>
          </p:cNvPr>
          <p:cNvSpPr>
            <a:spLocks noGrp="1"/>
          </p:cNvSpPr>
          <p:nvPr>
            <p:ph type="title"/>
          </p:nvPr>
        </p:nvSpPr>
        <p:spPr>
          <a:xfrm>
            <a:off x="1141413" y="234470"/>
            <a:ext cx="9905998" cy="689074"/>
          </a:xfrm>
        </p:spPr>
        <p:txBody>
          <a:bodyPr/>
          <a:lstStyle/>
          <a:p>
            <a:pPr algn="ctr"/>
            <a:r>
              <a:rPr lang="en-US" dirty="0"/>
              <a:t>Activity: Design a State Machine</a:t>
            </a:r>
          </a:p>
        </p:txBody>
      </p:sp>
      <p:sp>
        <p:nvSpPr>
          <p:cNvPr id="3" name="Content Placeholder 2">
            <a:extLst>
              <a:ext uri="{FF2B5EF4-FFF2-40B4-BE49-F238E27FC236}">
                <a16:creationId xmlns:a16="http://schemas.microsoft.com/office/drawing/2014/main" id="{5280526C-6C30-5644-8F5B-A60ED7B16CEA}"/>
              </a:ext>
            </a:extLst>
          </p:cNvPr>
          <p:cNvSpPr>
            <a:spLocks noGrp="1"/>
          </p:cNvSpPr>
          <p:nvPr>
            <p:ph idx="1"/>
          </p:nvPr>
        </p:nvSpPr>
        <p:spPr>
          <a:xfrm>
            <a:off x="1141412" y="1746504"/>
            <a:ext cx="10123996" cy="722376"/>
          </a:xfrm>
        </p:spPr>
        <p:txBody>
          <a:bodyPr/>
          <a:lstStyle/>
          <a:p>
            <a:r>
              <a:rPr lang="en-US" dirty="0"/>
              <a:t>Imaging an automatic sliding door at, say, a grocery store.</a:t>
            </a:r>
          </a:p>
        </p:txBody>
      </p:sp>
      <p:sp>
        <p:nvSpPr>
          <p:cNvPr id="4" name="Rectangle 3">
            <a:extLst>
              <a:ext uri="{FF2B5EF4-FFF2-40B4-BE49-F238E27FC236}">
                <a16:creationId xmlns:a16="http://schemas.microsoft.com/office/drawing/2014/main" id="{73B62790-EB26-5840-90E2-721F23768F1B}"/>
              </a:ext>
            </a:extLst>
          </p:cNvPr>
          <p:cNvSpPr/>
          <p:nvPr/>
        </p:nvSpPr>
        <p:spPr>
          <a:xfrm>
            <a:off x="3337560" y="3191256"/>
            <a:ext cx="2020824" cy="2770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Front Pad</a:t>
            </a:r>
          </a:p>
        </p:txBody>
      </p:sp>
      <p:sp>
        <p:nvSpPr>
          <p:cNvPr id="5" name="Rectangle 4">
            <a:extLst>
              <a:ext uri="{FF2B5EF4-FFF2-40B4-BE49-F238E27FC236}">
                <a16:creationId xmlns:a16="http://schemas.microsoft.com/office/drawing/2014/main" id="{8BA15D7E-ECBA-8C43-A9C9-AF19FFD7C641}"/>
              </a:ext>
            </a:extLst>
          </p:cNvPr>
          <p:cNvSpPr/>
          <p:nvPr/>
        </p:nvSpPr>
        <p:spPr>
          <a:xfrm>
            <a:off x="6507480" y="3191256"/>
            <a:ext cx="2020824" cy="2770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Front Pad</a:t>
            </a:r>
          </a:p>
        </p:txBody>
      </p:sp>
      <p:grpSp>
        <p:nvGrpSpPr>
          <p:cNvPr id="12" name="Group 11">
            <a:extLst>
              <a:ext uri="{FF2B5EF4-FFF2-40B4-BE49-F238E27FC236}">
                <a16:creationId xmlns:a16="http://schemas.microsoft.com/office/drawing/2014/main" id="{15BE5A6D-437F-4640-819F-B7C4F9DB833F}"/>
              </a:ext>
            </a:extLst>
          </p:cNvPr>
          <p:cNvGrpSpPr/>
          <p:nvPr/>
        </p:nvGrpSpPr>
        <p:grpSpPr>
          <a:xfrm>
            <a:off x="5321808" y="2798064"/>
            <a:ext cx="1170432" cy="3511296"/>
            <a:chOff x="5367528" y="2834640"/>
            <a:chExt cx="1170432" cy="3511296"/>
          </a:xfrm>
        </p:grpSpPr>
        <p:cxnSp>
          <p:nvCxnSpPr>
            <p:cNvPr id="7" name="Straight Connector 6">
              <a:extLst>
                <a:ext uri="{FF2B5EF4-FFF2-40B4-BE49-F238E27FC236}">
                  <a16:creationId xmlns:a16="http://schemas.microsoft.com/office/drawing/2014/main" id="{AE294069-4212-1643-AAB1-6BEE25E18240}"/>
                </a:ext>
              </a:extLst>
            </p:cNvPr>
            <p:cNvCxnSpPr/>
            <p:nvPr/>
          </p:nvCxnSpPr>
          <p:spPr>
            <a:xfrm>
              <a:off x="5952744" y="2834640"/>
              <a:ext cx="0" cy="3511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1989B85-D446-3C42-8E58-4291BF189114}"/>
                </a:ext>
              </a:extLst>
            </p:cNvPr>
            <p:cNvCxnSpPr>
              <a:cxnSpLocks/>
            </p:cNvCxnSpPr>
            <p:nvPr/>
          </p:nvCxnSpPr>
          <p:spPr>
            <a:xfrm>
              <a:off x="5367528" y="2834640"/>
              <a:ext cx="11704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AF0C5E2-3075-A749-B226-BE13E4758D49}"/>
                </a:ext>
              </a:extLst>
            </p:cNvPr>
            <p:cNvCxnSpPr>
              <a:cxnSpLocks/>
            </p:cNvCxnSpPr>
            <p:nvPr/>
          </p:nvCxnSpPr>
          <p:spPr>
            <a:xfrm>
              <a:off x="5367528" y="6345936"/>
              <a:ext cx="1170432"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9251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76401" y="1984286"/>
            <a:ext cx="8092485" cy="4721315"/>
            <a:chOff x="626022" y="1298485"/>
            <a:chExt cx="8365578" cy="4880643"/>
          </a:xfrm>
        </p:grpSpPr>
        <p:sp>
          <p:nvSpPr>
            <p:cNvPr id="3" name="Oval 2"/>
            <p:cNvSpPr/>
            <p:nvPr/>
          </p:nvSpPr>
          <p:spPr>
            <a:xfrm>
              <a:off x="626022" y="2209799"/>
              <a:ext cx="1524000" cy="13854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State 0</a:t>
              </a:r>
            </a:p>
            <a:p>
              <a:pPr algn="ctr"/>
              <a:r>
                <a:rPr lang="en-US" sz="1200" dirty="0"/>
                <a:t>----------</a:t>
              </a:r>
            </a:p>
            <a:p>
              <a:pPr algn="ctr"/>
              <a:r>
                <a:rPr lang="en-US" sz="1200" dirty="0"/>
                <a:t>No click has begun</a:t>
              </a:r>
            </a:p>
          </p:txBody>
        </p:sp>
        <p:sp>
          <p:nvSpPr>
            <p:cNvPr id="5" name="Oval 4"/>
            <p:cNvSpPr/>
            <p:nvPr/>
          </p:nvSpPr>
          <p:spPr>
            <a:xfrm>
              <a:off x="3581400" y="2202873"/>
              <a:ext cx="1524000" cy="13854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State 1</a:t>
              </a:r>
            </a:p>
            <a:p>
              <a:pPr algn="ctr"/>
              <a:r>
                <a:rPr lang="en-US" sz="1200" dirty="0"/>
                <a:t>----------</a:t>
              </a:r>
            </a:p>
            <a:p>
              <a:pPr algn="ctr"/>
              <a:r>
                <a:rPr lang="en-US" sz="1200" dirty="0"/>
                <a:t>Mouse went down beginning a click</a:t>
              </a:r>
            </a:p>
          </p:txBody>
        </p:sp>
        <p:sp>
          <p:nvSpPr>
            <p:cNvPr id="7" name="Oval 6"/>
            <p:cNvSpPr/>
            <p:nvPr/>
          </p:nvSpPr>
          <p:spPr>
            <a:xfrm>
              <a:off x="6781800" y="2202873"/>
              <a:ext cx="1524000" cy="13854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State 2</a:t>
              </a:r>
            </a:p>
            <a:p>
              <a:pPr algn="ctr"/>
              <a:r>
                <a:rPr lang="en-US" sz="1200" dirty="0"/>
                <a:t>----------</a:t>
              </a:r>
            </a:p>
            <a:p>
              <a:pPr algn="ctr"/>
              <a:r>
                <a:rPr lang="en-US" sz="1200" dirty="0"/>
                <a:t>Mouse went up completing a click</a:t>
              </a:r>
            </a:p>
          </p:txBody>
        </p:sp>
        <p:sp>
          <p:nvSpPr>
            <p:cNvPr id="8" name="Oval 7"/>
            <p:cNvSpPr/>
            <p:nvPr/>
          </p:nvSpPr>
          <p:spPr>
            <a:xfrm>
              <a:off x="5029200" y="4793673"/>
              <a:ext cx="1524000" cy="13854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State 3</a:t>
              </a:r>
            </a:p>
            <a:p>
              <a:pPr algn="ctr"/>
              <a:r>
                <a:rPr lang="en-US" sz="1200" dirty="0"/>
                <a:t>----------</a:t>
              </a:r>
            </a:p>
            <a:p>
              <a:pPr algn="ctr"/>
              <a:r>
                <a:rPr lang="en-US" sz="1200" dirty="0"/>
                <a:t>Mouse back down, starting a double click</a:t>
              </a:r>
            </a:p>
          </p:txBody>
        </p:sp>
        <p:sp>
          <p:nvSpPr>
            <p:cNvPr id="9" name="Oval 8"/>
            <p:cNvSpPr/>
            <p:nvPr/>
          </p:nvSpPr>
          <p:spPr>
            <a:xfrm>
              <a:off x="2066453" y="4793673"/>
              <a:ext cx="1524000" cy="13854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State 4</a:t>
              </a:r>
            </a:p>
            <a:p>
              <a:pPr algn="ctr"/>
              <a:r>
                <a:rPr lang="en-US" sz="1200" dirty="0"/>
                <a:t>----------</a:t>
              </a:r>
            </a:p>
            <a:p>
              <a:pPr algn="ctr"/>
              <a:r>
                <a:rPr lang="en-US" sz="1200" dirty="0"/>
                <a:t>Mouse up completing double click</a:t>
              </a:r>
            </a:p>
          </p:txBody>
        </p:sp>
        <p:cxnSp>
          <p:nvCxnSpPr>
            <p:cNvPr id="10" name="Elbow Connector 9"/>
            <p:cNvCxnSpPr>
              <a:stCxn id="3" idx="6"/>
              <a:endCxn id="5" idx="2"/>
            </p:cNvCxnSpPr>
            <p:nvPr/>
          </p:nvCxnSpPr>
          <p:spPr>
            <a:xfrm flipV="1">
              <a:off x="2150022" y="2895601"/>
              <a:ext cx="1431378" cy="692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174051" y="2477869"/>
              <a:ext cx="1311822" cy="859040"/>
            </a:xfrm>
            <a:prstGeom prst="rect">
              <a:avLst/>
            </a:prstGeom>
            <a:noFill/>
          </p:spPr>
          <p:txBody>
            <a:bodyPr wrap="square" rtlCol="0">
              <a:spAutoFit/>
            </a:bodyPr>
            <a:lstStyle/>
            <a:p>
              <a:pPr algn="ctr"/>
              <a:r>
                <a:rPr lang="en-US" sz="1200" i="1" dirty="0"/>
                <a:t>Hover state = 1 </a:t>
              </a:r>
            </a:p>
            <a:p>
              <a:pPr algn="ctr"/>
              <a:r>
                <a:rPr lang="en-US" sz="1200" i="1" dirty="0"/>
                <a:t>&amp;&amp;</a:t>
              </a:r>
            </a:p>
            <a:p>
              <a:pPr algn="ctr"/>
              <a:r>
                <a:rPr lang="en-US" sz="1200" i="1" dirty="0"/>
                <a:t>Mouse button down</a:t>
              </a:r>
            </a:p>
          </p:txBody>
        </p:sp>
        <p:cxnSp>
          <p:nvCxnSpPr>
            <p:cNvPr id="15" name="Elbow Connector 14"/>
            <p:cNvCxnSpPr>
              <a:stCxn id="5" idx="6"/>
              <a:endCxn id="7" idx="2"/>
            </p:cNvCxnSpPr>
            <p:nvPr/>
          </p:nvCxnSpPr>
          <p:spPr>
            <a:xfrm>
              <a:off x="5105400" y="2895601"/>
              <a:ext cx="1676400"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257800" y="2477869"/>
              <a:ext cx="1311822" cy="668142"/>
            </a:xfrm>
            <a:prstGeom prst="rect">
              <a:avLst/>
            </a:prstGeom>
            <a:noFill/>
          </p:spPr>
          <p:txBody>
            <a:bodyPr wrap="square" rtlCol="0">
              <a:spAutoFit/>
            </a:bodyPr>
            <a:lstStyle/>
            <a:p>
              <a:pPr algn="ctr"/>
              <a:r>
                <a:rPr lang="en-US" sz="1200" i="1" dirty="0"/>
                <a:t>Hover state = 1 </a:t>
              </a:r>
            </a:p>
            <a:p>
              <a:pPr algn="ctr"/>
              <a:r>
                <a:rPr lang="en-US" sz="1200" i="1" dirty="0"/>
                <a:t>&amp;&amp;</a:t>
              </a:r>
            </a:p>
            <a:p>
              <a:pPr algn="ctr"/>
              <a:r>
                <a:rPr lang="en-US" sz="1200" i="1" dirty="0"/>
                <a:t>Mouse button up</a:t>
              </a:r>
            </a:p>
          </p:txBody>
        </p:sp>
        <p:cxnSp>
          <p:nvCxnSpPr>
            <p:cNvPr id="19" name="Elbow Connector 18"/>
            <p:cNvCxnSpPr>
              <a:stCxn id="5" idx="0"/>
              <a:endCxn id="3" idx="0"/>
            </p:cNvCxnSpPr>
            <p:nvPr/>
          </p:nvCxnSpPr>
          <p:spPr>
            <a:xfrm rot="16200000" flipH="1" flipV="1">
              <a:off x="2862248" y="728647"/>
              <a:ext cx="6926" cy="2955378"/>
            </a:xfrm>
            <a:prstGeom prst="bentConnector3">
              <a:avLst>
                <a:gd name="adj1" fmla="val -3300606"/>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073822" y="1298485"/>
              <a:ext cx="1507578" cy="668142"/>
            </a:xfrm>
            <a:prstGeom prst="rect">
              <a:avLst/>
            </a:prstGeom>
            <a:noFill/>
          </p:spPr>
          <p:txBody>
            <a:bodyPr wrap="square" rtlCol="0">
              <a:spAutoFit/>
            </a:bodyPr>
            <a:lstStyle/>
            <a:p>
              <a:pPr algn="ctr"/>
              <a:r>
                <a:rPr lang="en-US" sz="1200" i="1" dirty="0"/>
                <a:t>Hover state = 0 </a:t>
              </a:r>
            </a:p>
            <a:p>
              <a:pPr algn="ctr"/>
              <a:r>
                <a:rPr lang="en-US" sz="1200" i="1" dirty="0"/>
                <a:t>&amp;&amp;</a:t>
              </a:r>
            </a:p>
            <a:p>
              <a:pPr algn="ctr"/>
              <a:r>
                <a:rPr lang="en-US" sz="1200" i="1" dirty="0"/>
                <a:t>Mouse button up</a:t>
              </a:r>
            </a:p>
          </p:txBody>
        </p:sp>
        <p:cxnSp>
          <p:nvCxnSpPr>
            <p:cNvPr id="23" name="Elbow Connector 22"/>
            <p:cNvCxnSpPr>
              <a:stCxn id="7" idx="4"/>
              <a:endCxn id="3" idx="4"/>
            </p:cNvCxnSpPr>
            <p:nvPr/>
          </p:nvCxnSpPr>
          <p:spPr>
            <a:xfrm rot="5400000">
              <a:off x="4462447" y="513903"/>
              <a:ext cx="6928" cy="6155778"/>
            </a:xfrm>
            <a:prstGeom prst="bentConnector3">
              <a:avLst>
                <a:gd name="adj1" fmla="val 3399654"/>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242294" y="3597719"/>
              <a:ext cx="3104603" cy="477245"/>
            </a:xfrm>
            <a:prstGeom prst="rect">
              <a:avLst/>
            </a:prstGeom>
            <a:noFill/>
          </p:spPr>
          <p:txBody>
            <a:bodyPr wrap="square" rtlCol="0">
              <a:spAutoFit/>
            </a:bodyPr>
            <a:lstStyle/>
            <a:p>
              <a:pPr algn="ctr"/>
              <a:r>
                <a:rPr lang="en-US" sz="1200" i="1" dirty="0"/>
                <a:t>200ms passed, no double click started</a:t>
              </a:r>
            </a:p>
            <a:p>
              <a:pPr algn="ctr"/>
              <a:r>
                <a:rPr lang="en-US" sz="1200" i="1" dirty="0"/>
                <a:t>Register a single click</a:t>
              </a:r>
            </a:p>
          </p:txBody>
        </p:sp>
        <p:cxnSp>
          <p:nvCxnSpPr>
            <p:cNvPr id="27" name="Elbow Connector 26"/>
            <p:cNvCxnSpPr>
              <a:stCxn id="7" idx="4"/>
              <a:endCxn id="8" idx="6"/>
            </p:cNvCxnSpPr>
            <p:nvPr/>
          </p:nvCxnSpPr>
          <p:spPr>
            <a:xfrm rot="5400000">
              <a:off x="6099464" y="4042064"/>
              <a:ext cx="1898073" cy="99060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543800" y="4626321"/>
              <a:ext cx="1447800" cy="477245"/>
            </a:xfrm>
            <a:prstGeom prst="rect">
              <a:avLst/>
            </a:prstGeom>
            <a:noFill/>
          </p:spPr>
          <p:txBody>
            <a:bodyPr wrap="square" rtlCol="0">
              <a:spAutoFit/>
            </a:bodyPr>
            <a:lstStyle/>
            <a:p>
              <a:pPr algn="ctr"/>
              <a:r>
                <a:rPr lang="en-US" sz="1200" i="1" dirty="0"/>
                <a:t>Hover state = 1</a:t>
              </a:r>
            </a:p>
            <a:p>
              <a:pPr algn="ctr"/>
              <a:r>
                <a:rPr lang="en-US" sz="1200" i="1" dirty="0"/>
                <a:t>Mouse button down</a:t>
              </a:r>
            </a:p>
          </p:txBody>
        </p:sp>
        <p:cxnSp>
          <p:nvCxnSpPr>
            <p:cNvPr id="31" name="Elbow Connector 30"/>
            <p:cNvCxnSpPr>
              <a:stCxn id="8" idx="2"/>
              <a:endCxn id="9" idx="6"/>
            </p:cNvCxnSpPr>
            <p:nvPr/>
          </p:nvCxnSpPr>
          <p:spPr>
            <a:xfrm rot="10800000">
              <a:off x="3590454" y="5486401"/>
              <a:ext cx="1438747" cy="1270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9" idx="2"/>
              <a:endCxn id="3" idx="3"/>
            </p:cNvCxnSpPr>
            <p:nvPr/>
          </p:nvCxnSpPr>
          <p:spPr>
            <a:xfrm rot="10800000">
              <a:off x="849207" y="3392361"/>
              <a:ext cx="1217246" cy="209404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55911" y="4505191"/>
              <a:ext cx="1447800" cy="477245"/>
            </a:xfrm>
            <a:prstGeom prst="rect">
              <a:avLst/>
            </a:prstGeom>
            <a:noFill/>
          </p:spPr>
          <p:txBody>
            <a:bodyPr wrap="square" rtlCol="0">
              <a:spAutoFit/>
            </a:bodyPr>
            <a:lstStyle/>
            <a:p>
              <a:pPr algn="ctr"/>
              <a:r>
                <a:rPr lang="en-US" sz="1200" i="1" dirty="0"/>
                <a:t>Register Double Click</a:t>
              </a:r>
            </a:p>
          </p:txBody>
        </p:sp>
        <p:sp>
          <p:nvSpPr>
            <p:cNvPr id="39" name="TextBox 38"/>
            <p:cNvSpPr txBox="1"/>
            <p:nvPr/>
          </p:nvSpPr>
          <p:spPr>
            <a:xfrm>
              <a:off x="3581400" y="5029200"/>
              <a:ext cx="1447800" cy="477245"/>
            </a:xfrm>
            <a:prstGeom prst="rect">
              <a:avLst/>
            </a:prstGeom>
            <a:noFill/>
          </p:spPr>
          <p:txBody>
            <a:bodyPr wrap="square" rtlCol="0">
              <a:spAutoFit/>
            </a:bodyPr>
            <a:lstStyle/>
            <a:p>
              <a:pPr algn="ctr"/>
              <a:r>
                <a:rPr lang="en-US" sz="1200" i="1" dirty="0"/>
                <a:t>Hover state = 1</a:t>
              </a:r>
            </a:p>
            <a:p>
              <a:pPr algn="ctr"/>
              <a:r>
                <a:rPr lang="en-US" sz="1200" i="1" dirty="0"/>
                <a:t>Mouse button up</a:t>
              </a:r>
            </a:p>
          </p:txBody>
        </p:sp>
        <p:cxnSp>
          <p:nvCxnSpPr>
            <p:cNvPr id="40" name="Elbow Connector 39"/>
            <p:cNvCxnSpPr>
              <a:stCxn id="8" idx="0"/>
              <a:endCxn id="3" idx="5"/>
            </p:cNvCxnSpPr>
            <p:nvPr/>
          </p:nvCxnSpPr>
          <p:spPr>
            <a:xfrm rot="16200000" flipV="1">
              <a:off x="3158363" y="2160835"/>
              <a:ext cx="1401312" cy="386436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657600" y="4038600"/>
              <a:ext cx="1306554" cy="668142"/>
            </a:xfrm>
            <a:prstGeom prst="rect">
              <a:avLst/>
            </a:prstGeom>
            <a:noFill/>
          </p:spPr>
          <p:txBody>
            <a:bodyPr wrap="square" rtlCol="0">
              <a:spAutoFit/>
            </a:bodyPr>
            <a:lstStyle/>
            <a:p>
              <a:pPr algn="ctr"/>
              <a:r>
                <a:rPr lang="en-US" sz="1200" i="1" dirty="0"/>
                <a:t>Hover State = </a:t>
              </a:r>
              <a:r>
                <a:rPr lang="en-US" sz="1200" i="1"/>
                <a:t>0 </a:t>
              </a:r>
            </a:p>
            <a:p>
              <a:pPr algn="ctr"/>
              <a:r>
                <a:rPr lang="en-US" sz="1200" i="1" dirty="0"/>
                <a:t>&amp;&amp;</a:t>
              </a:r>
            </a:p>
            <a:p>
              <a:pPr algn="ctr"/>
              <a:r>
                <a:rPr lang="en-US" sz="1200" i="1" dirty="0"/>
                <a:t>Mouse button up</a:t>
              </a:r>
            </a:p>
          </p:txBody>
        </p:sp>
      </p:grpSp>
      <p:grpSp>
        <p:nvGrpSpPr>
          <p:cNvPr id="11" name="Group 10"/>
          <p:cNvGrpSpPr/>
          <p:nvPr/>
        </p:nvGrpSpPr>
        <p:grpSpPr>
          <a:xfrm>
            <a:off x="6036222" y="152401"/>
            <a:ext cx="4326978" cy="2197743"/>
            <a:chOff x="626022" y="2133600"/>
            <a:chExt cx="4326978" cy="2197743"/>
          </a:xfrm>
        </p:grpSpPr>
        <p:sp>
          <p:nvSpPr>
            <p:cNvPr id="25" name="Oval 24"/>
            <p:cNvSpPr/>
            <p:nvPr/>
          </p:nvSpPr>
          <p:spPr>
            <a:xfrm>
              <a:off x="626022" y="2133600"/>
              <a:ext cx="1524000" cy="15240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Hover State 0</a:t>
              </a:r>
            </a:p>
            <a:p>
              <a:pPr algn="ctr"/>
              <a:r>
                <a:rPr lang="en-US" sz="1200" dirty="0">
                  <a:solidFill>
                    <a:schemeClr val="tx1"/>
                  </a:solidFill>
                </a:rPr>
                <a:t>----------</a:t>
              </a:r>
            </a:p>
            <a:p>
              <a:pPr algn="ctr"/>
              <a:r>
                <a:rPr lang="en-US" sz="1200" dirty="0">
                  <a:solidFill>
                    <a:schemeClr val="tx1"/>
                  </a:solidFill>
                </a:rPr>
                <a:t>No hover</a:t>
              </a:r>
            </a:p>
          </p:txBody>
        </p:sp>
        <p:sp>
          <p:nvSpPr>
            <p:cNvPr id="28" name="Oval 27"/>
            <p:cNvSpPr/>
            <p:nvPr/>
          </p:nvSpPr>
          <p:spPr>
            <a:xfrm>
              <a:off x="3429000" y="2133600"/>
              <a:ext cx="1524000" cy="15240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Hover State 1</a:t>
              </a:r>
            </a:p>
            <a:p>
              <a:pPr algn="ctr"/>
              <a:r>
                <a:rPr lang="en-US" sz="1200" dirty="0">
                  <a:solidFill>
                    <a:schemeClr val="tx1"/>
                  </a:solidFill>
                </a:rPr>
                <a:t>----------</a:t>
              </a:r>
            </a:p>
            <a:p>
              <a:pPr algn="ctr"/>
              <a:r>
                <a:rPr lang="en-US" sz="1200" dirty="0">
                  <a:solidFill>
                    <a:schemeClr val="tx1"/>
                  </a:solidFill>
                </a:rPr>
                <a:t>Currently hovering</a:t>
              </a:r>
            </a:p>
          </p:txBody>
        </p:sp>
        <p:cxnSp>
          <p:nvCxnSpPr>
            <p:cNvPr id="29" name="Straight Arrow Connector 28"/>
            <p:cNvCxnSpPr>
              <a:stCxn id="28" idx="6"/>
              <a:endCxn id="32" idx="2"/>
            </p:cNvCxnSpPr>
            <p:nvPr/>
          </p:nvCxnSpPr>
          <p:spPr>
            <a:xfrm>
              <a:off x="2150022" y="2895600"/>
              <a:ext cx="12789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117178" y="2438400"/>
              <a:ext cx="1311822" cy="461665"/>
            </a:xfrm>
            <a:prstGeom prst="rect">
              <a:avLst/>
            </a:prstGeom>
            <a:noFill/>
          </p:spPr>
          <p:txBody>
            <a:bodyPr wrap="square" rtlCol="0">
              <a:spAutoFit/>
            </a:bodyPr>
            <a:lstStyle/>
            <a:p>
              <a:pPr algn="ctr"/>
              <a:r>
                <a:rPr lang="en-US" sz="1200" i="1" dirty="0"/>
                <a:t>Mouse moves over button</a:t>
              </a:r>
            </a:p>
          </p:txBody>
        </p:sp>
        <p:cxnSp>
          <p:nvCxnSpPr>
            <p:cNvPr id="33" name="Elbow Connector 32"/>
            <p:cNvCxnSpPr>
              <a:stCxn id="32" idx="4"/>
              <a:endCxn id="28" idx="4"/>
            </p:cNvCxnSpPr>
            <p:nvPr/>
          </p:nvCxnSpPr>
          <p:spPr>
            <a:xfrm rot="5400000">
              <a:off x="2789511" y="2256111"/>
              <a:ext cx="12700" cy="2802978"/>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114160" y="3869678"/>
              <a:ext cx="1311822" cy="461665"/>
            </a:xfrm>
            <a:prstGeom prst="rect">
              <a:avLst/>
            </a:prstGeom>
            <a:noFill/>
          </p:spPr>
          <p:txBody>
            <a:bodyPr wrap="square" rtlCol="0">
              <a:spAutoFit/>
            </a:bodyPr>
            <a:lstStyle/>
            <a:p>
              <a:pPr algn="ctr"/>
              <a:r>
                <a:rPr lang="en-US" sz="1200" i="1" dirty="0"/>
                <a:t>Mouse moves away from button</a:t>
              </a:r>
            </a:p>
          </p:txBody>
        </p:sp>
      </p:grpSp>
      <p:sp>
        <p:nvSpPr>
          <p:cNvPr id="36" name="Title 1">
            <a:extLst>
              <a:ext uri="{FF2B5EF4-FFF2-40B4-BE49-F238E27FC236}">
                <a16:creationId xmlns:a16="http://schemas.microsoft.com/office/drawing/2014/main" id="{DBFD138C-38B6-874E-9497-937C1DB9BF24}"/>
              </a:ext>
            </a:extLst>
          </p:cNvPr>
          <p:cNvSpPr>
            <a:spLocks noGrp="1"/>
          </p:cNvSpPr>
          <p:nvPr>
            <p:ph type="title"/>
          </p:nvPr>
        </p:nvSpPr>
        <p:spPr>
          <a:xfrm>
            <a:off x="1141413" y="234470"/>
            <a:ext cx="4500435" cy="1567216"/>
          </a:xfrm>
        </p:spPr>
        <p:txBody>
          <a:bodyPr>
            <a:normAutofit fontScale="90000"/>
          </a:bodyPr>
          <a:lstStyle/>
          <a:p>
            <a:pPr algn="ctr"/>
            <a:r>
              <a:rPr lang="en-US" dirty="0"/>
              <a:t>Another Example: How Buttons Work</a:t>
            </a:r>
          </a:p>
        </p:txBody>
      </p:sp>
    </p:spTree>
    <p:extLst>
      <p:ext uri="{BB962C8B-B14F-4D97-AF65-F5344CB8AC3E}">
        <p14:creationId xmlns:p14="http://schemas.microsoft.com/office/powerpoint/2010/main" val="3040783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More Practice with DFA</a:t>
            </a:r>
          </a:p>
        </p:txBody>
      </p:sp>
    </p:spTree>
    <p:extLst>
      <p:ext uri="{BB962C8B-B14F-4D97-AF65-F5344CB8AC3E}">
        <p14:creationId xmlns:p14="http://schemas.microsoft.com/office/powerpoint/2010/main" val="4068277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Practice Problem 1</a:t>
            </a:r>
          </a:p>
        </p:txBody>
      </p:sp>
      <p:sp>
        <p:nvSpPr>
          <p:cNvPr id="3" name="Content Placeholder 2">
            <a:extLst>
              <a:ext uri="{FF2B5EF4-FFF2-40B4-BE49-F238E27FC236}">
                <a16:creationId xmlns:a16="http://schemas.microsoft.com/office/drawing/2014/main" id="{3AF1510D-4DE5-0944-9883-C7378A65B719}"/>
              </a:ext>
            </a:extLst>
          </p:cNvPr>
          <p:cNvSpPr>
            <a:spLocks noGrp="1"/>
          </p:cNvSpPr>
          <p:nvPr>
            <p:ph idx="1"/>
          </p:nvPr>
        </p:nvSpPr>
        <p:spPr>
          <a:xfrm>
            <a:off x="2526502" y="1637861"/>
            <a:ext cx="3128836" cy="868617"/>
          </a:xfrm>
          <a:solidFill>
            <a:schemeClr val="tx1">
              <a:lumMod val="95000"/>
            </a:schemeClr>
          </a:solidFill>
        </p:spPr>
        <p:txBody>
          <a:bodyPr>
            <a:normAutofit/>
          </a:bodyPr>
          <a:lstStyle/>
          <a:p>
            <a:pPr marL="0" indent="0">
              <a:buNone/>
            </a:pPr>
            <a:r>
              <a:rPr lang="en-US" sz="1800" i="1" dirty="0">
                <a:solidFill>
                  <a:schemeClr val="bg1"/>
                </a:solidFill>
              </a:rPr>
              <a:t>What set of strings does this machine recognize?</a:t>
            </a:r>
          </a:p>
        </p:txBody>
      </p:sp>
      <p:sp>
        <p:nvSpPr>
          <p:cNvPr id="4" name="Oval 3">
            <a:extLst>
              <a:ext uri="{FF2B5EF4-FFF2-40B4-BE49-F238E27FC236}">
                <a16:creationId xmlns:a16="http://schemas.microsoft.com/office/drawing/2014/main" id="{8CD650CD-8CE1-FB43-8327-8FBC613C78EE}"/>
              </a:ext>
            </a:extLst>
          </p:cNvPr>
          <p:cNvSpPr/>
          <p:nvPr/>
        </p:nvSpPr>
        <p:spPr>
          <a:xfrm>
            <a:off x="3348228" y="4117085"/>
            <a:ext cx="841248" cy="84124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S1</a:t>
            </a:r>
          </a:p>
        </p:txBody>
      </p:sp>
      <p:sp>
        <p:nvSpPr>
          <p:cNvPr id="6" name="Oval 5">
            <a:extLst>
              <a:ext uri="{FF2B5EF4-FFF2-40B4-BE49-F238E27FC236}">
                <a16:creationId xmlns:a16="http://schemas.microsoft.com/office/drawing/2014/main" id="{3781AC1C-1965-BE49-A278-1F27C4BB557E}"/>
              </a:ext>
            </a:extLst>
          </p:cNvPr>
          <p:cNvSpPr/>
          <p:nvPr/>
        </p:nvSpPr>
        <p:spPr>
          <a:xfrm>
            <a:off x="7770876" y="4104910"/>
            <a:ext cx="841248" cy="84124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S3</a:t>
            </a:r>
          </a:p>
        </p:txBody>
      </p:sp>
      <p:grpSp>
        <p:nvGrpSpPr>
          <p:cNvPr id="9" name="Group 8">
            <a:extLst>
              <a:ext uri="{FF2B5EF4-FFF2-40B4-BE49-F238E27FC236}">
                <a16:creationId xmlns:a16="http://schemas.microsoft.com/office/drawing/2014/main" id="{D44DF9C0-D893-EC4A-AF57-1C84729D966D}"/>
              </a:ext>
            </a:extLst>
          </p:cNvPr>
          <p:cNvGrpSpPr/>
          <p:nvPr/>
        </p:nvGrpSpPr>
        <p:grpSpPr>
          <a:xfrm>
            <a:off x="5343144" y="4020344"/>
            <a:ext cx="1028700" cy="1028700"/>
            <a:chOff x="9944100" y="1493551"/>
            <a:chExt cx="1028700" cy="1028700"/>
          </a:xfrm>
        </p:grpSpPr>
        <p:sp>
          <p:nvSpPr>
            <p:cNvPr id="8" name="Oval 7">
              <a:extLst>
                <a:ext uri="{FF2B5EF4-FFF2-40B4-BE49-F238E27FC236}">
                  <a16:creationId xmlns:a16="http://schemas.microsoft.com/office/drawing/2014/main" id="{AD441E3D-2D09-2144-88AD-C611D0E532D4}"/>
                </a:ext>
              </a:extLst>
            </p:cNvPr>
            <p:cNvSpPr/>
            <p:nvPr/>
          </p:nvSpPr>
          <p:spPr>
            <a:xfrm>
              <a:off x="9944100" y="1493551"/>
              <a:ext cx="1028700" cy="1028700"/>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Oval 6">
              <a:extLst>
                <a:ext uri="{FF2B5EF4-FFF2-40B4-BE49-F238E27FC236}">
                  <a16:creationId xmlns:a16="http://schemas.microsoft.com/office/drawing/2014/main" id="{C459E203-CDB5-BC4A-8282-5306FFFC584A}"/>
                </a:ext>
              </a:extLst>
            </p:cNvPr>
            <p:cNvSpPr/>
            <p:nvPr/>
          </p:nvSpPr>
          <p:spPr>
            <a:xfrm>
              <a:off x="10037064" y="1587261"/>
              <a:ext cx="841248" cy="84124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S2</a:t>
              </a:r>
            </a:p>
          </p:txBody>
        </p:sp>
      </p:grpSp>
      <p:cxnSp>
        <p:nvCxnSpPr>
          <p:cNvPr id="26" name="Elbow Connector 25">
            <a:extLst>
              <a:ext uri="{FF2B5EF4-FFF2-40B4-BE49-F238E27FC236}">
                <a16:creationId xmlns:a16="http://schemas.microsoft.com/office/drawing/2014/main" id="{FC494877-D7E2-9340-AADB-57861DE920FD}"/>
              </a:ext>
            </a:extLst>
          </p:cNvPr>
          <p:cNvCxnSpPr>
            <a:cxnSpLocks/>
            <a:stCxn id="8" idx="1"/>
            <a:endCxn id="8" idx="0"/>
          </p:cNvCxnSpPr>
          <p:nvPr/>
        </p:nvCxnSpPr>
        <p:spPr>
          <a:xfrm rot="5400000" flipH="1" flipV="1">
            <a:off x="5600319" y="3913819"/>
            <a:ext cx="150650" cy="363700"/>
          </a:xfrm>
          <a:prstGeom prst="bentConnector3">
            <a:avLst>
              <a:gd name="adj1" fmla="val 251742"/>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0D6CF353-6E92-2B48-B297-8863292EB9C9}"/>
              </a:ext>
            </a:extLst>
          </p:cNvPr>
          <p:cNvSpPr txBox="1">
            <a:spLocks/>
          </p:cNvSpPr>
          <p:nvPr/>
        </p:nvSpPr>
        <p:spPr>
          <a:xfrm>
            <a:off x="5537041" y="3437613"/>
            <a:ext cx="292259" cy="47984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p:sp>
        <p:nvSpPr>
          <p:cNvPr id="43" name="Content Placeholder 2">
            <a:extLst>
              <a:ext uri="{FF2B5EF4-FFF2-40B4-BE49-F238E27FC236}">
                <a16:creationId xmlns:a16="http://schemas.microsoft.com/office/drawing/2014/main" id="{0106AD5F-39DA-AE4B-97B0-D74729FD4779}"/>
              </a:ext>
            </a:extLst>
          </p:cNvPr>
          <p:cNvSpPr txBox="1">
            <a:spLocks/>
          </p:cNvSpPr>
          <p:nvPr/>
        </p:nvSpPr>
        <p:spPr>
          <a:xfrm>
            <a:off x="6452616" y="1634314"/>
            <a:ext cx="3020568" cy="872163"/>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solidFill>
                  <a:schemeClr val="bg1"/>
                </a:solidFill>
              </a:rPr>
              <a:t>List out the formal description (5-tuple) for this machine</a:t>
            </a:r>
            <a:endParaRPr lang="en-US" sz="1800" b="1" u="sng" dirty="0">
              <a:solidFill>
                <a:schemeClr val="bg1"/>
              </a:solidFill>
            </a:endParaRPr>
          </a:p>
        </p:txBody>
      </p:sp>
      <p:cxnSp>
        <p:nvCxnSpPr>
          <p:cNvPr id="37" name="Straight Arrow Connector 36">
            <a:extLst>
              <a:ext uri="{FF2B5EF4-FFF2-40B4-BE49-F238E27FC236}">
                <a16:creationId xmlns:a16="http://schemas.microsoft.com/office/drawing/2014/main" id="{E04CBDD8-102F-124F-ACEB-79ECB0D251E5}"/>
              </a:ext>
            </a:extLst>
          </p:cNvPr>
          <p:cNvCxnSpPr>
            <a:cxnSpLocks/>
            <a:endCxn id="4" idx="2"/>
          </p:cNvCxnSpPr>
          <p:nvPr/>
        </p:nvCxnSpPr>
        <p:spPr>
          <a:xfrm>
            <a:off x="2755102" y="4534694"/>
            <a:ext cx="593126" cy="3015"/>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E4BAF6C2-619F-8A44-9EB5-6645807DE5E5}"/>
              </a:ext>
            </a:extLst>
          </p:cNvPr>
          <p:cNvCxnSpPr>
            <a:cxnSpLocks/>
            <a:stCxn id="4" idx="7"/>
            <a:endCxn id="4" idx="0"/>
          </p:cNvCxnSpPr>
          <p:nvPr/>
        </p:nvCxnSpPr>
        <p:spPr>
          <a:xfrm rot="16200000" flipV="1">
            <a:off x="3855966" y="4029971"/>
            <a:ext cx="123198" cy="297426"/>
          </a:xfrm>
          <a:prstGeom prst="bentConnector3">
            <a:avLst>
              <a:gd name="adj1" fmla="val 285555"/>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6F956C4C-6883-0344-827A-6061E9EC792E}"/>
              </a:ext>
            </a:extLst>
          </p:cNvPr>
          <p:cNvSpPr txBox="1">
            <a:spLocks/>
          </p:cNvSpPr>
          <p:nvPr/>
        </p:nvSpPr>
        <p:spPr>
          <a:xfrm>
            <a:off x="3764967" y="3531355"/>
            <a:ext cx="319599" cy="47984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a:t>
            </a:r>
          </a:p>
        </p:txBody>
      </p:sp>
      <p:cxnSp>
        <p:nvCxnSpPr>
          <p:cNvPr id="38" name="Straight Arrow Connector 37">
            <a:extLst>
              <a:ext uri="{FF2B5EF4-FFF2-40B4-BE49-F238E27FC236}">
                <a16:creationId xmlns:a16="http://schemas.microsoft.com/office/drawing/2014/main" id="{9DECB02D-9D91-6D4F-B7D0-95C3039E5F5B}"/>
              </a:ext>
            </a:extLst>
          </p:cNvPr>
          <p:cNvCxnSpPr>
            <a:cxnSpLocks/>
            <a:stCxn id="4" idx="6"/>
            <a:endCxn id="8" idx="2"/>
          </p:cNvCxnSpPr>
          <p:nvPr/>
        </p:nvCxnSpPr>
        <p:spPr>
          <a:xfrm flipV="1">
            <a:off x="4189476" y="4534694"/>
            <a:ext cx="1153668" cy="3015"/>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Content Placeholder 2">
            <a:extLst>
              <a:ext uri="{FF2B5EF4-FFF2-40B4-BE49-F238E27FC236}">
                <a16:creationId xmlns:a16="http://schemas.microsoft.com/office/drawing/2014/main" id="{C7B94362-A4D0-FF45-84FE-1EEF7F4180F6}"/>
              </a:ext>
            </a:extLst>
          </p:cNvPr>
          <p:cNvSpPr txBox="1">
            <a:spLocks/>
          </p:cNvSpPr>
          <p:nvPr/>
        </p:nvSpPr>
        <p:spPr>
          <a:xfrm>
            <a:off x="4587460" y="4111038"/>
            <a:ext cx="319599" cy="47984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p:cxnSp>
        <p:nvCxnSpPr>
          <p:cNvPr id="40" name="Straight Arrow Connector 39">
            <a:extLst>
              <a:ext uri="{FF2B5EF4-FFF2-40B4-BE49-F238E27FC236}">
                <a16:creationId xmlns:a16="http://schemas.microsoft.com/office/drawing/2014/main" id="{9C4383B7-A3EA-C840-8671-299BC2A67DF7}"/>
              </a:ext>
            </a:extLst>
          </p:cNvPr>
          <p:cNvCxnSpPr>
            <a:cxnSpLocks/>
            <a:stCxn id="8" idx="7"/>
            <a:endCxn id="6" idx="1"/>
          </p:cNvCxnSpPr>
          <p:nvPr/>
        </p:nvCxnSpPr>
        <p:spPr>
          <a:xfrm>
            <a:off x="6221194" y="4170994"/>
            <a:ext cx="1672880" cy="57114"/>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01DE8CB-A7E6-1240-AE12-3119A308F110}"/>
              </a:ext>
            </a:extLst>
          </p:cNvPr>
          <p:cNvCxnSpPr>
            <a:cxnSpLocks/>
            <a:stCxn id="6" idx="3"/>
            <a:endCxn id="8" idx="5"/>
          </p:cNvCxnSpPr>
          <p:nvPr/>
        </p:nvCxnSpPr>
        <p:spPr>
          <a:xfrm flipH="1">
            <a:off x="6221194" y="4822960"/>
            <a:ext cx="1672880" cy="75434"/>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Content Placeholder 2">
            <a:extLst>
              <a:ext uri="{FF2B5EF4-FFF2-40B4-BE49-F238E27FC236}">
                <a16:creationId xmlns:a16="http://schemas.microsoft.com/office/drawing/2014/main" id="{1D28A5DF-0C33-5B42-A3FA-EBB2CD3DA009}"/>
              </a:ext>
            </a:extLst>
          </p:cNvPr>
          <p:cNvSpPr txBox="1">
            <a:spLocks/>
          </p:cNvSpPr>
          <p:nvPr/>
        </p:nvSpPr>
        <p:spPr>
          <a:xfrm>
            <a:off x="7150638" y="3780421"/>
            <a:ext cx="292259" cy="47984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a:t>
            </a:r>
          </a:p>
        </p:txBody>
      </p:sp>
      <p:sp>
        <p:nvSpPr>
          <p:cNvPr id="44" name="Content Placeholder 2">
            <a:extLst>
              <a:ext uri="{FF2B5EF4-FFF2-40B4-BE49-F238E27FC236}">
                <a16:creationId xmlns:a16="http://schemas.microsoft.com/office/drawing/2014/main" id="{E8678380-2BE7-4042-9AC1-281AB02D7AF8}"/>
              </a:ext>
            </a:extLst>
          </p:cNvPr>
          <p:cNvSpPr txBox="1">
            <a:spLocks/>
          </p:cNvSpPr>
          <p:nvPr/>
        </p:nvSpPr>
        <p:spPr>
          <a:xfrm>
            <a:off x="6939945" y="4499356"/>
            <a:ext cx="502952" cy="47984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0,1</a:t>
            </a:r>
          </a:p>
        </p:txBody>
      </p:sp>
    </p:spTree>
    <p:extLst>
      <p:ext uri="{BB962C8B-B14F-4D97-AF65-F5344CB8AC3E}">
        <p14:creationId xmlns:p14="http://schemas.microsoft.com/office/powerpoint/2010/main" val="3791916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Practice Problem 2</a:t>
            </a:r>
          </a:p>
        </p:txBody>
      </p:sp>
      <p:sp>
        <p:nvSpPr>
          <p:cNvPr id="3" name="Content Placeholder 2">
            <a:extLst>
              <a:ext uri="{FF2B5EF4-FFF2-40B4-BE49-F238E27FC236}">
                <a16:creationId xmlns:a16="http://schemas.microsoft.com/office/drawing/2014/main" id="{3AF1510D-4DE5-0944-9883-C7378A65B719}"/>
              </a:ext>
            </a:extLst>
          </p:cNvPr>
          <p:cNvSpPr>
            <a:spLocks noGrp="1"/>
          </p:cNvSpPr>
          <p:nvPr>
            <p:ph idx="1"/>
          </p:nvPr>
        </p:nvSpPr>
        <p:spPr>
          <a:xfrm>
            <a:off x="2151598" y="1976189"/>
            <a:ext cx="8016530" cy="3501067"/>
          </a:xfrm>
          <a:solidFill>
            <a:schemeClr val="tx1">
              <a:lumMod val="95000"/>
            </a:schemeClr>
          </a:solidFill>
        </p:spPr>
        <p:txBody>
          <a:bodyPr>
            <a:normAutofit/>
          </a:bodyPr>
          <a:lstStyle/>
          <a:p>
            <a:pPr marL="0" indent="0">
              <a:buNone/>
            </a:pPr>
            <a:r>
              <a:rPr lang="en-US" sz="1800" i="1" dirty="0">
                <a:solidFill>
                  <a:schemeClr val="bg1"/>
                </a:solidFill>
              </a:rPr>
              <a:t>Design a DFA that accepts any binary string that contains “001” as a substring anywhere (possibly multiple times) in the string. The DFA should reject if the string does not contain a contiguous 001 anywhere in the string.</a:t>
            </a:r>
          </a:p>
          <a:p>
            <a:pPr marL="0" indent="0">
              <a:buNone/>
            </a:pPr>
            <a:endParaRPr lang="en-US" sz="1800" i="1" dirty="0">
              <a:solidFill>
                <a:schemeClr val="bg1"/>
              </a:solidFill>
            </a:endParaRPr>
          </a:p>
          <a:p>
            <a:pPr marL="0" indent="0">
              <a:buNone/>
            </a:pPr>
            <a:r>
              <a:rPr lang="en-US" sz="1800" i="1" dirty="0">
                <a:solidFill>
                  <a:schemeClr val="bg1"/>
                </a:solidFill>
              </a:rPr>
              <a:t>Examples:</a:t>
            </a:r>
            <a:br>
              <a:rPr lang="en-US" sz="1800" i="1" dirty="0">
                <a:solidFill>
                  <a:schemeClr val="bg1"/>
                </a:solidFill>
              </a:rPr>
            </a:br>
            <a:r>
              <a:rPr lang="en-US" sz="1800" i="1" dirty="0">
                <a:solidFill>
                  <a:schemeClr val="bg1"/>
                </a:solidFill>
              </a:rPr>
              <a:t>011110101011111	REJECT</a:t>
            </a:r>
            <a:br>
              <a:rPr lang="en-US" sz="1800" i="1" dirty="0">
                <a:solidFill>
                  <a:schemeClr val="bg1"/>
                </a:solidFill>
              </a:rPr>
            </a:br>
            <a:r>
              <a:rPr lang="en-US" sz="1800" i="1" dirty="0">
                <a:solidFill>
                  <a:schemeClr val="bg1"/>
                </a:solidFill>
              </a:rPr>
              <a:t>11111</a:t>
            </a:r>
            <a:r>
              <a:rPr lang="en-US" sz="1800" b="1" i="1" u="sng" dirty="0">
                <a:solidFill>
                  <a:schemeClr val="bg1"/>
                </a:solidFill>
              </a:rPr>
              <a:t>001</a:t>
            </a:r>
            <a:r>
              <a:rPr lang="en-US" sz="1800" i="1" dirty="0">
                <a:solidFill>
                  <a:schemeClr val="bg1"/>
                </a:solidFill>
              </a:rPr>
              <a:t>0101011	ACCEPT</a:t>
            </a:r>
          </a:p>
        </p:txBody>
      </p:sp>
    </p:spTree>
    <p:extLst>
      <p:ext uri="{BB962C8B-B14F-4D97-AF65-F5344CB8AC3E}">
        <p14:creationId xmlns:p14="http://schemas.microsoft.com/office/powerpoint/2010/main" val="2174903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Formal Definition of Computation with DFA</a:t>
            </a:r>
          </a:p>
        </p:txBody>
      </p:sp>
    </p:spTree>
    <p:extLst>
      <p:ext uri="{BB962C8B-B14F-4D97-AF65-F5344CB8AC3E}">
        <p14:creationId xmlns:p14="http://schemas.microsoft.com/office/powerpoint/2010/main" val="657290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Formal Definition of computation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F1510D-4DE5-0944-9883-C7378A65B719}"/>
                  </a:ext>
                </a:extLst>
              </p:cNvPr>
              <p:cNvSpPr>
                <a:spLocks noGrp="1"/>
              </p:cNvSpPr>
              <p:nvPr>
                <p:ph idx="1"/>
              </p:nvPr>
            </p:nvSpPr>
            <p:spPr>
              <a:xfrm>
                <a:off x="2086147" y="2872301"/>
                <a:ext cx="8016530" cy="1883664"/>
              </a:xfrm>
              <a:solidFill>
                <a:schemeClr val="tx1">
                  <a:lumMod val="95000"/>
                </a:schemeClr>
              </a:solidFill>
            </p:spPr>
            <p:txBody>
              <a:bodyPr>
                <a:normAutofit/>
              </a:bodyPr>
              <a:lstStyle/>
              <a:p>
                <a:pPr marL="0" indent="0">
                  <a:buNone/>
                </a:pPr>
                <a:r>
                  <a:rPr lang="en-US" sz="1800" i="1" dirty="0">
                    <a:solidFill>
                      <a:schemeClr val="bg1"/>
                    </a:solidFill>
                  </a:rPr>
                  <a:t>M accepts the string w if a sequence of states </a:t>
                </a:r>
                <a14:m>
                  <m:oMath xmlns:m="http://schemas.openxmlformats.org/officeDocument/2006/math">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𝑟</m:t>
                        </m:r>
                      </m:e>
                      <m:sub>
                        <m:r>
                          <a:rPr lang="en-US" sz="1800" b="0" i="1" smtClean="0">
                            <a:solidFill>
                              <a:schemeClr val="bg1"/>
                            </a:solidFill>
                            <a:latin typeface="Cambria Math" panose="02040503050406030204" pitchFamily="18" charset="0"/>
                          </a:rPr>
                          <m:t>0</m:t>
                        </m:r>
                      </m:sub>
                    </m:sSub>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𝑟</m:t>
                        </m:r>
                      </m:e>
                      <m:sub>
                        <m:r>
                          <a:rPr lang="en-US" sz="1800" b="0" i="1" smtClean="0">
                            <a:solidFill>
                              <a:schemeClr val="bg1"/>
                            </a:solidFill>
                            <a:latin typeface="Cambria Math" panose="02040503050406030204" pitchFamily="18" charset="0"/>
                          </a:rPr>
                          <m:t>1</m:t>
                        </m:r>
                      </m:sub>
                    </m:sSub>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𝑟</m:t>
                        </m:r>
                      </m:e>
                      <m:sub>
                        <m:r>
                          <a:rPr lang="en-US" sz="1800" b="0" i="1" smtClean="0">
                            <a:solidFill>
                              <a:schemeClr val="bg1"/>
                            </a:solidFill>
                            <a:latin typeface="Cambria Math" panose="02040503050406030204" pitchFamily="18" charset="0"/>
                          </a:rPr>
                          <m:t>2</m:t>
                        </m:r>
                      </m:sub>
                    </m:sSub>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𝑟</m:t>
                        </m:r>
                      </m:e>
                      <m:sub>
                        <m:r>
                          <a:rPr lang="en-US" sz="1800" b="0" i="1" smtClean="0">
                            <a:solidFill>
                              <a:schemeClr val="bg1"/>
                            </a:solidFill>
                            <a:latin typeface="Cambria Math" panose="02040503050406030204" pitchFamily="18" charset="0"/>
                          </a:rPr>
                          <m:t>𝑛</m:t>
                        </m:r>
                      </m:sub>
                    </m:sSub>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𝑄</m:t>
                    </m:r>
                  </m:oMath>
                </a14:m>
                <a:r>
                  <a:rPr lang="en-US" sz="1800" i="1" dirty="0">
                    <a:solidFill>
                      <a:schemeClr val="bg1"/>
                    </a:solidFill>
                  </a:rPr>
                  <a:t> exists such that:</a:t>
                </a:r>
              </a:p>
              <a:p>
                <a:pPr marL="0" indent="0">
                  <a:buNone/>
                </a:pPr>
                <a:r>
                  <a:rPr lang="en-US" sz="1800" i="1" dirty="0">
                    <a:solidFill>
                      <a:schemeClr val="bg1"/>
                    </a:solidFill>
                  </a:rPr>
                  <a:t>1. </a:t>
                </a:r>
                <a14:m>
                  <m:oMath xmlns:m="http://schemas.openxmlformats.org/officeDocument/2006/math">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𝑟</m:t>
                        </m:r>
                      </m:e>
                      <m:sub>
                        <m:r>
                          <a:rPr lang="en-US" sz="1800" b="0" i="1" smtClean="0">
                            <a:solidFill>
                              <a:schemeClr val="bg1"/>
                            </a:solidFill>
                            <a:latin typeface="Cambria Math" panose="02040503050406030204" pitchFamily="18" charset="0"/>
                          </a:rPr>
                          <m:t>0</m:t>
                        </m:r>
                      </m:sub>
                    </m:sSub>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𝑞</m:t>
                        </m:r>
                      </m:e>
                      <m:sub>
                        <m:r>
                          <a:rPr lang="en-US" sz="1800" b="0" i="1" smtClean="0">
                            <a:solidFill>
                              <a:schemeClr val="bg1"/>
                            </a:solidFill>
                            <a:latin typeface="Cambria Math" panose="02040503050406030204" pitchFamily="18" charset="0"/>
                          </a:rPr>
                          <m:t>0</m:t>
                        </m:r>
                      </m:sub>
                    </m:sSub>
                  </m:oMath>
                </a14:m>
                <a:br>
                  <a:rPr lang="en-US" sz="1800" i="1" dirty="0">
                    <a:solidFill>
                      <a:schemeClr val="bg1"/>
                    </a:solidFill>
                  </a:rPr>
                </a:br>
                <a:r>
                  <a:rPr lang="en-US" sz="1800" i="1" dirty="0">
                    <a:solidFill>
                      <a:schemeClr val="bg1"/>
                    </a:solidFill>
                  </a:rPr>
                  <a:t>2. </a:t>
                </a:r>
                <a14:m>
                  <m:oMath xmlns:m="http://schemas.openxmlformats.org/officeDocument/2006/math">
                    <m:r>
                      <a:rPr lang="en-US" sz="1800" b="0" i="1" smtClean="0">
                        <a:solidFill>
                          <a:schemeClr val="bg1"/>
                        </a:solidFill>
                        <a:latin typeface="Cambria Math" panose="02040503050406030204" pitchFamily="18" charset="0"/>
                      </a:rPr>
                      <m:t>𝛿</m:t>
                    </m:r>
                    <m:d>
                      <m:dPr>
                        <m:ctrlPr>
                          <a:rPr lang="en-US" sz="1800" b="0" i="1" smtClean="0">
                            <a:solidFill>
                              <a:schemeClr val="bg1"/>
                            </a:solidFill>
                            <a:latin typeface="Cambria Math" panose="02040503050406030204" pitchFamily="18" charset="0"/>
                          </a:rPr>
                        </m:ctrlPr>
                      </m:dPr>
                      <m:e>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𝑟</m:t>
                            </m:r>
                          </m:e>
                          <m:sub>
                            <m:r>
                              <a:rPr lang="en-US" sz="1800" b="0" i="1" smtClean="0">
                                <a:solidFill>
                                  <a:schemeClr val="bg1"/>
                                </a:solidFill>
                                <a:latin typeface="Cambria Math" panose="02040503050406030204" pitchFamily="18" charset="0"/>
                              </a:rPr>
                              <m:t>𝑖</m:t>
                            </m:r>
                          </m:sub>
                        </m:sSub>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𝑤</m:t>
                            </m:r>
                          </m:e>
                          <m:sub>
                            <m:r>
                              <a:rPr lang="en-US" sz="1800" b="0" i="1" smtClean="0">
                                <a:solidFill>
                                  <a:schemeClr val="bg1"/>
                                </a:solidFill>
                                <a:latin typeface="Cambria Math" panose="02040503050406030204" pitchFamily="18" charset="0"/>
                              </a:rPr>
                              <m:t>𝑖</m:t>
                            </m:r>
                            <m:r>
                              <a:rPr lang="en-US" sz="1800" b="0" i="1" smtClean="0">
                                <a:solidFill>
                                  <a:schemeClr val="bg1"/>
                                </a:solidFill>
                                <a:latin typeface="Cambria Math" panose="02040503050406030204" pitchFamily="18" charset="0"/>
                              </a:rPr>
                              <m:t>+1</m:t>
                            </m:r>
                          </m:sub>
                        </m:sSub>
                      </m:e>
                    </m:d>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𝑟</m:t>
                        </m:r>
                      </m:e>
                      <m:sub>
                        <m:r>
                          <a:rPr lang="en-US" sz="1800" b="0" i="1" smtClean="0">
                            <a:solidFill>
                              <a:schemeClr val="bg1"/>
                            </a:solidFill>
                            <a:latin typeface="Cambria Math" panose="02040503050406030204" pitchFamily="18" charset="0"/>
                          </a:rPr>
                          <m:t>𝑖</m:t>
                        </m:r>
                        <m:r>
                          <a:rPr lang="en-US" sz="1800" b="0" i="1" smtClean="0">
                            <a:solidFill>
                              <a:schemeClr val="bg1"/>
                            </a:solidFill>
                            <a:latin typeface="Cambria Math" panose="02040503050406030204" pitchFamily="18" charset="0"/>
                          </a:rPr>
                          <m:t>+1</m:t>
                        </m:r>
                      </m:sub>
                    </m:sSub>
                  </m:oMath>
                </a14:m>
                <a:r>
                  <a:rPr lang="en-US" sz="1800" i="1" dirty="0">
                    <a:solidFill>
                      <a:schemeClr val="bg1"/>
                    </a:solidFill>
                  </a:rPr>
                  <a:t> for </a:t>
                </a:r>
                <a14:m>
                  <m:oMath xmlns:m="http://schemas.openxmlformats.org/officeDocument/2006/math">
                    <m:r>
                      <a:rPr lang="en-US" sz="1800" b="0" i="1" smtClean="0">
                        <a:solidFill>
                          <a:schemeClr val="bg1"/>
                        </a:solidFill>
                        <a:latin typeface="Cambria Math" panose="02040503050406030204" pitchFamily="18" charset="0"/>
                      </a:rPr>
                      <m:t>𝑖</m:t>
                    </m:r>
                    <m:r>
                      <a:rPr lang="en-US" sz="1800" b="0" i="1" smtClean="0">
                        <a:solidFill>
                          <a:schemeClr val="bg1"/>
                        </a:solidFill>
                        <a:latin typeface="Cambria Math" panose="02040503050406030204" pitchFamily="18" charset="0"/>
                      </a:rPr>
                      <m:t>=0,…,</m:t>
                    </m:r>
                    <m:r>
                      <a:rPr lang="en-US" sz="1800" b="0" i="1" smtClean="0">
                        <a:solidFill>
                          <a:schemeClr val="bg1"/>
                        </a:solidFill>
                        <a:latin typeface="Cambria Math" panose="02040503050406030204" pitchFamily="18" charset="0"/>
                      </a:rPr>
                      <m:t>𝑛</m:t>
                    </m:r>
                    <m:r>
                      <a:rPr lang="en-US" sz="1800" b="0" i="1" smtClean="0">
                        <a:solidFill>
                          <a:schemeClr val="bg1"/>
                        </a:solidFill>
                        <a:latin typeface="Cambria Math" panose="02040503050406030204" pitchFamily="18" charset="0"/>
                      </a:rPr>
                      <m:t>−1</m:t>
                    </m:r>
                  </m:oMath>
                </a14:m>
                <a:br>
                  <a:rPr lang="en-US" sz="1800" i="1" dirty="0">
                    <a:solidFill>
                      <a:schemeClr val="bg1"/>
                    </a:solidFill>
                  </a:rPr>
                </a:br>
                <a:r>
                  <a:rPr lang="en-US" sz="1800" i="1" dirty="0">
                    <a:solidFill>
                      <a:schemeClr val="bg1"/>
                    </a:solidFill>
                  </a:rPr>
                  <a:t>3. </a:t>
                </a:r>
                <a14:m>
                  <m:oMath xmlns:m="http://schemas.openxmlformats.org/officeDocument/2006/math">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𝑟</m:t>
                        </m:r>
                      </m:e>
                      <m:sub>
                        <m:r>
                          <a:rPr lang="en-US" sz="1800" b="0" i="1" smtClean="0">
                            <a:solidFill>
                              <a:schemeClr val="bg1"/>
                            </a:solidFill>
                            <a:latin typeface="Cambria Math" panose="02040503050406030204" pitchFamily="18" charset="0"/>
                          </a:rPr>
                          <m:t>𝑛</m:t>
                        </m:r>
                      </m:sub>
                    </m:sSub>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𝐹</m:t>
                    </m:r>
                  </m:oMath>
                </a14:m>
                <a:endParaRPr lang="en-US" sz="1800" i="1" dirty="0">
                  <a:solidFill>
                    <a:schemeClr val="bg1"/>
                  </a:solidFill>
                </a:endParaRPr>
              </a:p>
            </p:txBody>
          </p:sp>
        </mc:Choice>
        <mc:Fallback xmlns="">
          <p:sp>
            <p:nvSpPr>
              <p:cNvPr id="3" name="Content Placeholder 2">
                <a:extLst>
                  <a:ext uri="{FF2B5EF4-FFF2-40B4-BE49-F238E27FC236}">
                    <a16:creationId xmlns:a16="http://schemas.microsoft.com/office/drawing/2014/main" id="{3AF1510D-4DE5-0944-9883-C7378A65B719}"/>
                  </a:ext>
                </a:extLst>
              </p:cNvPr>
              <p:cNvSpPr>
                <a:spLocks noGrp="1" noRot="1" noChangeAspect="1" noMove="1" noResize="1" noEditPoints="1" noAdjustHandles="1" noChangeArrowheads="1" noChangeShapeType="1" noTextEdit="1"/>
              </p:cNvSpPr>
              <p:nvPr>
                <p:ph idx="1"/>
              </p:nvPr>
            </p:nvSpPr>
            <p:spPr>
              <a:xfrm>
                <a:off x="2086147" y="2872301"/>
                <a:ext cx="8016530" cy="1883664"/>
              </a:xfrm>
              <a:blipFill>
                <a:blip r:embed="rId2"/>
                <a:stretch>
                  <a:fillRect l="-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B0765A4B-5441-7640-B1AC-0E649906A444}"/>
                  </a:ext>
                </a:extLst>
              </p:cNvPr>
              <p:cNvSpPr txBox="1">
                <a:spLocks/>
              </p:cNvSpPr>
              <p:nvPr/>
            </p:nvSpPr>
            <p:spPr>
              <a:xfrm>
                <a:off x="3105703" y="1805501"/>
                <a:ext cx="5977418" cy="678619"/>
              </a:xfrm>
              <a:prstGeom prst="rect">
                <a:avLst/>
              </a:prstGeom>
              <a:noFill/>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tx1"/>
                    </a:solidFill>
                  </a:rPr>
                  <a:t>Formal definition of computation on a DFA </a:t>
                </a:r>
                <a14:m>
                  <m:oMath xmlns:m="http://schemas.openxmlformats.org/officeDocument/2006/math">
                    <m:r>
                      <a:rPr lang="en-US" sz="1800" b="0" i="1" smtClean="0">
                        <a:solidFill>
                          <a:schemeClr val="tx1"/>
                        </a:solidFill>
                        <a:latin typeface="Cambria Math" panose="02040503050406030204" pitchFamily="18" charset="0"/>
                      </a:rPr>
                      <m:t>𝑀</m:t>
                    </m:r>
                    <m:r>
                      <a:rPr lang="en-US" sz="1800" b="0" i="1" smtClean="0">
                        <a:solidFill>
                          <a:schemeClr val="tx1"/>
                        </a:solidFill>
                        <a:latin typeface="Cambria Math" panose="02040503050406030204" pitchFamily="18" charset="0"/>
                      </a:rPr>
                      <m:t>=(</m:t>
                    </m:r>
                    <m:r>
                      <a:rPr lang="en-US" sz="1800" b="0" i="1" smtClean="0">
                        <a:solidFill>
                          <a:schemeClr val="tx1"/>
                        </a:solidFill>
                        <a:latin typeface="Cambria Math" panose="02040503050406030204" pitchFamily="18" charset="0"/>
                      </a:rPr>
                      <m:t>𝑄</m:t>
                    </m:r>
                    <m:r>
                      <a:rPr lang="en-US" sz="1800" b="0" i="1" smtClean="0">
                        <a:solidFill>
                          <a:schemeClr val="tx1"/>
                        </a:solidFill>
                        <a:latin typeface="Cambria Math" panose="02040503050406030204" pitchFamily="18" charset="0"/>
                      </a:rPr>
                      <m:t>, </m:t>
                    </m:r>
                    <m:r>
                      <m:rPr>
                        <m:sty m:val="p"/>
                      </m:rPr>
                      <a:rPr lang="en-US" sz="1800" b="0" i="0" smtClean="0">
                        <a:solidFill>
                          <a:schemeClr val="tx1"/>
                        </a:solidFill>
                        <a:latin typeface="Cambria Math" panose="02040503050406030204" pitchFamily="18" charset="0"/>
                      </a:rPr>
                      <m:t>Σ</m:t>
                    </m:r>
                    <m:r>
                      <a:rPr lang="en-US" sz="1800" b="0" i="1" smtClean="0">
                        <a:solidFill>
                          <a:schemeClr val="tx1"/>
                        </a:solidFill>
                        <a:latin typeface="Cambria Math" panose="02040503050406030204" pitchFamily="18" charset="0"/>
                      </a:rPr>
                      <m:t>, </m:t>
                    </m:r>
                    <m:r>
                      <a:rPr lang="en-US" sz="1800" b="0" i="1" smtClean="0">
                        <a:solidFill>
                          <a:schemeClr val="tx1"/>
                        </a:solidFill>
                        <a:latin typeface="Cambria Math" panose="02040503050406030204" pitchFamily="18" charset="0"/>
                      </a:rPr>
                      <m:t>𝛿</m:t>
                    </m:r>
                    <m:r>
                      <a:rPr lang="en-US" sz="1800" b="0" i="1" smtClean="0">
                        <a:solidFill>
                          <a:schemeClr val="tx1"/>
                        </a:solidFill>
                        <a:latin typeface="Cambria Math" panose="02040503050406030204" pitchFamily="18" charset="0"/>
                      </a:rPr>
                      <m:t>, </m:t>
                    </m:r>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𝑞</m:t>
                        </m:r>
                      </m:e>
                      <m:sub>
                        <m:r>
                          <a:rPr lang="en-US" sz="1800" b="0" i="1" smtClean="0">
                            <a:solidFill>
                              <a:schemeClr val="tx1"/>
                            </a:solidFill>
                            <a:latin typeface="Cambria Math" panose="02040503050406030204" pitchFamily="18" charset="0"/>
                          </a:rPr>
                          <m:t>0</m:t>
                        </m:r>
                      </m:sub>
                    </m:sSub>
                    <m:r>
                      <a:rPr lang="en-US" sz="1800" b="0" i="1" smtClean="0">
                        <a:solidFill>
                          <a:schemeClr val="tx1"/>
                        </a:solidFill>
                        <a:latin typeface="Cambria Math" panose="02040503050406030204" pitchFamily="18" charset="0"/>
                      </a:rPr>
                      <m:t>, </m:t>
                    </m:r>
                    <m:r>
                      <a:rPr lang="en-US" sz="1800" b="0" i="1" smtClean="0">
                        <a:solidFill>
                          <a:schemeClr val="tx1"/>
                        </a:solidFill>
                        <a:latin typeface="Cambria Math" panose="02040503050406030204" pitchFamily="18" charset="0"/>
                      </a:rPr>
                      <m:t>𝐹</m:t>
                    </m:r>
                    <m:r>
                      <a:rPr lang="en-US" sz="1800" b="0" i="1" smtClean="0">
                        <a:solidFill>
                          <a:schemeClr val="tx1"/>
                        </a:solidFill>
                        <a:latin typeface="Cambria Math" panose="02040503050406030204" pitchFamily="18" charset="0"/>
                      </a:rPr>
                      <m:t>)</m:t>
                    </m:r>
                  </m:oMath>
                </a14:m>
                <a:r>
                  <a:rPr lang="en-US" sz="1800" i="1" dirty="0">
                    <a:solidFill>
                      <a:schemeClr val="tx1"/>
                    </a:solidFill>
                  </a:rPr>
                  <a:t> on input string </a:t>
                </a:r>
                <a14:m>
                  <m:oMath xmlns:m="http://schemas.openxmlformats.org/officeDocument/2006/math">
                    <m:r>
                      <a:rPr lang="en-US" sz="1800" b="0" i="1" smtClean="0">
                        <a:solidFill>
                          <a:schemeClr val="tx1"/>
                        </a:solidFill>
                        <a:latin typeface="Cambria Math" panose="02040503050406030204" pitchFamily="18" charset="0"/>
                      </a:rPr>
                      <m:t>𝑤</m:t>
                    </m:r>
                    <m:r>
                      <a:rPr lang="en-US" sz="1800" b="0" i="1" smtClean="0">
                        <a:solidFill>
                          <a:schemeClr val="tx1"/>
                        </a:solidFill>
                        <a:latin typeface="Cambria Math" panose="02040503050406030204" pitchFamily="18" charset="0"/>
                      </a:rPr>
                      <m:t>=</m:t>
                    </m:r>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𝑤</m:t>
                        </m:r>
                      </m:e>
                      <m:sub>
                        <m:r>
                          <a:rPr lang="en-US" sz="1800" b="0" i="1" smtClean="0">
                            <a:solidFill>
                              <a:schemeClr val="tx1"/>
                            </a:solidFill>
                            <a:latin typeface="Cambria Math" panose="02040503050406030204" pitchFamily="18" charset="0"/>
                          </a:rPr>
                          <m:t>1</m:t>
                        </m:r>
                      </m:sub>
                    </m:sSub>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𝑤</m:t>
                        </m:r>
                      </m:e>
                      <m:sub>
                        <m:r>
                          <a:rPr lang="en-US" sz="1800" b="0" i="1" smtClean="0">
                            <a:solidFill>
                              <a:schemeClr val="tx1"/>
                            </a:solidFill>
                            <a:latin typeface="Cambria Math" panose="02040503050406030204" pitchFamily="18" charset="0"/>
                          </a:rPr>
                          <m:t>2</m:t>
                        </m:r>
                      </m:sub>
                    </m:sSub>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𝑤</m:t>
                        </m:r>
                      </m:e>
                      <m:sub>
                        <m:r>
                          <a:rPr lang="en-US" sz="1800" b="0" i="1" smtClean="0">
                            <a:solidFill>
                              <a:schemeClr val="tx1"/>
                            </a:solidFill>
                            <a:latin typeface="Cambria Math" panose="02040503050406030204" pitchFamily="18" charset="0"/>
                          </a:rPr>
                          <m:t>3</m:t>
                        </m:r>
                      </m:sub>
                    </m:sSub>
                    <m:r>
                      <a:rPr lang="en-US" sz="1800" b="0" i="1" smtClean="0">
                        <a:solidFill>
                          <a:schemeClr val="tx1"/>
                        </a:solidFill>
                        <a:latin typeface="Cambria Math" panose="02040503050406030204" pitchFamily="18" charset="0"/>
                      </a:rPr>
                      <m:t>…</m:t>
                    </m:r>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𝑤</m:t>
                        </m:r>
                      </m:e>
                      <m:sub>
                        <m:r>
                          <a:rPr lang="en-US" sz="1800" b="0" i="1" smtClean="0">
                            <a:solidFill>
                              <a:schemeClr val="tx1"/>
                            </a:solidFill>
                            <a:latin typeface="Cambria Math" panose="02040503050406030204" pitchFamily="18" charset="0"/>
                          </a:rPr>
                          <m:t>𝑛</m:t>
                        </m:r>
                      </m:sub>
                    </m:sSub>
                  </m:oMath>
                </a14:m>
                <a:r>
                  <a:rPr lang="en-US" sz="1800" i="1" dirty="0">
                    <a:solidFill>
                      <a:schemeClr val="tx1"/>
                    </a:solidFill>
                  </a:rPr>
                  <a:t> and each </a:t>
                </a:r>
                <a14:m>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𝑤</m:t>
                        </m:r>
                      </m:e>
                      <m:sub>
                        <m:r>
                          <a:rPr lang="en-US" sz="1800" b="0" i="1" smtClean="0">
                            <a:solidFill>
                              <a:schemeClr val="tx1"/>
                            </a:solidFill>
                            <a:latin typeface="Cambria Math" panose="02040503050406030204" pitchFamily="18" charset="0"/>
                          </a:rPr>
                          <m:t>𝑖</m:t>
                        </m:r>
                      </m:sub>
                    </m:sSub>
                    <m:r>
                      <a:rPr lang="en-US" sz="1800" b="0" i="1" smtClean="0">
                        <a:solidFill>
                          <a:schemeClr val="tx1"/>
                        </a:solidFill>
                        <a:latin typeface="Cambria Math" panose="02040503050406030204" pitchFamily="18" charset="0"/>
                      </a:rPr>
                      <m:t>∈</m:t>
                    </m:r>
                    <m:r>
                      <m:rPr>
                        <m:sty m:val="p"/>
                      </m:rPr>
                      <a:rPr lang="en-US" sz="1800" b="0" i="0" smtClean="0">
                        <a:solidFill>
                          <a:schemeClr val="tx1"/>
                        </a:solidFill>
                        <a:latin typeface="Cambria Math" panose="02040503050406030204" pitchFamily="18" charset="0"/>
                      </a:rPr>
                      <m:t>Σ</m:t>
                    </m:r>
                  </m:oMath>
                </a14:m>
                <a:endParaRPr lang="en-US" sz="1800" i="1" dirty="0">
                  <a:solidFill>
                    <a:schemeClr val="tx1"/>
                  </a:solidFill>
                </a:endParaRPr>
              </a:p>
            </p:txBody>
          </p:sp>
        </mc:Choice>
        <mc:Fallback xmlns="">
          <p:sp>
            <p:nvSpPr>
              <p:cNvPr id="4" name="Content Placeholder 2">
                <a:extLst>
                  <a:ext uri="{FF2B5EF4-FFF2-40B4-BE49-F238E27FC236}">
                    <a16:creationId xmlns:a16="http://schemas.microsoft.com/office/drawing/2014/main" id="{B0765A4B-5441-7640-B1AC-0E649906A444}"/>
                  </a:ext>
                </a:extLst>
              </p:cNvPr>
              <p:cNvSpPr txBox="1">
                <a:spLocks noRot="1" noChangeAspect="1" noMove="1" noResize="1" noEditPoints="1" noAdjustHandles="1" noChangeArrowheads="1" noChangeShapeType="1" noTextEdit="1"/>
              </p:cNvSpPr>
              <p:nvPr/>
            </p:nvSpPr>
            <p:spPr>
              <a:xfrm>
                <a:off x="3105703" y="1805501"/>
                <a:ext cx="5977418" cy="678619"/>
              </a:xfrm>
              <a:prstGeom prst="rect">
                <a:avLst/>
              </a:prstGeom>
              <a:blipFill>
                <a:blip r:embed="rId3"/>
                <a:stretch>
                  <a:fillRect b="-5455"/>
                </a:stretch>
              </a:blipFill>
            </p:spPr>
            <p:txBody>
              <a:bodyPr/>
              <a:lstStyle/>
              <a:p>
                <a:r>
                  <a:rPr lang="en-US">
                    <a:noFill/>
                  </a:rPr>
                  <a:t> </a:t>
                </a:r>
              </a:p>
            </p:txBody>
          </p:sp>
        </mc:Fallback>
      </mc:AlternateContent>
    </p:spTree>
    <p:extLst>
      <p:ext uri="{BB962C8B-B14F-4D97-AF65-F5344CB8AC3E}">
        <p14:creationId xmlns:p14="http://schemas.microsoft.com/office/powerpoint/2010/main" val="3989879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Non-Deterministic Finite State Automata (NFA)</a:t>
            </a:r>
          </a:p>
        </p:txBody>
      </p:sp>
    </p:spTree>
    <p:extLst>
      <p:ext uri="{BB962C8B-B14F-4D97-AF65-F5344CB8AC3E}">
        <p14:creationId xmlns:p14="http://schemas.microsoft.com/office/powerpoint/2010/main" val="3113222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Goals!</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559371"/>
            <a:ext cx="9905999" cy="1089328"/>
          </a:xfrm>
          <a:solidFill>
            <a:schemeClr val="tx1">
              <a:lumMod val="95000"/>
            </a:schemeClr>
          </a:solidFill>
        </p:spPr>
        <p:txBody>
          <a:bodyPr/>
          <a:lstStyle/>
          <a:p>
            <a:pPr marL="0" indent="0">
              <a:buNone/>
            </a:pPr>
            <a:r>
              <a:rPr lang="en-US" dirty="0">
                <a:solidFill>
                  <a:schemeClr val="bg1"/>
                </a:solidFill>
              </a:rPr>
              <a:t>1. Quick definition of languages…a different way to think about functions AND introduction to the Chomsky Hierarchy.</a:t>
            </a:r>
          </a:p>
        </p:txBody>
      </p:sp>
      <p:sp>
        <p:nvSpPr>
          <p:cNvPr id="4" name="Content Placeholder 2">
            <a:extLst>
              <a:ext uri="{FF2B5EF4-FFF2-40B4-BE49-F238E27FC236}">
                <a16:creationId xmlns:a16="http://schemas.microsoft.com/office/drawing/2014/main" id="{C3CBD30C-EB51-C249-A8FC-E343315276A6}"/>
              </a:ext>
            </a:extLst>
          </p:cNvPr>
          <p:cNvSpPr txBox="1">
            <a:spLocks/>
          </p:cNvSpPr>
          <p:nvPr/>
        </p:nvSpPr>
        <p:spPr>
          <a:xfrm>
            <a:off x="1141412" y="2848808"/>
            <a:ext cx="9905999" cy="1089328"/>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2. Our first model of computation, the finite automata!! How does it work? How do we prove things about what functions it can compute? </a:t>
            </a:r>
            <a:r>
              <a:rPr lang="en-US" dirty="0" err="1">
                <a:solidFill>
                  <a:schemeClr val="bg1"/>
                </a:solidFill>
              </a:rPr>
              <a:t>Etc</a:t>
            </a:r>
            <a:r>
              <a:rPr lang="en-US" dirty="0">
                <a:solidFill>
                  <a:schemeClr val="bg1"/>
                </a:solidFill>
              </a:rPr>
              <a:t>…</a:t>
            </a:r>
          </a:p>
        </p:txBody>
      </p:sp>
      <p:sp>
        <p:nvSpPr>
          <p:cNvPr id="5" name="Content Placeholder 2">
            <a:extLst>
              <a:ext uri="{FF2B5EF4-FFF2-40B4-BE49-F238E27FC236}">
                <a16:creationId xmlns:a16="http://schemas.microsoft.com/office/drawing/2014/main" id="{B98087DF-8BCB-3D46-8C8D-7FA120BFB404}"/>
              </a:ext>
            </a:extLst>
          </p:cNvPr>
          <p:cNvSpPr txBox="1">
            <a:spLocks/>
          </p:cNvSpPr>
          <p:nvPr/>
        </p:nvSpPr>
        <p:spPr>
          <a:xfrm>
            <a:off x="1141412" y="4138245"/>
            <a:ext cx="9905999" cy="1089328"/>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3. Are there equivalent models / expressions that are equivalent to the finite automata? How do we identify functions that can NOT be computed by these?</a:t>
            </a:r>
          </a:p>
        </p:txBody>
      </p:sp>
    </p:spTree>
    <p:extLst>
      <p:ext uri="{BB962C8B-B14F-4D97-AF65-F5344CB8AC3E}">
        <p14:creationId xmlns:p14="http://schemas.microsoft.com/office/powerpoint/2010/main" val="2987249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Motivating Question</a:t>
            </a:r>
          </a:p>
        </p:txBody>
      </p:sp>
      <p:sp>
        <p:nvSpPr>
          <p:cNvPr id="4" name="Content Placeholder 2">
            <a:extLst>
              <a:ext uri="{FF2B5EF4-FFF2-40B4-BE49-F238E27FC236}">
                <a16:creationId xmlns:a16="http://schemas.microsoft.com/office/drawing/2014/main" id="{B0765A4B-5441-7640-B1AC-0E649906A444}"/>
              </a:ext>
            </a:extLst>
          </p:cNvPr>
          <p:cNvSpPr txBox="1">
            <a:spLocks/>
          </p:cNvSpPr>
          <p:nvPr/>
        </p:nvSpPr>
        <p:spPr>
          <a:xfrm>
            <a:off x="2505456" y="2240280"/>
            <a:ext cx="7004304" cy="1316736"/>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tx1"/>
                </a:solidFill>
              </a:rPr>
              <a:t>Does adding a new feature / functionality to our machine / computational model increase the number of functions (or languages) it can recognize?</a:t>
            </a:r>
          </a:p>
        </p:txBody>
      </p:sp>
    </p:spTree>
    <p:extLst>
      <p:ext uri="{BB962C8B-B14F-4D97-AF65-F5344CB8AC3E}">
        <p14:creationId xmlns:p14="http://schemas.microsoft.com/office/powerpoint/2010/main" val="4055347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6590311" cy="689074"/>
          </a:xfrm>
        </p:spPr>
        <p:txBody>
          <a:bodyPr/>
          <a:lstStyle/>
          <a:p>
            <a:pPr algn="ctr"/>
            <a:r>
              <a:rPr lang="en-US" dirty="0"/>
              <a:t>Example: 2-DFA</a:t>
            </a:r>
          </a:p>
        </p:txBody>
      </p:sp>
      <p:sp>
        <p:nvSpPr>
          <p:cNvPr id="4" name="Content Placeholder 2">
            <a:extLst>
              <a:ext uri="{FF2B5EF4-FFF2-40B4-BE49-F238E27FC236}">
                <a16:creationId xmlns:a16="http://schemas.microsoft.com/office/drawing/2014/main" id="{B0765A4B-5441-7640-B1AC-0E649906A444}"/>
              </a:ext>
            </a:extLst>
          </p:cNvPr>
          <p:cNvSpPr txBox="1">
            <a:spLocks/>
          </p:cNvSpPr>
          <p:nvPr/>
        </p:nvSpPr>
        <p:spPr>
          <a:xfrm>
            <a:off x="1087331" y="1799571"/>
            <a:ext cx="4696678" cy="3517758"/>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solidFill>
                  <a:schemeClr val="bg1"/>
                </a:solidFill>
              </a:rPr>
              <a:t>Imagine a DFA with the following extra feature:</a:t>
            </a:r>
          </a:p>
          <a:p>
            <a:pPr marL="0" indent="0" algn="ctr">
              <a:buFont typeface="Arial" panose="020B0604020202020204" pitchFamily="34" charset="0"/>
              <a:buNone/>
            </a:pPr>
            <a:endParaRPr lang="en-US" sz="1600" dirty="0">
              <a:solidFill>
                <a:schemeClr val="bg1"/>
              </a:solidFill>
            </a:endParaRPr>
          </a:p>
          <a:p>
            <a:pPr marL="0" indent="0" algn="ctr">
              <a:buFont typeface="Arial" panose="020B0604020202020204" pitchFamily="34" charset="0"/>
              <a:buNone/>
            </a:pPr>
            <a:r>
              <a:rPr lang="en-US" sz="1600" i="1" dirty="0">
                <a:solidFill>
                  <a:schemeClr val="bg1"/>
                </a:solidFill>
              </a:rPr>
              <a:t>“The machine works exactly as a DFA we have already described, except it can be in up to two states at once.”</a:t>
            </a:r>
          </a:p>
          <a:p>
            <a:pPr marL="0" indent="0" algn="ctr">
              <a:buFont typeface="Arial" panose="020B0604020202020204" pitchFamily="34" charset="0"/>
              <a:buNone/>
            </a:pPr>
            <a:endParaRPr lang="en-US" sz="1600" dirty="0">
              <a:solidFill>
                <a:schemeClr val="bg1"/>
              </a:solidFill>
            </a:endParaRPr>
          </a:p>
          <a:p>
            <a:pPr marL="0" indent="0">
              <a:buFont typeface="Arial" panose="020B0604020202020204" pitchFamily="34" charset="0"/>
              <a:buNone/>
            </a:pPr>
            <a:r>
              <a:rPr lang="en-US" sz="1600" i="1" u="sng" dirty="0">
                <a:solidFill>
                  <a:schemeClr val="bg1"/>
                </a:solidFill>
              </a:rPr>
              <a:t>Notes</a:t>
            </a:r>
            <a:r>
              <a:rPr lang="en-US" sz="1600" dirty="0">
                <a:solidFill>
                  <a:schemeClr val="bg1"/>
                </a:solidFill>
              </a:rPr>
              <a:t>:</a:t>
            </a:r>
            <a:br>
              <a:rPr lang="en-US" sz="1600" dirty="0">
                <a:solidFill>
                  <a:schemeClr val="bg1"/>
                </a:solidFill>
              </a:rPr>
            </a:br>
            <a:r>
              <a:rPr lang="en-US" sz="1600" dirty="0">
                <a:solidFill>
                  <a:schemeClr val="bg1"/>
                </a:solidFill>
              </a:rPr>
              <a:t>2 start states</a:t>
            </a:r>
            <a:br>
              <a:rPr lang="en-US" sz="1600" dirty="0">
                <a:solidFill>
                  <a:schemeClr val="bg1"/>
                </a:solidFill>
              </a:rPr>
            </a:br>
            <a:r>
              <a:rPr lang="en-US" sz="1600" dirty="0">
                <a:solidFill>
                  <a:schemeClr val="bg1"/>
                </a:solidFill>
              </a:rPr>
              <a:t>Each state transitions after reading each symbol</a:t>
            </a:r>
            <a:br>
              <a:rPr lang="en-US" sz="1600" dirty="0">
                <a:solidFill>
                  <a:schemeClr val="bg1"/>
                </a:solidFill>
              </a:rPr>
            </a:br>
            <a:r>
              <a:rPr lang="en-US" sz="1600" dirty="0">
                <a:solidFill>
                  <a:schemeClr val="bg1"/>
                </a:solidFill>
              </a:rPr>
              <a:t>Machine accepts in either state is in final state at end</a:t>
            </a:r>
          </a:p>
        </p:txBody>
      </p:sp>
      <p:sp>
        <p:nvSpPr>
          <p:cNvPr id="5" name="Oval 4">
            <a:extLst>
              <a:ext uri="{FF2B5EF4-FFF2-40B4-BE49-F238E27FC236}">
                <a16:creationId xmlns:a16="http://schemas.microsoft.com/office/drawing/2014/main" id="{470C5B26-47DD-794A-AF0B-E5AE73A3053C}"/>
              </a:ext>
            </a:extLst>
          </p:cNvPr>
          <p:cNvSpPr/>
          <p:nvPr/>
        </p:nvSpPr>
        <p:spPr>
          <a:xfrm>
            <a:off x="6796750" y="2031523"/>
            <a:ext cx="841248" cy="84124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S1</a:t>
            </a:r>
          </a:p>
        </p:txBody>
      </p:sp>
      <p:grpSp>
        <p:nvGrpSpPr>
          <p:cNvPr id="6" name="Group 5">
            <a:extLst>
              <a:ext uri="{FF2B5EF4-FFF2-40B4-BE49-F238E27FC236}">
                <a16:creationId xmlns:a16="http://schemas.microsoft.com/office/drawing/2014/main" id="{EFCC1196-6F85-4448-81C3-AD1E170B9790}"/>
              </a:ext>
            </a:extLst>
          </p:cNvPr>
          <p:cNvGrpSpPr/>
          <p:nvPr/>
        </p:nvGrpSpPr>
        <p:grpSpPr>
          <a:xfrm>
            <a:off x="6703024" y="3457256"/>
            <a:ext cx="1028700" cy="1028700"/>
            <a:chOff x="9944100" y="1493551"/>
            <a:chExt cx="1028700" cy="1028700"/>
          </a:xfrm>
        </p:grpSpPr>
        <p:sp>
          <p:nvSpPr>
            <p:cNvPr id="7" name="Oval 6">
              <a:extLst>
                <a:ext uri="{FF2B5EF4-FFF2-40B4-BE49-F238E27FC236}">
                  <a16:creationId xmlns:a16="http://schemas.microsoft.com/office/drawing/2014/main" id="{581B7181-3365-684F-A9FE-20379B1C7D24}"/>
                </a:ext>
              </a:extLst>
            </p:cNvPr>
            <p:cNvSpPr/>
            <p:nvPr/>
          </p:nvSpPr>
          <p:spPr>
            <a:xfrm>
              <a:off x="9944100" y="1493551"/>
              <a:ext cx="1028700" cy="1028700"/>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Oval 7">
              <a:extLst>
                <a:ext uri="{FF2B5EF4-FFF2-40B4-BE49-F238E27FC236}">
                  <a16:creationId xmlns:a16="http://schemas.microsoft.com/office/drawing/2014/main" id="{76B0636B-CD03-AE47-BAE9-74DA7482AE90}"/>
                </a:ext>
              </a:extLst>
            </p:cNvPr>
            <p:cNvSpPr/>
            <p:nvPr/>
          </p:nvSpPr>
          <p:spPr>
            <a:xfrm>
              <a:off x="10037064" y="1587261"/>
              <a:ext cx="841248" cy="84124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S2</a:t>
              </a:r>
            </a:p>
          </p:txBody>
        </p:sp>
      </p:grpSp>
      <p:cxnSp>
        <p:nvCxnSpPr>
          <p:cNvPr id="9" name="Straight Arrow Connector 8">
            <a:extLst>
              <a:ext uri="{FF2B5EF4-FFF2-40B4-BE49-F238E27FC236}">
                <a16:creationId xmlns:a16="http://schemas.microsoft.com/office/drawing/2014/main" id="{14F43E6C-CF01-BC42-B70B-C0C684FCF057}"/>
              </a:ext>
            </a:extLst>
          </p:cNvPr>
          <p:cNvCxnSpPr>
            <a:cxnSpLocks/>
            <a:endCxn id="5" idx="0"/>
          </p:cNvCxnSpPr>
          <p:nvPr/>
        </p:nvCxnSpPr>
        <p:spPr>
          <a:xfrm>
            <a:off x="7217374" y="1542197"/>
            <a:ext cx="0" cy="489326"/>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a:extLst>
              <a:ext uri="{FF2B5EF4-FFF2-40B4-BE49-F238E27FC236}">
                <a16:creationId xmlns:a16="http://schemas.microsoft.com/office/drawing/2014/main" id="{BC802997-6E3A-2A44-B4F9-6721A64C6ABB}"/>
              </a:ext>
            </a:extLst>
          </p:cNvPr>
          <p:cNvCxnSpPr>
            <a:cxnSpLocks/>
            <a:stCxn id="5" idx="7"/>
            <a:endCxn id="5" idx="6"/>
          </p:cNvCxnSpPr>
          <p:nvPr/>
        </p:nvCxnSpPr>
        <p:spPr>
          <a:xfrm rot="16200000" flipH="1">
            <a:off x="7427686" y="2241835"/>
            <a:ext cx="297426" cy="123198"/>
          </a:xfrm>
          <a:prstGeom prst="bentConnector4">
            <a:avLst>
              <a:gd name="adj1" fmla="val -118281"/>
              <a:gd name="adj2" fmla="val 285555"/>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40DF0377-7AB3-F342-ADA3-EA1C07AAFAF8}"/>
              </a:ext>
            </a:extLst>
          </p:cNvPr>
          <p:cNvSpPr txBox="1">
            <a:spLocks/>
          </p:cNvSpPr>
          <p:nvPr/>
        </p:nvSpPr>
        <p:spPr>
          <a:xfrm>
            <a:off x="7852020" y="1895340"/>
            <a:ext cx="319599" cy="47984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a:t>
            </a:r>
          </a:p>
        </p:txBody>
      </p:sp>
      <p:sp>
        <p:nvSpPr>
          <p:cNvPr id="13" name="Oval 12">
            <a:extLst>
              <a:ext uri="{FF2B5EF4-FFF2-40B4-BE49-F238E27FC236}">
                <a16:creationId xmlns:a16="http://schemas.microsoft.com/office/drawing/2014/main" id="{BF39423D-8D1A-1346-A77C-5DD30F2634AF}"/>
              </a:ext>
            </a:extLst>
          </p:cNvPr>
          <p:cNvSpPr/>
          <p:nvPr/>
        </p:nvSpPr>
        <p:spPr>
          <a:xfrm>
            <a:off x="6795988" y="5070441"/>
            <a:ext cx="841248" cy="84124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S3</a:t>
            </a:r>
          </a:p>
        </p:txBody>
      </p:sp>
      <p:cxnSp>
        <p:nvCxnSpPr>
          <p:cNvPr id="22" name="Elbow Connector 21">
            <a:extLst>
              <a:ext uri="{FF2B5EF4-FFF2-40B4-BE49-F238E27FC236}">
                <a16:creationId xmlns:a16="http://schemas.microsoft.com/office/drawing/2014/main" id="{4323FCE5-EE45-FE4B-9048-C868F2DB9A64}"/>
              </a:ext>
            </a:extLst>
          </p:cNvPr>
          <p:cNvCxnSpPr>
            <a:cxnSpLocks/>
            <a:stCxn id="7" idx="7"/>
            <a:endCxn id="7" idx="6"/>
          </p:cNvCxnSpPr>
          <p:nvPr/>
        </p:nvCxnSpPr>
        <p:spPr>
          <a:xfrm rot="16200000" flipH="1">
            <a:off x="7474549" y="3714431"/>
            <a:ext cx="363700" cy="150650"/>
          </a:xfrm>
          <a:prstGeom prst="bentConnector4">
            <a:avLst>
              <a:gd name="adj1" fmla="val -104276"/>
              <a:gd name="adj2" fmla="val 251742"/>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1AA3A2EE-3BDB-9D47-ADB1-A93BCDDB5994}"/>
              </a:ext>
            </a:extLst>
          </p:cNvPr>
          <p:cNvSpPr txBox="1">
            <a:spLocks/>
          </p:cNvSpPr>
          <p:nvPr/>
        </p:nvSpPr>
        <p:spPr>
          <a:xfrm>
            <a:off x="7920379" y="3367982"/>
            <a:ext cx="319599" cy="47984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a:t>
            </a:r>
          </a:p>
        </p:txBody>
      </p:sp>
      <p:cxnSp>
        <p:nvCxnSpPr>
          <p:cNvPr id="26" name="Straight Arrow Connector 25">
            <a:extLst>
              <a:ext uri="{FF2B5EF4-FFF2-40B4-BE49-F238E27FC236}">
                <a16:creationId xmlns:a16="http://schemas.microsoft.com/office/drawing/2014/main" id="{89F2D476-9B5C-C04F-99CE-60BB8DF83598}"/>
              </a:ext>
            </a:extLst>
          </p:cNvPr>
          <p:cNvCxnSpPr>
            <a:cxnSpLocks/>
            <a:stCxn id="5" idx="4"/>
            <a:endCxn id="7" idx="0"/>
          </p:cNvCxnSpPr>
          <p:nvPr/>
        </p:nvCxnSpPr>
        <p:spPr>
          <a:xfrm>
            <a:off x="7217374" y="2872771"/>
            <a:ext cx="0" cy="584485"/>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Content Placeholder 2">
            <a:extLst>
              <a:ext uri="{FF2B5EF4-FFF2-40B4-BE49-F238E27FC236}">
                <a16:creationId xmlns:a16="http://schemas.microsoft.com/office/drawing/2014/main" id="{147B371B-FD4C-464E-8E61-71E4EBCC24D0}"/>
              </a:ext>
            </a:extLst>
          </p:cNvPr>
          <p:cNvSpPr txBox="1">
            <a:spLocks/>
          </p:cNvSpPr>
          <p:nvPr/>
        </p:nvSpPr>
        <p:spPr>
          <a:xfrm>
            <a:off x="6938771" y="2937116"/>
            <a:ext cx="319599" cy="47984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p:cxnSp>
        <p:nvCxnSpPr>
          <p:cNvPr id="30" name="Straight Arrow Connector 29">
            <a:extLst>
              <a:ext uri="{FF2B5EF4-FFF2-40B4-BE49-F238E27FC236}">
                <a16:creationId xmlns:a16="http://schemas.microsoft.com/office/drawing/2014/main" id="{93EB1965-A37C-5241-92D3-B27FAAA6A941}"/>
              </a:ext>
            </a:extLst>
          </p:cNvPr>
          <p:cNvCxnSpPr>
            <a:cxnSpLocks/>
            <a:stCxn id="7" idx="4"/>
            <a:endCxn id="13" idx="0"/>
          </p:cNvCxnSpPr>
          <p:nvPr/>
        </p:nvCxnSpPr>
        <p:spPr>
          <a:xfrm flipH="1">
            <a:off x="7216612" y="4485956"/>
            <a:ext cx="762" cy="584485"/>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Content Placeholder 2">
            <a:extLst>
              <a:ext uri="{FF2B5EF4-FFF2-40B4-BE49-F238E27FC236}">
                <a16:creationId xmlns:a16="http://schemas.microsoft.com/office/drawing/2014/main" id="{693FE902-2762-5344-B295-A2CB70518F21}"/>
              </a:ext>
            </a:extLst>
          </p:cNvPr>
          <p:cNvSpPr txBox="1">
            <a:spLocks/>
          </p:cNvSpPr>
          <p:nvPr/>
        </p:nvSpPr>
        <p:spPr>
          <a:xfrm>
            <a:off x="6965372" y="4554020"/>
            <a:ext cx="319599" cy="47984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p:cxnSp>
        <p:nvCxnSpPr>
          <p:cNvPr id="35" name="Elbow Connector 34">
            <a:extLst>
              <a:ext uri="{FF2B5EF4-FFF2-40B4-BE49-F238E27FC236}">
                <a16:creationId xmlns:a16="http://schemas.microsoft.com/office/drawing/2014/main" id="{513D2D4B-116D-3F4B-907D-4E407D3D794F}"/>
              </a:ext>
            </a:extLst>
          </p:cNvPr>
          <p:cNvCxnSpPr>
            <a:cxnSpLocks/>
            <a:stCxn id="13" idx="7"/>
            <a:endCxn id="13" idx="6"/>
          </p:cNvCxnSpPr>
          <p:nvPr/>
        </p:nvCxnSpPr>
        <p:spPr>
          <a:xfrm rot="16200000" flipH="1">
            <a:off x="7426924" y="5280753"/>
            <a:ext cx="297426" cy="123198"/>
          </a:xfrm>
          <a:prstGeom prst="bentConnector4">
            <a:avLst>
              <a:gd name="adj1" fmla="val -118281"/>
              <a:gd name="adj2" fmla="val 285555"/>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538A2E89-ADF2-D847-B991-7C3FC79BC9B6}"/>
              </a:ext>
            </a:extLst>
          </p:cNvPr>
          <p:cNvSpPr txBox="1">
            <a:spLocks/>
          </p:cNvSpPr>
          <p:nvPr/>
        </p:nvSpPr>
        <p:spPr>
          <a:xfrm>
            <a:off x="7859959" y="4930402"/>
            <a:ext cx="556368" cy="47984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0, 1</a:t>
            </a:r>
          </a:p>
        </p:txBody>
      </p:sp>
      <p:sp>
        <p:nvSpPr>
          <p:cNvPr id="40" name="Oval 39">
            <a:extLst>
              <a:ext uri="{FF2B5EF4-FFF2-40B4-BE49-F238E27FC236}">
                <a16:creationId xmlns:a16="http://schemas.microsoft.com/office/drawing/2014/main" id="{1CD36EC5-B0E1-B740-B493-DC22986EE8A1}"/>
              </a:ext>
            </a:extLst>
          </p:cNvPr>
          <p:cNvSpPr/>
          <p:nvPr/>
        </p:nvSpPr>
        <p:spPr>
          <a:xfrm>
            <a:off x="8960830" y="2013235"/>
            <a:ext cx="841248" cy="84124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S4</a:t>
            </a:r>
          </a:p>
        </p:txBody>
      </p:sp>
      <p:grpSp>
        <p:nvGrpSpPr>
          <p:cNvPr id="41" name="Group 40">
            <a:extLst>
              <a:ext uri="{FF2B5EF4-FFF2-40B4-BE49-F238E27FC236}">
                <a16:creationId xmlns:a16="http://schemas.microsoft.com/office/drawing/2014/main" id="{67A65F85-BED4-3345-8234-7A2642EE4758}"/>
              </a:ext>
            </a:extLst>
          </p:cNvPr>
          <p:cNvGrpSpPr/>
          <p:nvPr/>
        </p:nvGrpSpPr>
        <p:grpSpPr>
          <a:xfrm>
            <a:off x="8867104" y="3438968"/>
            <a:ext cx="1028700" cy="1028700"/>
            <a:chOff x="9944100" y="1493551"/>
            <a:chExt cx="1028700" cy="1028700"/>
          </a:xfrm>
        </p:grpSpPr>
        <p:sp>
          <p:nvSpPr>
            <p:cNvPr id="42" name="Oval 41">
              <a:extLst>
                <a:ext uri="{FF2B5EF4-FFF2-40B4-BE49-F238E27FC236}">
                  <a16:creationId xmlns:a16="http://schemas.microsoft.com/office/drawing/2014/main" id="{39A357E5-2B4A-B045-A777-F1F77854E18C}"/>
                </a:ext>
              </a:extLst>
            </p:cNvPr>
            <p:cNvSpPr/>
            <p:nvPr/>
          </p:nvSpPr>
          <p:spPr>
            <a:xfrm>
              <a:off x="9944100" y="1493551"/>
              <a:ext cx="1028700" cy="1028700"/>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Oval 42">
              <a:extLst>
                <a:ext uri="{FF2B5EF4-FFF2-40B4-BE49-F238E27FC236}">
                  <a16:creationId xmlns:a16="http://schemas.microsoft.com/office/drawing/2014/main" id="{F0C5A156-A397-9C47-BA67-B31CDDA7A036}"/>
                </a:ext>
              </a:extLst>
            </p:cNvPr>
            <p:cNvSpPr/>
            <p:nvPr/>
          </p:nvSpPr>
          <p:spPr>
            <a:xfrm>
              <a:off x="10037064" y="1587261"/>
              <a:ext cx="841248" cy="84124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S5</a:t>
              </a:r>
            </a:p>
          </p:txBody>
        </p:sp>
      </p:grpSp>
      <p:cxnSp>
        <p:nvCxnSpPr>
          <p:cNvPr id="44" name="Straight Arrow Connector 43">
            <a:extLst>
              <a:ext uri="{FF2B5EF4-FFF2-40B4-BE49-F238E27FC236}">
                <a16:creationId xmlns:a16="http://schemas.microsoft.com/office/drawing/2014/main" id="{C2CD4499-2DD0-684F-9B9F-8F63C6566C6A}"/>
              </a:ext>
            </a:extLst>
          </p:cNvPr>
          <p:cNvCxnSpPr>
            <a:cxnSpLocks/>
            <a:endCxn id="40" idx="0"/>
          </p:cNvCxnSpPr>
          <p:nvPr/>
        </p:nvCxnSpPr>
        <p:spPr>
          <a:xfrm>
            <a:off x="9381454" y="1523909"/>
            <a:ext cx="0" cy="489326"/>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a:extLst>
              <a:ext uri="{FF2B5EF4-FFF2-40B4-BE49-F238E27FC236}">
                <a16:creationId xmlns:a16="http://schemas.microsoft.com/office/drawing/2014/main" id="{82C9E384-D061-304E-B475-16F8862DA728}"/>
              </a:ext>
            </a:extLst>
          </p:cNvPr>
          <p:cNvCxnSpPr>
            <a:cxnSpLocks/>
            <a:stCxn id="40" idx="7"/>
            <a:endCxn id="40" idx="6"/>
          </p:cNvCxnSpPr>
          <p:nvPr/>
        </p:nvCxnSpPr>
        <p:spPr>
          <a:xfrm rot="16200000" flipH="1">
            <a:off x="9591766" y="2223547"/>
            <a:ext cx="297426" cy="123198"/>
          </a:xfrm>
          <a:prstGeom prst="bentConnector4">
            <a:avLst>
              <a:gd name="adj1" fmla="val -118281"/>
              <a:gd name="adj2" fmla="val 285555"/>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Content Placeholder 2">
            <a:extLst>
              <a:ext uri="{FF2B5EF4-FFF2-40B4-BE49-F238E27FC236}">
                <a16:creationId xmlns:a16="http://schemas.microsoft.com/office/drawing/2014/main" id="{A948627C-9597-544A-A78D-F08F3BF05B94}"/>
              </a:ext>
            </a:extLst>
          </p:cNvPr>
          <p:cNvSpPr txBox="1">
            <a:spLocks/>
          </p:cNvSpPr>
          <p:nvPr/>
        </p:nvSpPr>
        <p:spPr>
          <a:xfrm>
            <a:off x="10016100" y="1877052"/>
            <a:ext cx="319599" cy="47984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p:sp>
        <p:nvSpPr>
          <p:cNvPr id="47" name="Oval 46">
            <a:extLst>
              <a:ext uri="{FF2B5EF4-FFF2-40B4-BE49-F238E27FC236}">
                <a16:creationId xmlns:a16="http://schemas.microsoft.com/office/drawing/2014/main" id="{CEADA5DE-5FD1-D14C-9280-B02E63664071}"/>
              </a:ext>
            </a:extLst>
          </p:cNvPr>
          <p:cNvSpPr/>
          <p:nvPr/>
        </p:nvSpPr>
        <p:spPr>
          <a:xfrm>
            <a:off x="8960068" y="5052153"/>
            <a:ext cx="841248" cy="84124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S6</a:t>
            </a:r>
          </a:p>
        </p:txBody>
      </p:sp>
      <p:cxnSp>
        <p:nvCxnSpPr>
          <p:cNvPr id="48" name="Elbow Connector 47">
            <a:extLst>
              <a:ext uri="{FF2B5EF4-FFF2-40B4-BE49-F238E27FC236}">
                <a16:creationId xmlns:a16="http://schemas.microsoft.com/office/drawing/2014/main" id="{FB31CE6F-34D5-5A4B-9ED2-EFBAB2147095}"/>
              </a:ext>
            </a:extLst>
          </p:cNvPr>
          <p:cNvCxnSpPr>
            <a:cxnSpLocks/>
            <a:stCxn id="42" idx="7"/>
            <a:endCxn id="42" idx="6"/>
          </p:cNvCxnSpPr>
          <p:nvPr/>
        </p:nvCxnSpPr>
        <p:spPr>
          <a:xfrm rot="16200000" flipH="1">
            <a:off x="9638629" y="3696143"/>
            <a:ext cx="363700" cy="150650"/>
          </a:xfrm>
          <a:prstGeom prst="bentConnector4">
            <a:avLst>
              <a:gd name="adj1" fmla="val -104276"/>
              <a:gd name="adj2" fmla="val 251742"/>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Content Placeholder 2">
            <a:extLst>
              <a:ext uri="{FF2B5EF4-FFF2-40B4-BE49-F238E27FC236}">
                <a16:creationId xmlns:a16="http://schemas.microsoft.com/office/drawing/2014/main" id="{BF3FF7E3-50CB-6E45-8FD6-809F727957FF}"/>
              </a:ext>
            </a:extLst>
          </p:cNvPr>
          <p:cNvSpPr txBox="1">
            <a:spLocks/>
          </p:cNvSpPr>
          <p:nvPr/>
        </p:nvSpPr>
        <p:spPr>
          <a:xfrm>
            <a:off x="10084459" y="3349694"/>
            <a:ext cx="319599" cy="47984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p:cxnSp>
        <p:nvCxnSpPr>
          <p:cNvPr id="50" name="Straight Arrow Connector 49">
            <a:extLst>
              <a:ext uri="{FF2B5EF4-FFF2-40B4-BE49-F238E27FC236}">
                <a16:creationId xmlns:a16="http://schemas.microsoft.com/office/drawing/2014/main" id="{2E5C1809-9BAE-9948-9C77-F6D2224EFE61}"/>
              </a:ext>
            </a:extLst>
          </p:cNvPr>
          <p:cNvCxnSpPr>
            <a:cxnSpLocks/>
            <a:stCxn id="40" idx="4"/>
            <a:endCxn id="42" idx="0"/>
          </p:cNvCxnSpPr>
          <p:nvPr/>
        </p:nvCxnSpPr>
        <p:spPr>
          <a:xfrm>
            <a:off x="9381454" y="2854483"/>
            <a:ext cx="0" cy="584485"/>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Content Placeholder 2">
            <a:extLst>
              <a:ext uri="{FF2B5EF4-FFF2-40B4-BE49-F238E27FC236}">
                <a16:creationId xmlns:a16="http://schemas.microsoft.com/office/drawing/2014/main" id="{113DB140-63AD-1D41-BDE8-8566F18EEA5F}"/>
              </a:ext>
            </a:extLst>
          </p:cNvPr>
          <p:cNvSpPr txBox="1">
            <a:spLocks/>
          </p:cNvSpPr>
          <p:nvPr/>
        </p:nvSpPr>
        <p:spPr>
          <a:xfrm>
            <a:off x="9102851" y="2918828"/>
            <a:ext cx="319599" cy="47984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a:t>
            </a:r>
          </a:p>
        </p:txBody>
      </p:sp>
      <p:cxnSp>
        <p:nvCxnSpPr>
          <p:cNvPr id="52" name="Straight Arrow Connector 51">
            <a:extLst>
              <a:ext uri="{FF2B5EF4-FFF2-40B4-BE49-F238E27FC236}">
                <a16:creationId xmlns:a16="http://schemas.microsoft.com/office/drawing/2014/main" id="{0043B5BA-FA3E-E148-B766-B1D47D0ACDBA}"/>
              </a:ext>
            </a:extLst>
          </p:cNvPr>
          <p:cNvCxnSpPr>
            <a:cxnSpLocks/>
            <a:stCxn id="42" idx="4"/>
            <a:endCxn id="47" idx="0"/>
          </p:cNvCxnSpPr>
          <p:nvPr/>
        </p:nvCxnSpPr>
        <p:spPr>
          <a:xfrm flipH="1">
            <a:off x="9380692" y="4467668"/>
            <a:ext cx="762" cy="584485"/>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Content Placeholder 2">
            <a:extLst>
              <a:ext uri="{FF2B5EF4-FFF2-40B4-BE49-F238E27FC236}">
                <a16:creationId xmlns:a16="http://schemas.microsoft.com/office/drawing/2014/main" id="{24F27898-14CF-F848-A157-F2225F7DD1FF}"/>
              </a:ext>
            </a:extLst>
          </p:cNvPr>
          <p:cNvSpPr txBox="1">
            <a:spLocks/>
          </p:cNvSpPr>
          <p:nvPr/>
        </p:nvSpPr>
        <p:spPr>
          <a:xfrm>
            <a:off x="9129452" y="4535732"/>
            <a:ext cx="319599" cy="47984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a:t>
            </a:r>
          </a:p>
        </p:txBody>
      </p:sp>
      <p:cxnSp>
        <p:nvCxnSpPr>
          <p:cNvPr id="54" name="Elbow Connector 53">
            <a:extLst>
              <a:ext uri="{FF2B5EF4-FFF2-40B4-BE49-F238E27FC236}">
                <a16:creationId xmlns:a16="http://schemas.microsoft.com/office/drawing/2014/main" id="{1C9B4C32-1171-5240-B80D-8B08889F7FD4}"/>
              </a:ext>
            </a:extLst>
          </p:cNvPr>
          <p:cNvCxnSpPr>
            <a:cxnSpLocks/>
            <a:stCxn id="47" idx="7"/>
            <a:endCxn id="47" idx="6"/>
          </p:cNvCxnSpPr>
          <p:nvPr/>
        </p:nvCxnSpPr>
        <p:spPr>
          <a:xfrm rot="16200000" flipH="1">
            <a:off x="9591004" y="5262465"/>
            <a:ext cx="297426" cy="123198"/>
          </a:xfrm>
          <a:prstGeom prst="bentConnector4">
            <a:avLst>
              <a:gd name="adj1" fmla="val -118281"/>
              <a:gd name="adj2" fmla="val 285555"/>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Content Placeholder 2">
            <a:extLst>
              <a:ext uri="{FF2B5EF4-FFF2-40B4-BE49-F238E27FC236}">
                <a16:creationId xmlns:a16="http://schemas.microsoft.com/office/drawing/2014/main" id="{9CC5F60D-D71C-D746-9084-D5C8DC9CDF38}"/>
              </a:ext>
            </a:extLst>
          </p:cNvPr>
          <p:cNvSpPr txBox="1">
            <a:spLocks/>
          </p:cNvSpPr>
          <p:nvPr/>
        </p:nvSpPr>
        <p:spPr>
          <a:xfrm>
            <a:off x="10024039" y="4912114"/>
            <a:ext cx="556368" cy="47984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0, 1</a:t>
            </a:r>
          </a:p>
        </p:txBody>
      </p:sp>
      <p:sp>
        <p:nvSpPr>
          <p:cNvPr id="56" name="Content Placeholder 2">
            <a:extLst>
              <a:ext uri="{FF2B5EF4-FFF2-40B4-BE49-F238E27FC236}">
                <a16:creationId xmlns:a16="http://schemas.microsoft.com/office/drawing/2014/main" id="{7003DB14-5BD1-CE40-83C9-F6286EBFE3F7}"/>
              </a:ext>
            </a:extLst>
          </p:cNvPr>
          <p:cNvSpPr txBox="1">
            <a:spLocks/>
          </p:cNvSpPr>
          <p:nvPr/>
        </p:nvSpPr>
        <p:spPr>
          <a:xfrm>
            <a:off x="8648416" y="374464"/>
            <a:ext cx="2771060" cy="764833"/>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t>What does this machine do on input: 000100</a:t>
            </a:r>
          </a:p>
        </p:txBody>
      </p:sp>
      <p:cxnSp>
        <p:nvCxnSpPr>
          <p:cNvPr id="58" name="Straight Connector 57">
            <a:extLst>
              <a:ext uri="{FF2B5EF4-FFF2-40B4-BE49-F238E27FC236}">
                <a16:creationId xmlns:a16="http://schemas.microsoft.com/office/drawing/2014/main" id="{28CC0FAA-5086-174D-98BA-2ABE9C7D3634}"/>
              </a:ext>
            </a:extLst>
          </p:cNvPr>
          <p:cNvCxnSpPr/>
          <p:nvPr/>
        </p:nvCxnSpPr>
        <p:spPr>
          <a:xfrm flipV="1">
            <a:off x="8749756" y="839741"/>
            <a:ext cx="488983" cy="529104"/>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59" name="Content Placeholder 2">
            <a:extLst>
              <a:ext uri="{FF2B5EF4-FFF2-40B4-BE49-F238E27FC236}">
                <a16:creationId xmlns:a16="http://schemas.microsoft.com/office/drawing/2014/main" id="{46F6A426-DD6D-B647-9123-B96D57D8CD92}"/>
              </a:ext>
            </a:extLst>
          </p:cNvPr>
          <p:cNvSpPr txBox="1">
            <a:spLocks/>
          </p:cNvSpPr>
          <p:nvPr/>
        </p:nvSpPr>
        <p:spPr>
          <a:xfrm>
            <a:off x="5897880" y="6307367"/>
            <a:ext cx="5740284" cy="475885"/>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t>In general, what language does this machine recognize?</a:t>
            </a:r>
          </a:p>
        </p:txBody>
      </p:sp>
      <p:cxnSp>
        <p:nvCxnSpPr>
          <p:cNvPr id="60" name="Straight Connector 59">
            <a:extLst>
              <a:ext uri="{FF2B5EF4-FFF2-40B4-BE49-F238E27FC236}">
                <a16:creationId xmlns:a16="http://schemas.microsoft.com/office/drawing/2014/main" id="{E0FA7CFF-40D3-6B4F-A1B1-69E019913AC2}"/>
              </a:ext>
            </a:extLst>
          </p:cNvPr>
          <p:cNvCxnSpPr>
            <a:cxnSpLocks/>
          </p:cNvCxnSpPr>
          <p:nvPr/>
        </p:nvCxnSpPr>
        <p:spPr>
          <a:xfrm flipH="1" flipV="1">
            <a:off x="8298652" y="5873941"/>
            <a:ext cx="342428" cy="526859"/>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8308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2-DFA vs. DFA?</a:t>
            </a:r>
          </a:p>
        </p:txBody>
      </p:sp>
      <p:sp>
        <p:nvSpPr>
          <p:cNvPr id="4" name="Content Placeholder 2">
            <a:extLst>
              <a:ext uri="{FF2B5EF4-FFF2-40B4-BE49-F238E27FC236}">
                <a16:creationId xmlns:a16="http://schemas.microsoft.com/office/drawing/2014/main" id="{B0765A4B-5441-7640-B1AC-0E649906A444}"/>
              </a:ext>
            </a:extLst>
          </p:cNvPr>
          <p:cNvSpPr txBox="1">
            <a:spLocks/>
          </p:cNvSpPr>
          <p:nvPr/>
        </p:nvSpPr>
        <p:spPr>
          <a:xfrm>
            <a:off x="1141413" y="1170432"/>
            <a:ext cx="10306875" cy="457200"/>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tx1"/>
                </a:solidFill>
              </a:rPr>
              <a:t>Which of the following do you think is true?</a:t>
            </a:r>
          </a:p>
        </p:txBody>
      </p:sp>
      <p:sp>
        <p:nvSpPr>
          <p:cNvPr id="5" name="Content Placeholder 2">
            <a:extLst>
              <a:ext uri="{FF2B5EF4-FFF2-40B4-BE49-F238E27FC236}">
                <a16:creationId xmlns:a16="http://schemas.microsoft.com/office/drawing/2014/main" id="{AF7FBC61-F392-6741-963B-32134CE67FF2}"/>
              </a:ext>
            </a:extLst>
          </p:cNvPr>
          <p:cNvSpPr txBox="1">
            <a:spLocks/>
          </p:cNvSpPr>
          <p:nvPr/>
        </p:nvSpPr>
        <p:spPr>
          <a:xfrm>
            <a:off x="1141412" y="2203704"/>
            <a:ext cx="10306875" cy="576072"/>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bg1"/>
                </a:solidFill>
              </a:rPr>
              <a:t>Possible Theorem 1: A 2-DFA is equivalent in computational power as a traditional DFA</a:t>
            </a:r>
          </a:p>
        </p:txBody>
      </p:sp>
      <p:sp>
        <p:nvSpPr>
          <p:cNvPr id="6" name="Content Placeholder 2">
            <a:extLst>
              <a:ext uri="{FF2B5EF4-FFF2-40B4-BE49-F238E27FC236}">
                <a16:creationId xmlns:a16="http://schemas.microsoft.com/office/drawing/2014/main" id="{D79D8C2C-C5B3-464B-8765-750EB8060D50}"/>
              </a:ext>
            </a:extLst>
          </p:cNvPr>
          <p:cNvSpPr txBox="1">
            <a:spLocks/>
          </p:cNvSpPr>
          <p:nvPr/>
        </p:nvSpPr>
        <p:spPr>
          <a:xfrm>
            <a:off x="1141411" y="4038600"/>
            <a:ext cx="10306875" cy="576072"/>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bg1"/>
                </a:solidFill>
              </a:rPr>
              <a:t>Possible Theorem 2: A 2-DFA has more computational power than a DFA</a:t>
            </a:r>
          </a:p>
        </p:txBody>
      </p:sp>
      <p:sp>
        <p:nvSpPr>
          <p:cNvPr id="7" name="Content Placeholder 2">
            <a:extLst>
              <a:ext uri="{FF2B5EF4-FFF2-40B4-BE49-F238E27FC236}">
                <a16:creationId xmlns:a16="http://schemas.microsoft.com/office/drawing/2014/main" id="{0408544F-3274-1D40-A9C3-1AFA343C1537}"/>
              </a:ext>
            </a:extLst>
          </p:cNvPr>
          <p:cNvSpPr txBox="1">
            <a:spLocks/>
          </p:cNvSpPr>
          <p:nvPr/>
        </p:nvSpPr>
        <p:spPr>
          <a:xfrm>
            <a:off x="1141411" y="2788920"/>
            <a:ext cx="10306875" cy="649224"/>
          </a:xfrm>
          <a:prstGeom prst="rect">
            <a:avLst/>
          </a:prstGeom>
          <a:noFill/>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tx1"/>
                </a:solidFill>
              </a:rPr>
              <a:t>In other words: For any language L, there exists a DFA that accepts it </a:t>
            </a:r>
            <a:r>
              <a:rPr lang="en-US" sz="1800" i="1" dirty="0" err="1">
                <a:solidFill>
                  <a:schemeClr val="tx1"/>
                </a:solidFill>
              </a:rPr>
              <a:t>iff</a:t>
            </a:r>
            <a:r>
              <a:rPr lang="en-US" sz="1800" i="1" dirty="0">
                <a:solidFill>
                  <a:schemeClr val="tx1"/>
                </a:solidFill>
              </a:rPr>
              <a:t> there exists a 2-DFA that accepts it (note the if and only if here)</a:t>
            </a:r>
          </a:p>
        </p:txBody>
      </p:sp>
      <p:sp>
        <p:nvSpPr>
          <p:cNvPr id="8" name="Content Placeholder 2">
            <a:extLst>
              <a:ext uri="{FF2B5EF4-FFF2-40B4-BE49-F238E27FC236}">
                <a16:creationId xmlns:a16="http://schemas.microsoft.com/office/drawing/2014/main" id="{0A50FF00-D854-3B44-BDC1-F9E80B7D83D9}"/>
              </a:ext>
            </a:extLst>
          </p:cNvPr>
          <p:cNvSpPr txBox="1">
            <a:spLocks/>
          </p:cNvSpPr>
          <p:nvPr/>
        </p:nvSpPr>
        <p:spPr>
          <a:xfrm>
            <a:off x="1141410" y="4608576"/>
            <a:ext cx="10306875" cy="649224"/>
          </a:xfrm>
          <a:prstGeom prst="rect">
            <a:avLst/>
          </a:prstGeom>
          <a:noFill/>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tx1"/>
                </a:solidFill>
              </a:rPr>
              <a:t>In other words: There exists at least one language L that can be recognized by a 2-DFA but </a:t>
            </a:r>
            <a:r>
              <a:rPr lang="en-US" sz="1800" i="1" dirty="0"/>
              <a:t>cannot be accepted by any</a:t>
            </a:r>
            <a:r>
              <a:rPr lang="en-US" sz="1800" i="1" dirty="0">
                <a:solidFill>
                  <a:schemeClr val="tx1"/>
                </a:solidFill>
              </a:rPr>
              <a:t> DFA</a:t>
            </a:r>
          </a:p>
        </p:txBody>
      </p:sp>
    </p:spTree>
    <p:extLst>
      <p:ext uri="{BB962C8B-B14F-4D97-AF65-F5344CB8AC3E}">
        <p14:creationId xmlns:p14="http://schemas.microsoft.com/office/powerpoint/2010/main" val="2728182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2-DFA vs. DFA?</a:t>
            </a:r>
          </a:p>
        </p:txBody>
      </p:sp>
      <p:sp>
        <p:nvSpPr>
          <p:cNvPr id="5" name="Content Placeholder 2">
            <a:extLst>
              <a:ext uri="{FF2B5EF4-FFF2-40B4-BE49-F238E27FC236}">
                <a16:creationId xmlns:a16="http://schemas.microsoft.com/office/drawing/2014/main" id="{AF7FBC61-F392-6741-963B-32134CE67FF2}"/>
              </a:ext>
            </a:extLst>
          </p:cNvPr>
          <p:cNvSpPr txBox="1">
            <a:spLocks/>
          </p:cNvSpPr>
          <p:nvPr/>
        </p:nvSpPr>
        <p:spPr>
          <a:xfrm>
            <a:off x="1141412" y="1271016"/>
            <a:ext cx="10306875" cy="576072"/>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bg1"/>
                </a:solidFill>
              </a:rPr>
              <a:t>Possible Theorem 1: A 2-DFA is equivalent in computational power as a traditional DFA</a:t>
            </a:r>
          </a:p>
        </p:txBody>
      </p:sp>
      <p:sp>
        <p:nvSpPr>
          <p:cNvPr id="7" name="Content Placeholder 2">
            <a:extLst>
              <a:ext uri="{FF2B5EF4-FFF2-40B4-BE49-F238E27FC236}">
                <a16:creationId xmlns:a16="http://schemas.microsoft.com/office/drawing/2014/main" id="{0408544F-3274-1D40-A9C3-1AFA343C1537}"/>
              </a:ext>
            </a:extLst>
          </p:cNvPr>
          <p:cNvSpPr txBox="1">
            <a:spLocks/>
          </p:cNvSpPr>
          <p:nvPr/>
        </p:nvSpPr>
        <p:spPr>
          <a:xfrm>
            <a:off x="1141411" y="1856232"/>
            <a:ext cx="10306875" cy="649224"/>
          </a:xfrm>
          <a:prstGeom prst="rect">
            <a:avLst/>
          </a:prstGeom>
          <a:noFill/>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tx1"/>
                </a:solidFill>
              </a:rPr>
              <a:t>In other words: For any language L, there exists a DFA that accepts it </a:t>
            </a:r>
            <a:r>
              <a:rPr lang="en-US" sz="1800" i="1" dirty="0" err="1">
                <a:solidFill>
                  <a:schemeClr val="tx1"/>
                </a:solidFill>
              </a:rPr>
              <a:t>iff</a:t>
            </a:r>
            <a:r>
              <a:rPr lang="en-US" sz="1800" i="1" dirty="0">
                <a:solidFill>
                  <a:schemeClr val="tx1"/>
                </a:solidFill>
              </a:rPr>
              <a:t> there exists a 2-DFA that accepts it (note the if and only if here)</a:t>
            </a:r>
          </a:p>
        </p:txBody>
      </p:sp>
      <p:sp>
        <p:nvSpPr>
          <p:cNvPr id="9" name="Content Placeholder 2">
            <a:extLst>
              <a:ext uri="{FF2B5EF4-FFF2-40B4-BE49-F238E27FC236}">
                <a16:creationId xmlns:a16="http://schemas.microsoft.com/office/drawing/2014/main" id="{61ED0EDA-549C-1440-8189-AA7CEEC86783}"/>
              </a:ext>
            </a:extLst>
          </p:cNvPr>
          <p:cNvSpPr txBox="1">
            <a:spLocks/>
          </p:cNvSpPr>
          <p:nvPr/>
        </p:nvSpPr>
        <p:spPr>
          <a:xfrm>
            <a:off x="644587" y="3691128"/>
            <a:ext cx="1842581" cy="1164336"/>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tx1"/>
                </a:solidFill>
              </a:rPr>
              <a:t>Suppose we think this one is true (spoiler: it is!)</a:t>
            </a:r>
          </a:p>
        </p:txBody>
      </p:sp>
      <p:cxnSp>
        <p:nvCxnSpPr>
          <p:cNvPr id="10" name="Straight Connector 9">
            <a:extLst>
              <a:ext uri="{FF2B5EF4-FFF2-40B4-BE49-F238E27FC236}">
                <a16:creationId xmlns:a16="http://schemas.microsoft.com/office/drawing/2014/main" id="{AA328741-3FC0-9B48-9791-4FC7D0FB4B69}"/>
              </a:ext>
            </a:extLst>
          </p:cNvPr>
          <p:cNvCxnSpPr>
            <a:cxnSpLocks/>
          </p:cNvCxnSpPr>
          <p:nvPr/>
        </p:nvCxnSpPr>
        <p:spPr>
          <a:xfrm flipV="1">
            <a:off x="1663156" y="2578608"/>
            <a:ext cx="824012" cy="1114944"/>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1C9FEA75-7B08-3D4E-A1D5-27E8F0982A79}"/>
              </a:ext>
            </a:extLst>
          </p:cNvPr>
          <p:cNvSpPr txBox="1">
            <a:spLocks/>
          </p:cNvSpPr>
          <p:nvPr/>
        </p:nvSpPr>
        <p:spPr>
          <a:xfrm>
            <a:off x="3858768" y="3145536"/>
            <a:ext cx="7589517" cy="1810512"/>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b="1" i="1" u="sng" dirty="0">
                <a:solidFill>
                  <a:schemeClr val="tx1"/>
                </a:solidFill>
              </a:rPr>
              <a:t>How do we prove this?</a:t>
            </a:r>
          </a:p>
          <a:p>
            <a:pPr marL="0" indent="0">
              <a:buFont typeface="Arial" panose="020B0604020202020204" pitchFamily="34" charset="0"/>
              <a:buNone/>
            </a:pPr>
            <a:r>
              <a:rPr lang="en-US" sz="1800" i="1" dirty="0"/>
              <a:t>Prove both directions of the claim:</a:t>
            </a:r>
          </a:p>
          <a:p>
            <a:pPr marL="0" indent="0">
              <a:buFont typeface="Arial" panose="020B0604020202020204" pitchFamily="34" charset="0"/>
              <a:buNone/>
            </a:pPr>
            <a:r>
              <a:rPr lang="en-US" sz="1800" i="1" dirty="0">
                <a:solidFill>
                  <a:schemeClr val="tx1"/>
                </a:solidFill>
              </a:rPr>
              <a:t>1. If a DFA exists that accepts L, then a 2-DFA exists that accepts L (easy one)</a:t>
            </a:r>
            <a:br>
              <a:rPr lang="en-US" sz="1800" i="1" dirty="0">
                <a:solidFill>
                  <a:schemeClr val="tx1"/>
                </a:solidFill>
              </a:rPr>
            </a:br>
            <a:r>
              <a:rPr lang="en-US" sz="1800" i="1" dirty="0">
                <a:solidFill>
                  <a:schemeClr val="tx1"/>
                </a:solidFill>
              </a:rPr>
              <a:t>2. If a 2-DFA exists that accepts L, then a DFA exists that accepts L (a little harder)</a:t>
            </a:r>
          </a:p>
        </p:txBody>
      </p:sp>
      <p:cxnSp>
        <p:nvCxnSpPr>
          <p:cNvPr id="12" name="Straight Connector 11">
            <a:extLst>
              <a:ext uri="{FF2B5EF4-FFF2-40B4-BE49-F238E27FC236}">
                <a16:creationId xmlns:a16="http://schemas.microsoft.com/office/drawing/2014/main" id="{276EF461-5F39-2643-BA78-D432FA89FF79}"/>
              </a:ext>
            </a:extLst>
          </p:cNvPr>
          <p:cNvCxnSpPr>
            <a:cxnSpLocks/>
          </p:cNvCxnSpPr>
          <p:nvPr/>
        </p:nvCxnSpPr>
        <p:spPr>
          <a:xfrm flipH="1" flipV="1">
            <a:off x="5081016" y="5218176"/>
            <a:ext cx="350520" cy="57912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7359779C-CD75-CC4F-9563-11A50B44F535}"/>
              </a:ext>
            </a:extLst>
          </p:cNvPr>
          <p:cNvSpPr txBox="1">
            <a:spLocks/>
          </p:cNvSpPr>
          <p:nvPr/>
        </p:nvSpPr>
        <p:spPr>
          <a:xfrm>
            <a:off x="4180267" y="5757672"/>
            <a:ext cx="7104888" cy="819912"/>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solidFill>
                  <a:schemeClr val="tx1"/>
                </a:solidFill>
              </a:rPr>
              <a:t>Basic idea: If one type of machine accepts a language L, can you simulate that machine with the other type?</a:t>
            </a:r>
          </a:p>
        </p:txBody>
      </p:sp>
    </p:spTree>
    <p:extLst>
      <p:ext uri="{BB962C8B-B14F-4D97-AF65-F5344CB8AC3E}">
        <p14:creationId xmlns:p14="http://schemas.microsoft.com/office/powerpoint/2010/main" val="2478665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2-DFA vs. DFA?</a:t>
            </a:r>
          </a:p>
        </p:txBody>
      </p:sp>
      <p:sp>
        <p:nvSpPr>
          <p:cNvPr id="5" name="Content Placeholder 2">
            <a:extLst>
              <a:ext uri="{FF2B5EF4-FFF2-40B4-BE49-F238E27FC236}">
                <a16:creationId xmlns:a16="http://schemas.microsoft.com/office/drawing/2014/main" id="{AF7FBC61-F392-6741-963B-32134CE67FF2}"/>
              </a:ext>
            </a:extLst>
          </p:cNvPr>
          <p:cNvSpPr txBox="1">
            <a:spLocks/>
          </p:cNvSpPr>
          <p:nvPr/>
        </p:nvSpPr>
        <p:spPr>
          <a:xfrm>
            <a:off x="1141412" y="932688"/>
            <a:ext cx="10306875" cy="576072"/>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bg1"/>
                </a:solidFill>
              </a:rPr>
              <a:t>Possible Theorem 1: A 2-DFA is equivalent in computational power as a traditional DFA</a:t>
            </a:r>
          </a:p>
        </p:txBody>
      </p:sp>
      <p:sp>
        <p:nvSpPr>
          <p:cNvPr id="7" name="Content Placeholder 2">
            <a:extLst>
              <a:ext uri="{FF2B5EF4-FFF2-40B4-BE49-F238E27FC236}">
                <a16:creationId xmlns:a16="http://schemas.microsoft.com/office/drawing/2014/main" id="{0408544F-3274-1D40-A9C3-1AFA343C1537}"/>
              </a:ext>
            </a:extLst>
          </p:cNvPr>
          <p:cNvSpPr txBox="1">
            <a:spLocks/>
          </p:cNvSpPr>
          <p:nvPr/>
        </p:nvSpPr>
        <p:spPr>
          <a:xfrm>
            <a:off x="1141411" y="1453896"/>
            <a:ext cx="10306875" cy="649224"/>
          </a:xfrm>
          <a:prstGeom prst="rect">
            <a:avLst/>
          </a:prstGeom>
          <a:noFill/>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Consider direction 1 first:</a:t>
            </a:r>
            <a:br>
              <a:rPr lang="en-US" sz="1800" i="1" dirty="0"/>
            </a:br>
            <a:r>
              <a:rPr lang="en-US" sz="1800" i="1" dirty="0"/>
              <a:t>If a DFA exists that recognizes some language L, then a 2-DFA exists too!</a:t>
            </a:r>
            <a:endParaRPr lang="en-US" sz="1800" i="1" dirty="0">
              <a:solidFill>
                <a:schemeClr val="tx1"/>
              </a:solidFill>
            </a:endParaRPr>
          </a:p>
        </p:txBody>
      </p:sp>
      <p:cxnSp>
        <p:nvCxnSpPr>
          <p:cNvPr id="12" name="Straight Connector 11">
            <a:extLst>
              <a:ext uri="{FF2B5EF4-FFF2-40B4-BE49-F238E27FC236}">
                <a16:creationId xmlns:a16="http://schemas.microsoft.com/office/drawing/2014/main" id="{276EF461-5F39-2643-BA78-D432FA89FF79}"/>
              </a:ext>
            </a:extLst>
          </p:cNvPr>
          <p:cNvCxnSpPr>
            <a:cxnSpLocks/>
          </p:cNvCxnSpPr>
          <p:nvPr/>
        </p:nvCxnSpPr>
        <p:spPr>
          <a:xfrm flipH="1" flipV="1">
            <a:off x="9444325" y="4005513"/>
            <a:ext cx="188577" cy="755305"/>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7359779C-CD75-CC4F-9563-11A50B44F535}"/>
              </a:ext>
            </a:extLst>
          </p:cNvPr>
          <p:cNvSpPr txBox="1">
            <a:spLocks/>
          </p:cNvSpPr>
          <p:nvPr/>
        </p:nvSpPr>
        <p:spPr>
          <a:xfrm>
            <a:off x="3733110" y="4072727"/>
            <a:ext cx="2366837" cy="1518272"/>
          </a:xfrm>
          <a:prstGeom prst="rect">
            <a:avLst/>
          </a:prstGeom>
          <a:noFill/>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solidFill>
                  <a:schemeClr val="tx1"/>
                </a:solidFill>
              </a:rPr>
              <a:t>Given a DFA that accepts an arbitrary language L (left), describe the process for turning this into an equivalent 2-DFA (right)</a:t>
            </a:r>
          </a:p>
        </p:txBody>
      </p:sp>
      <p:sp>
        <p:nvSpPr>
          <p:cNvPr id="13" name="Oval 12">
            <a:extLst>
              <a:ext uri="{FF2B5EF4-FFF2-40B4-BE49-F238E27FC236}">
                <a16:creationId xmlns:a16="http://schemas.microsoft.com/office/drawing/2014/main" id="{F137A7CC-718E-394A-8DEE-3A6F800741CA}"/>
              </a:ext>
            </a:extLst>
          </p:cNvPr>
          <p:cNvSpPr/>
          <p:nvPr/>
        </p:nvSpPr>
        <p:spPr>
          <a:xfrm>
            <a:off x="1822414" y="3022188"/>
            <a:ext cx="729108" cy="72910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S1</a:t>
            </a:r>
          </a:p>
        </p:txBody>
      </p:sp>
      <p:grpSp>
        <p:nvGrpSpPr>
          <p:cNvPr id="15" name="Group 14">
            <a:extLst>
              <a:ext uri="{FF2B5EF4-FFF2-40B4-BE49-F238E27FC236}">
                <a16:creationId xmlns:a16="http://schemas.microsoft.com/office/drawing/2014/main" id="{67A86226-4864-8142-86D8-BD9B4A0A181A}"/>
              </a:ext>
            </a:extLst>
          </p:cNvPr>
          <p:cNvGrpSpPr/>
          <p:nvPr/>
        </p:nvGrpSpPr>
        <p:grpSpPr>
          <a:xfrm>
            <a:off x="1728688" y="4171155"/>
            <a:ext cx="891573" cy="891573"/>
            <a:chOff x="9944100" y="1493551"/>
            <a:chExt cx="1028700" cy="1028700"/>
          </a:xfrm>
        </p:grpSpPr>
        <p:sp>
          <p:nvSpPr>
            <p:cNvPr id="16" name="Oval 15">
              <a:extLst>
                <a:ext uri="{FF2B5EF4-FFF2-40B4-BE49-F238E27FC236}">
                  <a16:creationId xmlns:a16="http://schemas.microsoft.com/office/drawing/2014/main" id="{51E239AD-BD65-FE44-9B11-2E1E6C65E034}"/>
                </a:ext>
              </a:extLst>
            </p:cNvPr>
            <p:cNvSpPr/>
            <p:nvPr/>
          </p:nvSpPr>
          <p:spPr>
            <a:xfrm>
              <a:off x="9944100" y="1493551"/>
              <a:ext cx="1028700" cy="1028700"/>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Oval 16">
              <a:extLst>
                <a:ext uri="{FF2B5EF4-FFF2-40B4-BE49-F238E27FC236}">
                  <a16:creationId xmlns:a16="http://schemas.microsoft.com/office/drawing/2014/main" id="{4EF034A8-FFFC-584D-AAB1-B8B50E73C1C6}"/>
                </a:ext>
              </a:extLst>
            </p:cNvPr>
            <p:cNvSpPr/>
            <p:nvPr/>
          </p:nvSpPr>
          <p:spPr>
            <a:xfrm>
              <a:off x="10037064" y="1587261"/>
              <a:ext cx="841248" cy="84124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S2</a:t>
              </a:r>
            </a:p>
          </p:txBody>
        </p:sp>
      </p:grpSp>
      <p:cxnSp>
        <p:nvCxnSpPr>
          <p:cNvPr id="18" name="Straight Arrow Connector 17">
            <a:extLst>
              <a:ext uri="{FF2B5EF4-FFF2-40B4-BE49-F238E27FC236}">
                <a16:creationId xmlns:a16="http://schemas.microsoft.com/office/drawing/2014/main" id="{78995FB6-903C-1C4E-AF5A-F97CA92F2551}"/>
              </a:ext>
            </a:extLst>
          </p:cNvPr>
          <p:cNvCxnSpPr>
            <a:cxnSpLocks/>
            <a:endCxn id="13" idx="0"/>
          </p:cNvCxnSpPr>
          <p:nvPr/>
        </p:nvCxnSpPr>
        <p:spPr>
          <a:xfrm>
            <a:off x="2186968" y="2646144"/>
            <a:ext cx="0" cy="376044"/>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a16="http://schemas.microsoft.com/office/drawing/2014/main" id="{EACF9D1E-189E-2343-8E10-F66CEE15EA85}"/>
              </a:ext>
            </a:extLst>
          </p:cNvPr>
          <p:cNvCxnSpPr>
            <a:cxnSpLocks/>
            <a:stCxn id="13" idx="7"/>
            <a:endCxn id="13" idx="6"/>
          </p:cNvCxnSpPr>
          <p:nvPr/>
        </p:nvCxnSpPr>
        <p:spPr>
          <a:xfrm rot="16200000" flipH="1">
            <a:off x="2369244" y="3204465"/>
            <a:ext cx="257779" cy="106775"/>
          </a:xfrm>
          <a:prstGeom prst="bentConnector4">
            <a:avLst>
              <a:gd name="adj1" fmla="val -130102"/>
              <a:gd name="adj2" fmla="val 314095"/>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1B439A88-D7DD-7147-9F6A-BF72A55478A9}"/>
              </a:ext>
            </a:extLst>
          </p:cNvPr>
          <p:cNvSpPr txBox="1">
            <a:spLocks/>
          </p:cNvSpPr>
          <p:nvPr/>
        </p:nvSpPr>
        <p:spPr>
          <a:xfrm>
            <a:off x="2767957" y="2883549"/>
            <a:ext cx="276996" cy="4158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a:t>
            </a:r>
          </a:p>
        </p:txBody>
      </p:sp>
      <p:sp>
        <p:nvSpPr>
          <p:cNvPr id="21" name="Oval 20">
            <a:extLst>
              <a:ext uri="{FF2B5EF4-FFF2-40B4-BE49-F238E27FC236}">
                <a16:creationId xmlns:a16="http://schemas.microsoft.com/office/drawing/2014/main" id="{6AA25510-347B-8047-8966-10534990779D}"/>
              </a:ext>
            </a:extLst>
          </p:cNvPr>
          <p:cNvSpPr/>
          <p:nvPr/>
        </p:nvSpPr>
        <p:spPr>
          <a:xfrm>
            <a:off x="1821652" y="5613050"/>
            <a:ext cx="729108" cy="72910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S3</a:t>
            </a:r>
          </a:p>
        </p:txBody>
      </p:sp>
      <p:cxnSp>
        <p:nvCxnSpPr>
          <p:cNvPr id="22" name="Elbow Connector 21">
            <a:extLst>
              <a:ext uri="{FF2B5EF4-FFF2-40B4-BE49-F238E27FC236}">
                <a16:creationId xmlns:a16="http://schemas.microsoft.com/office/drawing/2014/main" id="{5F732C6D-5B70-4A41-81CD-437BB58A60FD}"/>
              </a:ext>
            </a:extLst>
          </p:cNvPr>
          <p:cNvCxnSpPr>
            <a:cxnSpLocks/>
            <a:stCxn id="16" idx="7"/>
            <a:endCxn id="16" idx="6"/>
          </p:cNvCxnSpPr>
          <p:nvPr/>
        </p:nvCxnSpPr>
        <p:spPr>
          <a:xfrm rot="16200000" flipH="1">
            <a:off x="2397367" y="4394048"/>
            <a:ext cx="315219" cy="130568"/>
          </a:xfrm>
          <a:prstGeom prst="bentConnector4">
            <a:avLst>
              <a:gd name="adj1" fmla="val -113942"/>
              <a:gd name="adj2" fmla="val 27508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4C2DA001-D82D-684A-99A5-ECF0577ABA16}"/>
              </a:ext>
            </a:extLst>
          </p:cNvPr>
          <p:cNvSpPr txBox="1">
            <a:spLocks/>
          </p:cNvSpPr>
          <p:nvPr/>
        </p:nvSpPr>
        <p:spPr>
          <a:xfrm>
            <a:off x="2845460" y="4072727"/>
            <a:ext cx="276996" cy="4158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a:t>
            </a:r>
          </a:p>
        </p:txBody>
      </p:sp>
      <p:cxnSp>
        <p:nvCxnSpPr>
          <p:cNvPr id="24" name="Straight Arrow Connector 23">
            <a:extLst>
              <a:ext uri="{FF2B5EF4-FFF2-40B4-BE49-F238E27FC236}">
                <a16:creationId xmlns:a16="http://schemas.microsoft.com/office/drawing/2014/main" id="{74FA9BAA-968E-C048-8012-0D5C18C1CC4B}"/>
              </a:ext>
            </a:extLst>
          </p:cNvPr>
          <p:cNvCxnSpPr>
            <a:cxnSpLocks/>
            <a:stCxn id="13" idx="4"/>
            <a:endCxn id="16" idx="0"/>
          </p:cNvCxnSpPr>
          <p:nvPr/>
        </p:nvCxnSpPr>
        <p:spPr>
          <a:xfrm flipH="1">
            <a:off x="2174475" y="3751296"/>
            <a:ext cx="12493" cy="419859"/>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BAD6E8A7-538C-2946-B38A-0E1E470900DB}"/>
              </a:ext>
            </a:extLst>
          </p:cNvPr>
          <p:cNvSpPr txBox="1">
            <a:spLocks/>
          </p:cNvSpPr>
          <p:nvPr/>
        </p:nvSpPr>
        <p:spPr>
          <a:xfrm>
            <a:off x="1918716" y="3742445"/>
            <a:ext cx="276996" cy="4158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p:cxnSp>
        <p:nvCxnSpPr>
          <p:cNvPr id="26" name="Straight Arrow Connector 25">
            <a:extLst>
              <a:ext uri="{FF2B5EF4-FFF2-40B4-BE49-F238E27FC236}">
                <a16:creationId xmlns:a16="http://schemas.microsoft.com/office/drawing/2014/main" id="{AC04D4DA-61AA-0B40-A758-0502DA3A0D6B}"/>
              </a:ext>
            </a:extLst>
          </p:cNvPr>
          <p:cNvCxnSpPr>
            <a:cxnSpLocks/>
            <a:stCxn id="16" idx="4"/>
            <a:endCxn id="21" idx="0"/>
          </p:cNvCxnSpPr>
          <p:nvPr/>
        </p:nvCxnSpPr>
        <p:spPr>
          <a:xfrm>
            <a:off x="2174475" y="5062728"/>
            <a:ext cx="11731" cy="550322"/>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Content Placeholder 2">
            <a:extLst>
              <a:ext uri="{FF2B5EF4-FFF2-40B4-BE49-F238E27FC236}">
                <a16:creationId xmlns:a16="http://schemas.microsoft.com/office/drawing/2014/main" id="{B10123C3-3F75-2D44-B5A3-21A25614BA80}"/>
              </a:ext>
            </a:extLst>
          </p:cNvPr>
          <p:cNvSpPr txBox="1">
            <a:spLocks/>
          </p:cNvSpPr>
          <p:nvPr/>
        </p:nvSpPr>
        <p:spPr>
          <a:xfrm>
            <a:off x="1917885" y="5103317"/>
            <a:ext cx="276996" cy="4158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p:cxnSp>
        <p:nvCxnSpPr>
          <p:cNvPr id="28" name="Elbow Connector 27">
            <a:extLst>
              <a:ext uri="{FF2B5EF4-FFF2-40B4-BE49-F238E27FC236}">
                <a16:creationId xmlns:a16="http://schemas.microsoft.com/office/drawing/2014/main" id="{E391AB2C-910D-8C46-ACEC-408CB9D2C863}"/>
              </a:ext>
            </a:extLst>
          </p:cNvPr>
          <p:cNvCxnSpPr>
            <a:cxnSpLocks/>
            <a:stCxn id="21" idx="7"/>
            <a:endCxn id="21" idx="6"/>
          </p:cNvCxnSpPr>
          <p:nvPr/>
        </p:nvCxnSpPr>
        <p:spPr>
          <a:xfrm rot="16200000" flipH="1">
            <a:off x="2368482" y="5795327"/>
            <a:ext cx="257779" cy="106775"/>
          </a:xfrm>
          <a:prstGeom prst="bentConnector4">
            <a:avLst>
              <a:gd name="adj1" fmla="val -130102"/>
              <a:gd name="adj2" fmla="val 314095"/>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588FF4BA-7336-2143-B76D-3CF79F790DB9}"/>
              </a:ext>
            </a:extLst>
          </p:cNvPr>
          <p:cNvSpPr/>
          <p:nvPr/>
        </p:nvSpPr>
        <p:spPr>
          <a:xfrm>
            <a:off x="6665686" y="3022188"/>
            <a:ext cx="729108" cy="72910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S1</a:t>
            </a:r>
          </a:p>
        </p:txBody>
      </p:sp>
      <p:grpSp>
        <p:nvGrpSpPr>
          <p:cNvPr id="30" name="Group 29">
            <a:extLst>
              <a:ext uri="{FF2B5EF4-FFF2-40B4-BE49-F238E27FC236}">
                <a16:creationId xmlns:a16="http://schemas.microsoft.com/office/drawing/2014/main" id="{F5C0758E-824F-8346-A809-E399D4E67A0F}"/>
              </a:ext>
            </a:extLst>
          </p:cNvPr>
          <p:cNvGrpSpPr/>
          <p:nvPr/>
        </p:nvGrpSpPr>
        <p:grpSpPr>
          <a:xfrm>
            <a:off x="6571960" y="4171155"/>
            <a:ext cx="891573" cy="891573"/>
            <a:chOff x="9944100" y="1493551"/>
            <a:chExt cx="1028700" cy="1028700"/>
          </a:xfrm>
        </p:grpSpPr>
        <p:sp>
          <p:nvSpPr>
            <p:cNvPr id="31" name="Oval 30">
              <a:extLst>
                <a:ext uri="{FF2B5EF4-FFF2-40B4-BE49-F238E27FC236}">
                  <a16:creationId xmlns:a16="http://schemas.microsoft.com/office/drawing/2014/main" id="{B39D0C3D-DA20-AF47-A684-431C675F9CC6}"/>
                </a:ext>
              </a:extLst>
            </p:cNvPr>
            <p:cNvSpPr/>
            <p:nvPr/>
          </p:nvSpPr>
          <p:spPr>
            <a:xfrm>
              <a:off x="9944100" y="1493551"/>
              <a:ext cx="1028700" cy="1028700"/>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Oval 31">
              <a:extLst>
                <a:ext uri="{FF2B5EF4-FFF2-40B4-BE49-F238E27FC236}">
                  <a16:creationId xmlns:a16="http://schemas.microsoft.com/office/drawing/2014/main" id="{08DFE0C0-1361-C446-8197-192DFC63C018}"/>
                </a:ext>
              </a:extLst>
            </p:cNvPr>
            <p:cNvSpPr/>
            <p:nvPr/>
          </p:nvSpPr>
          <p:spPr>
            <a:xfrm>
              <a:off x="10037064" y="1587261"/>
              <a:ext cx="841248" cy="84124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S2</a:t>
              </a:r>
            </a:p>
          </p:txBody>
        </p:sp>
      </p:grpSp>
      <p:cxnSp>
        <p:nvCxnSpPr>
          <p:cNvPr id="33" name="Straight Arrow Connector 32">
            <a:extLst>
              <a:ext uri="{FF2B5EF4-FFF2-40B4-BE49-F238E27FC236}">
                <a16:creationId xmlns:a16="http://schemas.microsoft.com/office/drawing/2014/main" id="{9F364202-DC89-134E-96BF-52E06AF0DB88}"/>
              </a:ext>
            </a:extLst>
          </p:cNvPr>
          <p:cNvCxnSpPr>
            <a:cxnSpLocks/>
            <a:endCxn id="29" idx="0"/>
          </p:cNvCxnSpPr>
          <p:nvPr/>
        </p:nvCxnSpPr>
        <p:spPr>
          <a:xfrm>
            <a:off x="7030240" y="2646144"/>
            <a:ext cx="0" cy="376044"/>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33">
            <a:extLst>
              <a:ext uri="{FF2B5EF4-FFF2-40B4-BE49-F238E27FC236}">
                <a16:creationId xmlns:a16="http://schemas.microsoft.com/office/drawing/2014/main" id="{575DDA4E-9D14-924A-8FB8-B174C53DD216}"/>
              </a:ext>
            </a:extLst>
          </p:cNvPr>
          <p:cNvCxnSpPr>
            <a:cxnSpLocks/>
            <a:stCxn id="29" idx="7"/>
            <a:endCxn id="29" idx="6"/>
          </p:cNvCxnSpPr>
          <p:nvPr/>
        </p:nvCxnSpPr>
        <p:spPr>
          <a:xfrm rot="16200000" flipH="1">
            <a:off x="7212516" y="3204465"/>
            <a:ext cx="257779" cy="106775"/>
          </a:xfrm>
          <a:prstGeom prst="bentConnector4">
            <a:avLst>
              <a:gd name="adj1" fmla="val -130102"/>
              <a:gd name="adj2" fmla="val 314095"/>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Content Placeholder 2">
            <a:extLst>
              <a:ext uri="{FF2B5EF4-FFF2-40B4-BE49-F238E27FC236}">
                <a16:creationId xmlns:a16="http://schemas.microsoft.com/office/drawing/2014/main" id="{EC5095DC-5B36-FE48-92DA-BA26210794F1}"/>
              </a:ext>
            </a:extLst>
          </p:cNvPr>
          <p:cNvSpPr txBox="1">
            <a:spLocks/>
          </p:cNvSpPr>
          <p:nvPr/>
        </p:nvSpPr>
        <p:spPr>
          <a:xfrm>
            <a:off x="7611229" y="2883549"/>
            <a:ext cx="276996" cy="4158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a:t>
            </a:r>
          </a:p>
        </p:txBody>
      </p:sp>
      <p:sp>
        <p:nvSpPr>
          <p:cNvPr id="36" name="Oval 35">
            <a:extLst>
              <a:ext uri="{FF2B5EF4-FFF2-40B4-BE49-F238E27FC236}">
                <a16:creationId xmlns:a16="http://schemas.microsoft.com/office/drawing/2014/main" id="{91713258-09BD-3B4A-9EF5-1C4A471EE85A}"/>
              </a:ext>
            </a:extLst>
          </p:cNvPr>
          <p:cNvSpPr/>
          <p:nvPr/>
        </p:nvSpPr>
        <p:spPr>
          <a:xfrm>
            <a:off x="6664924" y="5613050"/>
            <a:ext cx="729108" cy="72910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S3</a:t>
            </a:r>
          </a:p>
        </p:txBody>
      </p:sp>
      <p:cxnSp>
        <p:nvCxnSpPr>
          <p:cNvPr id="37" name="Elbow Connector 36">
            <a:extLst>
              <a:ext uri="{FF2B5EF4-FFF2-40B4-BE49-F238E27FC236}">
                <a16:creationId xmlns:a16="http://schemas.microsoft.com/office/drawing/2014/main" id="{7075BE66-9E60-334D-9A2F-D7FEE7787FE6}"/>
              </a:ext>
            </a:extLst>
          </p:cNvPr>
          <p:cNvCxnSpPr>
            <a:cxnSpLocks/>
            <a:stCxn id="31" idx="7"/>
            <a:endCxn id="31" idx="6"/>
          </p:cNvCxnSpPr>
          <p:nvPr/>
        </p:nvCxnSpPr>
        <p:spPr>
          <a:xfrm rot="16200000" flipH="1">
            <a:off x="7240639" y="4394048"/>
            <a:ext cx="315219" cy="130568"/>
          </a:xfrm>
          <a:prstGeom prst="bentConnector4">
            <a:avLst>
              <a:gd name="adj1" fmla="val -113942"/>
              <a:gd name="adj2" fmla="val 27508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Content Placeholder 2">
            <a:extLst>
              <a:ext uri="{FF2B5EF4-FFF2-40B4-BE49-F238E27FC236}">
                <a16:creationId xmlns:a16="http://schemas.microsoft.com/office/drawing/2014/main" id="{7A4FDC23-7D60-E14E-8F80-028B64B66B11}"/>
              </a:ext>
            </a:extLst>
          </p:cNvPr>
          <p:cNvSpPr txBox="1">
            <a:spLocks/>
          </p:cNvSpPr>
          <p:nvPr/>
        </p:nvSpPr>
        <p:spPr>
          <a:xfrm>
            <a:off x="7688732" y="4072727"/>
            <a:ext cx="276996" cy="4158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a:t>
            </a:r>
          </a:p>
        </p:txBody>
      </p:sp>
      <p:cxnSp>
        <p:nvCxnSpPr>
          <p:cNvPr id="39" name="Straight Arrow Connector 38">
            <a:extLst>
              <a:ext uri="{FF2B5EF4-FFF2-40B4-BE49-F238E27FC236}">
                <a16:creationId xmlns:a16="http://schemas.microsoft.com/office/drawing/2014/main" id="{44443CE0-C61E-8742-90B6-E41721BF6FFA}"/>
              </a:ext>
            </a:extLst>
          </p:cNvPr>
          <p:cNvCxnSpPr>
            <a:cxnSpLocks/>
            <a:stCxn id="29" idx="4"/>
            <a:endCxn id="31" idx="0"/>
          </p:cNvCxnSpPr>
          <p:nvPr/>
        </p:nvCxnSpPr>
        <p:spPr>
          <a:xfrm flipH="1">
            <a:off x="7017747" y="3751296"/>
            <a:ext cx="12493" cy="419859"/>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Content Placeholder 2">
            <a:extLst>
              <a:ext uri="{FF2B5EF4-FFF2-40B4-BE49-F238E27FC236}">
                <a16:creationId xmlns:a16="http://schemas.microsoft.com/office/drawing/2014/main" id="{02D25203-13F1-7E40-BDF7-7526460A3CF6}"/>
              </a:ext>
            </a:extLst>
          </p:cNvPr>
          <p:cNvSpPr txBox="1">
            <a:spLocks/>
          </p:cNvSpPr>
          <p:nvPr/>
        </p:nvSpPr>
        <p:spPr>
          <a:xfrm>
            <a:off x="6771132" y="3733301"/>
            <a:ext cx="276996" cy="4158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p:cxnSp>
        <p:nvCxnSpPr>
          <p:cNvPr id="41" name="Straight Arrow Connector 40">
            <a:extLst>
              <a:ext uri="{FF2B5EF4-FFF2-40B4-BE49-F238E27FC236}">
                <a16:creationId xmlns:a16="http://schemas.microsoft.com/office/drawing/2014/main" id="{8B57ACF0-E6FE-1B41-AD44-8CD3FDCF21FA}"/>
              </a:ext>
            </a:extLst>
          </p:cNvPr>
          <p:cNvCxnSpPr>
            <a:cxnSpLocks/>
            <a:stCxn id="31" idx="4"/>
            <a:endCxn id="36" idx="0"/>
          </p:cNvCxnSpPr>
          <p:nvPr/>
        </p:nvCxnSpPr>
        <p:spPr>
          <a:xfrm>
            <a:off x="7017747" y="5062728"/>
            <a:ext cx="11731" cy="550322"/>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Content Placeholder 2">
            <a:extLst>
              <a:ext uri="{FF2B5EF4-FFF2-40B4-BE49-F238E27FC236}">
                <a16:creationId xmlns:a16="http://schemas.microsoft.com/office/drawing/2014/main" id="{081A7F65-D415-E746-939E-C606C3E90342}"/>
              </a:ext>
            </a:extLst>
          </p:cNvPr>
          <p:cNvSpPr txBox="1">
            <a:spLocks/>
          </p:cNvSpPr>
          <p:nvPr/>
        </p:nvSpPr>
        <p:spPr>
          <a:xfrm>
            <a:off x="6779445" y="5094173"/>
            <a:ext cx="276996" cy="4158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p:cxnSp>
        <p:nvCxnSpPr>
          <p:cNvPr id="43" name="Elbow Connector 42">
            <a:extLst>
              <a:ext uri="{FF2B5EF4-FFF2-40B4-BE49-F238E27FC236}">
                <a16:creationId xmlns:a16="http://schemas.microsoft.com/office/drawing/2014/main" id="{0B5332E7-6CA7-3E4B-BA96-9E18B9AF0276}"/>
              </a:ext>
            </a:extLst>
          </p:cNvPr>
          <p:cNvCxnSpPr>
            <a:cxnSpLocks/>
            <a:stCxn id="36" idx="7"/>
            <a:endCxn id="36" idx="6"/>
          </p:cNvCxnSpPr>
          <p:nvPr/>
        </p:nvCxnSpPr>
        <p:spPr>
          <a:xfrm rot="16200000" flipH="1">
            <a:off x="7211754" y="5795327"/>
            <a:ext cx="257779" cy="106775"/>
          </a:xfrm>
          <a:prstGeom prst="bentConnector4">
            <a:avLst>
              <a:gd name="adj1" fmla="val -130102"/>
              <a:gd name="adj2" fmla="val 314095"/>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98CC387C-776B-E341-AAEF-8ACEB5545268}"/>
              </a:ext>
            </a:extLst>
          </p:cNvPr>
          <p:cNvSpPr/>
          <p:nvPr/>
        </p:nvSpPr>
        <p:spPr>
          <a:xfrm>
            <a:off x="8674318" y="2911019"/>
            <a:ext cx="729108" cy="72910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S4</a:t>
            </a:r>
          </a:p>
        </p:txBody>
      </p:sp>
      <p:cxnSp>
        <p:nvCxnSpPr>
          <p:cNvPr id="45" name="Straight Arrow Connector 44">
            <a:extLst>
              <a:ext uri="{FF2B5EF4-FFF2-40B4-BE49-F238E27FC236}">
                <a16:creationId xmlns:a16="http://schemas.microsoft.com/office/drawing/2014/main" id="{FD0AA009-EEB2-8F45-8C4A-6BF7594D55AD}"/>
              </a:ext>
            </a:extLst>
          </p:cNvPr>
          <p:cNvCxnSpPr>
            <a:cxnSpLocks/>
            <a:endCxn id="44" idx="0"/>
          </p:cNvCxnSpPr>
          <p:nvPr/>
        </p:nvCxnSpPr>
        <p:spPr>
          <a:xfrm>
            <a:off x="9038872" y="2646144"/>
            <a:ext cx="0" cy="264875"/>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a:extLst>
              <a:ext uri="{FF2B5EF4-FFF2-40B4-BE49-F238E27FC236}">
                <a16:creationId xmlns:a16="http://schemas.microsoft.com/office/drawing/2014/main" id="{0417EADE-66AB-F14F-BE69-E453D9A30233}"/>
              </a:ext>
            </a:extLst>
          </p:cNvPr>
          <p:cNvCxnSpPr>
            <a:cxnSpLocks/>
            <a:stCxn id="44" idx="7"/>
            <a:endCxn id="44" idx="6"/>
          </p:cNvCxnSpPr>
          <p:nvPr/>
        </p:nvCxnSpPr>
        <p:spPr>
          <a:xfrm rot="16200000" flipH="1">
            <a:off x="9221148" y="3093296"/>
            <a:ext cx="257779" cy="106775"/>
          </a:xfrm>
          <a:prstGeom prst="bentConnector4">
            <a:avLst>
              <a:gd name="adj1" fmla="val -130102"/>
              <a:gd name="adj2" fmla="val 314095"/>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Content Placeholder 2">
            <a:extLst>
              <a:ext uri="{FF2B5EF4-FFF2-40B4-BE49-F238E27FC236}">
                <a16:creationId xmlns:a16="http://schemas.microsoft.com/office/drawing/2014/main" id="{C6606191-B0FF-6742-85B2-6C2989C4C408}"/>
              </a:ext>
            </a:extLst>
          </p:cNvPr>
          <p:cNvSpPr txBox="1">
            <a:spLocks/>
          </p:cNvSpPr>
          <p:nvPr/>
        </p:nvSpPr>
        <p:spPr>
          <a:xfrm>
            <a:off x="9619860" y="2732960"/>
            <a:ext cx="639706" cy="4158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0, 1</a:t>
            </a:r>
          </a:p>
        </p:txBody>
      </p:sp>
      <p:sp>
        <p:nvSpPr>
          <p:cNvPr id="51" name="Content Placeholder 2">
            <a:extLst>
              <a:ext uri="{FF2B5EF4-FFF2-40B4-BE49-F238E27FC236}">
                <a16:creationId xmlns:a16="http://schemas.microsoft.com/office/drawing/2014/main" id="{17D8CB18-E67D-5E48-A397-F2ED49D43E1A}"/>
              </a:ext>
            </a:extLst>
          </p:cNvPr>
          <p:cNvSpPr txBox="1">
            <a:spLocks/>
          </p:cNvSpPr>
          <p:nvPr/>
        </p:nvSpPr>
        <p:spPr>
          <a:xfrm>
            <a:off x="8756295" y="4853914"/>
            <a:ext cx="2070202" cy="1518272"/>
          </a:xfrm>
          <a:prstGeom prst="rect">
            <a:avLst/>
          </a:prstGeom>
          <a:noFill/>
          <a:ln>
            <a:solidFill>
              <a:schemeClr val="tx1">
                <a:lumMod val="95000"/>
              </a:schemeClr>
            </a:solid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solidFill>
                  <a:schemeClr val="tx1"/>
                </a:solidFill>
              </a:rPr>
              <a:t>Add a dummy state that the 2-DFA will also be in at all. times, doesn’t affect the language L that gets recognized</a:t>
            </a:r>
          </a:p>
        </p:txBody>
      </p:sp>
      <p:sp>
        <p:nvSpPr>
          <p:cNvPr id="52" name="Right Arrow 51">
            <a:extLst>
              <a:ext uri="{FF2B5EF4-FFF2-40B4-BE49-F238E27FC236}">
                <a16:creationId xmlns:a16="http://schemas.microsoft.com/office/drawing/2014/main" id="{7B6E91A0-4C42-C24F-A8A8-CED54E3F4018}"/>
              </a:ext>
            </a:extLst>
          </p:cNvPr>
          <p:cNvSpPr/>
          <p:nvPr/>
        </p:nvSpPr>
        <p:spPr>
          <a:xfrm>
            <a:off x="3791977" y="3505614"/>
            <a:ext cx="2072229" cy="4537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ontent Placeholder 2">
            <a:extLst>
              <a:ext uri="{FF2B5EF4-FFF2-40B4-BE49-F238E27FC236}">
                <a16:creationId xmlns:a16="http://schemas.microsoft.com/office/drawing/2014/main" id="{4FDAB43E-3397-D743-9AED-3286CAFF596D}"/>
              </a:ext>
            </a:extLst>
          </p:cNvPr>
          <p:cNvSpPr txBox="1">
            <a:spLocks/>
          </p:cNvSpPr>
          <p:nvPr/>
        </p:nvSpPr>
        <p:spPr>
          <a:xfrm>
            <a:off x="7613945" y="5464334"/>
            <a:ext cx="639706" cy="4158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0, 1</a:t>
            </a:r>
          </a:p>
        </p:txBody>
      </p:sp>
      <p:sp>
        <p:nvSpPr>
          <p:cNvPr id="54" name="Content Placeholder 2">
            <a:extLst>
              <a:ext uri="{FF2B5EF4-FFF2-40B4-BE49-F238E27FC236}">
                <a16:creationId xmlns:a16="http://schemas.microsoft.com/office/drawing/2014/main" id="{801AAEAB-2790-4848-995A-99F87E483A42}"/>
              </a:ext>
            </a:extLst>
          </p:cNvPr>
          <p:cNvSpPr txBox="1">
            <a:spLocks/>
          </p:cNvSpPr>
          <p:nvPr/>
        </p:nvSpPr>
        <p:spPr>
          <a:xfrm>
            <a:off x="2762869" y="5464334"/>
            <a:ext cx="639706" cy="4158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0, 1</a:t>
            </a:r>
          </a:p>
        </p:txBody>
      </p:sp>
    </p:spTree>
    <p:extLst>
      <p:ext uri="{BB962C8B-B14F-4D97-AF65-F5344CB8AC3E}">
        <p14:creationId xmlns:p14="http://schemas.microsoft.com/office/powerpoint/2010/main" val="89340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5" grpId="0"/>
      <p:bldP spid="36" grpId="0" animBg="1"/>
      <p:bldP spid="38" grpId="0"/>
      <p:bldP spid="40" grpId="0"/>
      <p:bldP spid="42" grpId="0"/>
      <p:bldP spid="44" grpId="0" animBg="1"/>
      <p:bldP spid="49" grpId="0"/>
      <p:bldP spid="51" grpId="0" animBg="1"/>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2-DFA vs. DFA?</a:t>
            </a:r>
          </a:p>
        </p:txBody>
      </p:sp>
      <p:sp>
        <p:nvSpPr>
          <p:cNvPr id="5" name="Content Placeholder 2">
            <a:extLst>
              <a:ext uri="{FF2B5EF4-FFF2-40B4-BE49-F238E27FC236}">
                <a16:creationId xmlns:a16="http://schemas.microsoft.com/office/drawing/2014/main" id="{AF7FBC61-F392-6741-963B-32134CE67FF2}"/>
              </a:ext>
            </a:extLst>
          </p:cNvPr>
          <p:cNvSpPr txBox="1">
            <a:spLocks/>
          </p:cNvSpPr>
          <p:nvPr/>
        </p:nvSpPr>
        <p:spPr>
          <a:xfrm>
            <a:off x="1141412" y="932688"/>
            <a:ext cx="10306875" cy="576072"/>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bg1"/>
                </a:solidFill>
              </a:rPr>
              <a:t>Possible Theorem 1: A 2-DFA is equivalent in computational power as a traditional DFA</a:t>
            </a:r>
          </a:p>
        </p:txBody>
      </p:sp>
      <p:sp>
        <p:nvSpPr>
          <p:cNvPr id="7" name="Content Placeholder 2">
            <a:extLst>
              <a:ext uri="{FF2B5EF4-FFF2-40B4-BE49-F238E27FC236}">
                <a16:creationId xmlns:a16="http://schemas.microsoft.com/office/drawing/2014/main" id="{0408544F-3274-1D40-A9C3-1AFA343C1537}"/>
              </a:ext>
            </a:extLst>
          </p:cNvPr>
          <p:cNvSpPr txBox="1">
            <a:spLocks/>
          </p:cNvSpPr>
          <p:nvPr/>
        </p:nvSpPr>
        <p:spPr>
          <a:xfrm>
            <a:off x="1141411" y="1453896"/>
            <a:ext cx="10306875" cy="649224"/>
          </a:xfrm>
          <a:prstGeom prst="rect">
            <a:avLst/>
          </a:prstGeom>
          <a:noFill/>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Consider direction 1 first:</a:t>
            </a:r>
            <a:br>
              <a:rPr lang="en-US" sz="1800" i="1" dirty="0"/>
            </a:br>
            <a:r>
              <a:rPr lang="en-US" sz="1800" i="1" dirty="0"/>
              <a:t>If a DFA exists that recognizes some language L, then a 2-DFA exists too!</a:t>
            </a:r>
            <a:endParaRPr lang="en-US" sz="1800" i="1" dirty="0">
              <a:solidFill>
                <a:schemeClr val="tx1"/>
              </a:solidFill>
            </a:endParaRPr>
          </a:p>
        </p:txBody>
      </p:sp>
      <p:sp>
        <p:nvSpPr>
          <p:cNvPr id="14" name="Content Placeholder 2">
            <a:extLst>
              <a:ext uri="{FF2B5EF4-FFF2-40B4-BE49-F238E27FC236}">
                <a16:creationId xmlns:a16="http://schemas.microsoft.com/office/drawing/2014/main" id="{7359779C-CD75-CC4F-9563-11A50B44F535}"/>
              </a:ext>
            </a:extLst>
          </p:cNvPr>
          <p:cNvSpPr txBox="1">
            <a:spLocks/>
          </p:cNvSpPr>
          <p:nvPr/>
        </p:nvSpPr>
        <p:spPr>
          <a:xfrm>
            <a:off x="5004127" y="3304631"/>
            <a:ext cx="2237922" cy="819313"/>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solidFill>
                  <a:schemeClr val="tx1"/>
                </a:solidFill>
              </a:rPr>
              <a:t>Here is the formal version of this process</a:t>
            </a:r>
          </a:p>
        </p:txBody>
      </p:sp>
      <mc:AlternateContent xmlns:mc="http://schemas.openxmlformats.org/markup-compatibility/2006" xmlns:a14="http://schemas.microsoft.com/office/drawing/2010/main">
        <mc:Choice Requires="a14">
          <p:sp>
            <p:nvSpPr>
              <p:cNvPr id="51" name="Content Placeholder 2">
                <a:extLst>
                  <a:ext uri="{FF2B5EF4-FFF2-40B4-BE49-F238E27FC236}">
                    <a16:creationId xmlns:a16="http://schemas.microsoft.com/office/drawing/2014/main" id="{17D8CB18-E67D-5E48-A397-F2ED49D43E1A}"/>
                  </a:ext>
                </a:extLst>
              </p:cNvPr>
              <p:cNvSpPr txBox="1">
                <a:spLocks/>
              </p:cNvSpPr>
              <p:nvPr/>
            </p:nvSpPr>
            <p:spPr>
              <a:xfrm>
                <a:off x="1715414" y="2600358"/>
                <a:ext cx="3085186" cy="1717344"/>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solidFill>
                      <a:schemeClr val="tx1"/>
                    </a:solidFill>
                  </a:rPr>
                  <a:t>Consider an arbitrary DFA D that recognizes an arbitrary language L:</a:t>
                </a:r>
              </a:p>
              <a:p>
                <a:pPr marL="0" indent="0">
                  <a:buFont typeface="Arial" panose="020B0604020202020204" pitchFamily="34" charset="0"/>
                  <a:buNone/>
                </a:pPr>
                <a:endParaRPr lang="en-US" sz="1600" i="1" dirty="0">
                  <a:solidFill>
                    <a:schemeClr val="tx1"/>
                  </a:solidFill>
                </a:endParaRP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𝐷</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𝑄</m:t>
                      </m:r>
                      <m:r>
                        <a:rPr lang="en-US" sz="1600" b="0" i="1" smtClean="0">
                          <a:solidFill>
                            <a:schemeClr val="tx1"/>
                          </a:solidFill>
                          <a:latin typeface="Cambria Math" panose="02040503050406030204" pitchFamily="18" charset="0"/>
                        </a:rPr>
                        <m:t>, </m:t>
                      </m:r>
                      <m:r>
                        <m:rPr>
                          <m:sty m:val="p"/>
                        </m:rPr>
                        <a:rPr lang="en-US" sz="1600" b="0" i="0" smtClean="0">
                          <a:solidFill>
                            <a:schemeClr val="tx1"/>
                          </a:solidFill>
                          <a:latin typeface="Cambria Math" panose="02040503050406030204" pitchFamily="18" charset="0"/>
                        </a:rPr>
                        <m:t>Σ</m:t>
                      </m:r>
                      <m:r>
                        <a:rPr lang="en-US" sz="1600" b="0" i="1" smtClean="0">
                          <a:solidFill>
                            <a:schemeClr val="tx1"/>
                          </a:solidFill>
                          <a:latin typeface="Cambria Math" panose="02040503050406030204" pitchFamily="18" charset="0"/>
                        </a:rPr>
                        <m:t>, </m:t>
                      </m:r>
                      <m:r>
                        <a:rPr lang="en-US" sz="1600" b="0" i="1" smtClean="0">
                          <a:solidFill>
                            <a:schemeClr val="tx1"/>
                          </a:solidFill>
                          <a:latin typeface="Cambria Math" panose="02040503050406030204" pitchFamily="18" charset="0"/>
                        </a:rPr>
                        <m:t>𝛿</m:t>
                      </m:r>
                      <m:r>
                        <a:rPr lang="en-US" sz="1600" b="0" i="1" smtClean="0">
                          <a:solidFill>
                            <a:schemeClr val="tx1"/>
                          </a:solidFill>
                          <a:latin typeface="Cambria Math" panose="02040503050406030204" pitchFamily="18" charset="0"/>
                        </a:rPr>
                        <m:t>, </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𝑞</m:t>
                          </m:r>
                        </m:e>
                        <m:sub>
                          <m:r>
                            <a:rPr lang="en-US" sz="1600" b="0" i="1" smtClean="0">
                              <a:solidFill>
                                <a:schemeClr val="tx1"/>
                              </a:solidFill>
                              <a:latin typeface="Cambria Math" panose="02040503050406030204" pitchFamily="18" charset="0"/>
                            </a:rPr>
                            <m:t>0</m:t>
                          </m:r>
                        </m:sub>
                      </m:sSub>
                      <m:r>
                        <a:rPr lang="en-US" sz="1600" b="0" i="1" smtClean="0">
                          <a:solidFill>
                            <a:schemeClr val="tx1"/>
                          </a:solidFill>
                          <a:latin typeface="Cambria Math" panose="02040503050406030204" pitchFamily="18" charset="0"/>
                        </a:rPr>
                        <m:t>, </m:t>
                      </m:r>
                      <m:r>
                        <a:rPr lang="en-US" sz="1600" b="0" i="1" smtClean="0">
                          <a:solidFill>
                            <a:schemeClr val="tx1"/>
                          </a:solidFill>
                          <a:latin typeface="Cambria Math" panose="02040503050406030204" pitchFamily="18" charset="0"/>
                        </a:rPr>
                        <m:t>𝐹</m:t>
                      </m:r>
                      <m:r>
                        <a:rPr lang="en-US" sz="1600" b="0" i="1" smtClean="0">
                          <a:solidFill>
                            <a:schemeClr val="tx1"/>
                          </a:solidFill>
                          <a:latin typeface="Cambria Math" panose="02040503050406030204" pitchFamily="18" charset="0"/>
                        </a:rPr>
                        <m:t>)</m:t>
                      </m:r>
                    </m:oMath>
                  </m:oMathPara>
                </a14:m>
                <a:endParaRPr lang="en-US" sz="1600" i="1" dirty="0">
                  <a:solidFill>
                    <a:schemeClr val="tx1"/>
                  </a:solidFill>
                </a:endParaRPr>
              </a:p>
            </p:txBody>
          </p:sp>
        </mc:Choice>
        <mc:Fallback xmlns="">
          <p:sp>
            <p:nvSpPr>
              <p:cNvPr id="51" name="Content Placeholder 2">
                <a:extLst>
                  <a:ext uri="{FF2B5EF4-FFF2-40B4-BE49-F238E27FC236}">
                    <a16:creationId xmlns:a16="http://schemas.microsoft.com/office/drawing/2014/main" id="{17D8CB18-E67D-5E48-A397-F2ED49D43E1A}"/>
                  </a:ext>
                </a:extLst>
              </p:cNvPr>
              <p:cNvSpPr txBox="1">
                <a:spLocks noRot="1" noChangeAspect="1" noMove="1" noResize="1" noEditPoints="1" noAdjustHandles="1" noChangeArrowheads="1" noChangeShapeType="1" noTextEdit="1"/>
              </p:cNvSpPr>
              <p:nvPr/>
            </p:nvSpPr>
            <p:spPr>
              <a:xfrm>
                <a:off x="1715414" y="2600358"/>
                <a:ext cx="3085186" cy="1717344"/>
              </a:xfrm>
              <a:prstGeom prst="rect">
                <a:avLst/>
              </a:prstGeom>
              <a:blipFill>
                <a:blip r:embed="rId2"/>
                <a:stretch>
                  <a:fillRect l="-816"/>
                </a:stretch>
              </a:blipFill>
              <a:ln>
                <a:solidFill>
                  <a:schemeClr val="tx1">
                    <a:lumMod val="95000"/>
                  </a:schemeClr>
                </a:solidFill>
              </a:ln>
            </p:spPr>
            <p:txBody>
              <a:bodyPr/>
              <a:lstStyle/>
              <a:p>
                <a:r>
                  <a:rPr lang="en-US">
                    <a:noFill/>
                  </a:rPr>
                  <a:t> </a:t>
                </a:r>
              </a:p>
            </p:txBody>
          </p:sp>
        </mc:Fallback>
      </mc:AlternateContent>
      <p:sp>
        <p:nvSpPr>
          <p:cNvPr id="52" name="Right Arrow 51">
            <a:extLst>
              <a:ext uri="{FF2B5EF4-FFF2-40B4-BE49-F238E27FC236}">
                <a16:creationId xmlns:a16="http://schemas.microsoft.com/office/drawing/2014/main" id="{7B6E91A0-4C42-C24F-A8A8-CED54E3F4018}"/>
              </a:ext>
            </a:extLst>
          </p:cNvPr>
          <p:cNvSpPr/>
          <p:nvPr/>
        </p:nvSpPr>
        <p:spPr>
          <a:xfrm>
            <a:off x="5081281" y="2783238"/>
            <a:ext cx="2072229" cy="4537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7" name="Content Placeholder 2">
                <a:extLst>
                  <a:ext uri="{FF2B5EF4-FFF2-40B4-BE49-F238E27FC236}">
                    <a16:creationId xmlns:a16="http://schemas.microsoft.com/office/drawing/2014/main" id="{4889B367-0B0E-074E-9D4A-3500D8F2528D}"/>
                  </a:ext>
                </a:extLst>
              </p:cNvPr>
              <p:cNvSpPr txBox="1">
                <a:spLocks/>
              </p:cNvSpPr>
              <p:nvPr/>
            </p:nvSpPr>
            <p:spPr>
              <a:xfrm>
                <a:off x="7522730" y="2559302"/>
                <a:ext cx="3085186" cy="2309970"/>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solidFill>
                      <a:schemeClr val="tx1"/>
                    </a:solidFill>
                  </a:rPr>
                  <a:t>Construct a 2-DFA D’ as such:</a:t>
                </a:r>
              </a:p>
              <a:p>
                <a:pPr marL="0" indent="0">
                  <a:buFont typeface="Arial" panose="020B0604020202020204" pitchFamily="34" charset="0"/>
                  <a:buNone/>
                </a:pPr>
                <a:endParaRPr lang="en-US" sz="1600" i="1" dirty="0"/>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𝐷</m:t>
                          </m:r>
                        </m:e>
                        <m:sup>
                          <m:r>
                            <a:rPr lang="en-US" sz="1600" b="0" i="1" smtClean="0">
                              <a:solidFill>
                                <a:schemeClr val="tx1"/>
                              </a:solidFill>
                              <a:latin typeface="Cambria Math" panose="02040503050406030204" pitchFamily="18" charset="0"/>
                            </a:rPr>
                            <m:t>′</m:t>
                          </m:r>
                        </m:sup>
                      </m:sSup>
                      <m:r>
                        <a:rPr lang="en-US" sz="1600" b="0" i="1" smtClean="0">
                          <a:solidFill>
                            <a:schemeClr val="tx1"/>
                          </a:solidFill>
                          <a:latin typeface="Cambria Math" panose="02040503050406030204" pitchFamily="18" charset="0"/>
                        </a:rPr>
                        <m:t>=(</m:t>
                      </m:r>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𝑄</m:t>
                          </m:r>
                        </m:e>
                        <m:sup>
                          <m:r>
                            <a:rPr lang="en-US" sz="1600" b="0" i="1" smtClean="0">
                              <a:solidFill>
                                <a:schemeClr val="tx1"/>
                              </a:solidFill>
                              <a:latin typeface="Cambria Math" panose="02040503050406030204" pitchFamily="18" charset="0"/>
                            </a:rPr>
                            <m:t>′</m:t>
                          </m:r>
                        </m:sup>
                      </m:sSup>
                      <m:r>
                        <a:rPr lang="en-US" sz="1600" b="0" i="1" smtClean="0">
                          <a:solidFill>
                            <a:schemeClr val="tx1"/>
                          </a:solidFill>
                          <a:latin typeface="Cambria Math" panose="02040503050406030204" pitchFamily="18" charset="0"/>
                        </a:rPr>
                        <m:t>,</m:t>
                      </m:r>
                      <m:r>
                        <m:rPr>
                          <m:sty m:val="p"/>
                        </m:rPr>
                        <a:rPr lang="en-US" sz="1600" b="0" i="0" smtClean="0">
                          <a:solidFill>
                            <a:schemeClr val="tx1"/>
                          </a:solidFill>
                          <a:latin typeface="Cambria Math" panose="02040503050406030204" pitchFamily="18" charset="0"/>
                        </a:rPr>
                        <m:t>Σ</m:t>
                      </m:r>
                      <m:r>
                        <a:rPr lang="en-US" sz="1600" b="0" i="1" smtClean="0">
                          <a:solidFill>
                            <a:schemeClr val="tx1"/>
                          </a:solidFill>
                          <a:latin typeface="Cambria Math" panose="02040503050406030204" pitchFamily="18" charset="0"/>
                        </a:rPr>
                        <m:t>, </m:t>
                      </m:r>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𝛿</m:t>
                          </m:r>
                        </m:e>
                        <m:sup>
                          <m:r>
                            <a:rPr lang="en-US" sz="1600" b="0" i="1" smtClean="0">
                              <a:solidFill>
                                <a:schemeClr val="tx1"/>
                              </a:solidFill>
                              <a:latin typeface="Cambria Math" panose="02040503050406030204" pitchFamily="18" charset="0"/>
                            </a:rPr>
                            <m:t>′</m:t>
                          </m:r>
                        </m:sup>
                      </m:sSup>
                      <m:r>
                        <a:rPr lang="en-US" sz="1600" b="0" i="1" smtClean="0">
                          <a:solidFill>
                            <a:schemeClr val="tx1"/>
                          </a:solidFill>
                          <a:latin typeface="Cambria Math" panose="02040503050406030204" pitchFamily="18" charset="0"/>
                        </a:rPr>
                        <m:t>,</m:t>
                      </m:r>
                      <m:d>
                        <m:dPr>
                          <m:begChr m:val="{"/>
                          <m:endChr m:val="}"/>
                          <m:ctrlPr>
                            <a:rPr lang="en-US" sz="1600" b="0" i="1" smtClean="0">
                              <a:solidFill>
                                <a:schemeClr val="tx1"/>
                              </a:solidFill>
                              <a:latin typeface="Cambria Math" panose="02040503050406030204" pitchFamily="18" charset="0"/>
                            </a:rPr>
                          </m:ctrlPr>
                        </m:dPr>
                        <m:e>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𝑞</m:t>
                              </m:r>
                            </m:e>
                            <m:sub>
                              <m:r>
                                <a:rPr lang="en-US" sz="1600" b="0" i="1" smtClean="0">
                                  <a:solidFill>
                                    <a:schemeClr val="tx1"/>
                                  </a:solidFill>
                                  <a:latin typeface="Cambria Math" panose="02040503050406030204" pitchFamily="18" charset="0"/>
                                </a:rPr>
                                <m:t>0</m:t>
                              </m:r>
                            </m:sub>
                          </m:sSub>
                          <m:r>
                            <a:rPr lang="en-US" sz="1600" b="0" i="1" smtClean="0">
                              <a:solidFill>
                                <a:schemeClr val="tx1"/>
                              </a:solidFill>
                              <a:latin typeface="Cambria Math" panose="02040503050406030204" pitchFamily="18" charset="0"/>
                            </a:rPr>
                            <m:t>,</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𝑞</m:t>
                              </m:r>
                            </m:e>
                            <m:sub>
                              <m:r>
                                <a:rPr lang="en-US" sz="1600" b="0" i="1" smtClean="0">
                                  <a:solidFill>
                                    <a:schemeClr val="tx1"/>
                                  </a:solidFill>
                                  <a:latin typeface="Cambria Math" panose="02040503050406030204" pitchFamily="18" charset="0"/>
                                </a:rPr>
                                <m:t>𝑛</m:t>
                              </m:r>
                            </m:sub>
                          </m:sSub>
                        </m:e>
                      </m:d>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𝐹</m:t>
                      </m:r>
                      <m:r>
                        <a:rPr lang="en-US" sz="1600" b="0" i="1" smtClean="0">
                          <a:solidFill>
                            <a:schemeClr val="tx1"/>
                          </a:solidFill>
                          <a:latin typeface="Cambria Math" panose="02040503050406030204" pitchFamily="18" charset="0"/>
                        </a:rPr>
                        <m:t>)</m:t>
                      </m:r>
                    </m:oMath>
                  </m:oMathPara>
                </a14:m>
                <a:endParaRPr lang="en-US" sz="1600" i="1" dirty="0">
                  <a:solidFill>
                    <a:schemeClr val="tx1"/>
                  </a:solidFill>
                </a:endParaRPr>
              </a:p>
              <a:p>
                <a:pPr marL="0" indent="0">
                  <a:buFont typeface="Arial" panose="020B0604020202020204" pitchFamily="34" charset="0"/>
                  <a:buNone/>
                </a:pPr>
                <a:r>
                  <a:rPr lang="en-US" sz="1600" i="1" dirty="0"/>
                  <a:t>Such that:</a:t>
                </a: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𝑄</m:t>
                          </m:r>
                        </m:e>
                        <m:sup>
                          <m:r>
                            <a:rPr lang="en-US" sz="1600" b="0" i="1" smtClean="0">
                              <a:solidFill>
                                <a:schemeClr val="tx1"/>
                              </a:solidFill>
                              <a:latin typeface="Cambria Math" panose="02040503050406030204" pitchFamily="18" charset="0"/>
                            </a:rPr>
                            <m:t>′</m:t>
                          </m:r>
                        </m:sup>
                      </m:sSup>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𝑄</m:t>
                      </m:r>
                      <m:r>
                        <a:rPr lang="en-US" sz="1600" b="0" i="1" smtClean="0">
                          <a:solidFill>
                            <a:schemeClr val="tx1"/>
                          </a:solidFill>
                          <a:latin typeface="Cambria Math" panose="02040503050406030204" pitchFamily="18" charset="0"/>
                        </a:rPr>
                        <m:t>∪</m:t>
                      </m:r>
                      <m:d>
                        <m:dPr>
                          <m:begChr m:val="{"/>
                          <m:endChr m:val="}"/>
                          <m:ctrlPr>
                            <a:rPr lang="en-US" sz="1600" b="0" i="1" smtClean="0">
                              <a:solidFill>
                                <a:schemeClr val="tx1"/>
                              </a:solidFill>
                              <a:latin typeface="Cambria Math" panose="02040503050406030204" pitchFamily="18" charset="0"/>
                            </a:rPr>
                          </m:ctrlPr>
                        </m:dPr>
                        <m:e>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𝑞</m:t>
                              </m:r>
                            </m:e>
                            <m:sub>
                              <m:r>
                                <a:rPr lang="en-US" sz="1600" b="0" i="1" smtClean="0">
                                  <a:solidFill>
                                    <a:schemeClr val="tx1"/>
                                  </a:solidFill>
                                  <a:latin typeface="Cambria Math" panose="02040503050406030204" pitchFamily="18" charset="0"/>
                                </a:rPr>
                                <m:t>𝑛</m:t>
                              </m:r>
                            </m:sub>
                          </m:sSub>
                        </m:e>
                      </m:d>
                    </m:oMath>
                    <m:oMath xmlns:m="http://schemas.openxmlformats.org/officeDocument/2006/math">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𝛿</m:t>
                          </m:r>
                        </m:e>
                        <m:sup>
                          <m:r>
                            <a:rPr lang="en-US" sz="1600" b="0" i="1" smtClean="0">
                              <a:solidFill>
                                <a:schemeClr val="tx1"/>
                              </a:solidFill>
                              <a:latin typeface="Cambria Math" panose="02040503050406030204" pitchFamily="18" charset="0"/>
                            </a:rPr>
                            <m:t>′</m:t>
                          </m:r>
                        </m:sup>
                      </m:sSup>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𝛿</m:t>
                      </m:r>
                      <m:r>
                        <a:rPr lang="en-US" sz="1600" b="0" i="1" smtClean="0">
                          <a:solidFill>
                            <a:schemeClr val="tx1"/>
                          </a:solidFill>
                          <a:latin typeface="Cambria Math" panose="02040503050406030204" pitchFamily="18" charset="0"/>
                        </a:rPr>
                        <m:t>∪{</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𝑞</m:t>
                          </m:r>
                        </m:e>
                        <m:sub>
                          <m:r>
                            <a:rPr lang="en-US" sz="1600" b="0" i="1" smtClean="0">
                              <a:solidFill>
                                <a:schemeClr val="tx1"/>
                              </a:solidFill>
                              <a:latin typeface="Cambria Math" panose="02040503050406030204" pitchFamily="18" charset="0"/>
                            </a:rPr>
                            <m:t>𝑛</m:t>
                          </m:r>
                        </m:sub>
                      </m:sSub>
                      <m:r>
                        <a:rPr lang="en-US" sz="1600" b="0" i="1" smtClean="0">
                          <a:solidFill>
                            <a:schemeClr val="tx1"/>
                          </a:solidFill>
                          <a:latin typeface="Cambria Math" panose="02040503050406030204" pitchFamily="18" charset="0"/>
                        </a:rPr>
                        <m:t> </m:t>
                      </m:r>
                      <m:r>
                        <m:rPr>
                          <m:sty m:val="p"/>
                        </m:rPr>
                        <a:rPr lang="en-US" sz="1600" b="0" i="0" smtClean="0">
                          <a:solidFill>
                            <a:schemeClr val="tx1"/>
                          </a:solidFill>
                          <a:latin typeface="Cambria Math" panose="02040503050406030204" pitchFamily="18" charset="0"/>
                        </a:rPr>
                        <m:t>x</m:t>
                      </m:r>
                      <m:r>
                        <a:rPr lang="en-US" sz="1600" b="0" i="0" smtClean="0">
                          <a:solidFill>
                            <a:schemeClr val="tx1"/>
                          </a:solidFill>
                          <a:latin typeface="Cambria Math" panose="02040503050406030204" pitchFamily="18" charset="0"/>
                        </a:rPr>
                        <m:t> </m:t>
                      </m:r>
                      <m:r>
                        <m:rPr>
                          <m:sty m:val="p"/>
                        </m:rPr>
                        <a:rPr lang="en-US" sz="1600" b="0" i="0" smtClean="0">
                          <a:solidFill>
                            <a:schemeClr val="tx1"/>
                          </a:solidFill>
                          <a:latin typeface="Cambria Math" panose="02040503050406030204" pitchFamily="18" charset="0"/>
                        </a:rPr>
                        <m:t>Σ</m:t>
                      </m:r>
                      <m:r>
                        <a:rPr lang="en-US" sz="1600" b="0" i="0"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𝑞</m:t>
                          </m:r>
                        </m:e>
                        <m:sub>
                          <m:r>
                            <a:rPr lang="en-US" sz="1600" b="0" i="1" smtClean="0">
                              <a:solidFill>
                                <a:schemeClr val="tx1"/>
                              </a:solidFill>
                              <a:latin typeface="Cambria Math" panose="02040503050406030204" pitchFamily="18" charset="0"/>
                            </a:rPr>
                            <m:t>𝑛</m:t>
                          </m:r>
                        </m:sub>
                      </m:sSub>
                      <m:r>
                        <a:rPr lang="en-US" sz="1600" b="0" i="1" smtClean="0">
                          <a:solidFill>
                            <a:schemeClr val="tx1"/>
                          </a:solidFill>
                          <a:latin typeface="Cambria Math" panose="02040503050406030204" pitchFamily="18" charset="0"/>
                        </a:rPr>
                        <m:t>}</m:t>
                      </m:r>
                    </m:oMath>
                  </m:oMathPara>
                </a14:m>
                <a:endParaRPr lang="en-US" sz="1600" i="1" dirty="0">
                  <a:solidFill>
                    <a:schemeClr val="tx1"/>
                  </a:solidFill>
                </a:endParaRPr>
              </a:p>
            </p:txBody>
          </p:sp>
        </mc:Choice>
        <mc:Fallback xmlns="">
          <p:sp>
            <p:nvSpPr>
              <p:cNvPr id="47" name="Content Placeholder 2">
                <a:extLst>
                  <a:ext uri="{FF2B5EF4-FFF2-40B4-BE49-F238E27FC236}">
                    <a16:creationId xmlns:a16="http://schemas.microsoft.com/office/drawing/2014/main" id="{4889B367-0B0E-074E-9D4A-3500D8F2528D}"/>
                  </a:ext>
                </a:extLst>
              </p:cNvPr>
              <p:cNvSpPr txBox="1">
                <a:spLocks noRot="1" noChangeAspect="1" noMove="1" noResize="1" noEditPoints="1" noAdjustHandles="1" noChangeArrowheads="1" noChangeShapeType="1" noTextEdit="1"/>
              </p:cNvSpPr>
              <p:nvPr/>
            </p:nvSpPr>
            <p:spPr>
              <a:xfrm>
                <a:off x="7522730" y="2559302"/>
                <a:ext cx="3085186" cy="2309970"/>
              </a:xfrm>
              <a:prstGeom prst="rect">
                <a:avLst/>
              </a:prstGeom>
              <a:blipFill>
                <a:blip r:embed="rId3"/>
                <a:stretch>
                  <a:fillRect l="-816"/>
                </a:stretch>
              </a:blipFill>
              <a:ln>
                <a:solidFill>
                  <a:schemeClr val="tx1">
                    <a:lumMod val="95000"/>
                  </a:schemeClr>
                </a:solidFill>
              </a:ln>
            </p:spPr>
            <p:txBody>
              <a:bodyPr/>
              <a:lstStyle/>
              <a:p>
                <a:r>
                  <a:rPr lang="en-US">
                    <a:noFill/>
                  </a:rPr>
                  <a:t> </a:t>
                </a:r>
              </a:p>
            </p:txBody>
          </p:sp>
        </mc:Fallback>
      </mc:AlternateContent>
      <p:sp>
        <p:nvSpPr>
          <p:cNvPr id="48" name="Content Placeholder 2">
            <a:extLst>
              <a:ext uri="{FF2B5EF4-FFF2-40B4-BE49-F238E27FC236}">
                <a16:creationId xmlns:a16="http://schemas.microsoft.com/office/drawing/2014/main" id="{9BD1C45E-786E-054F-81BE-4BB8704FBBB1}"/>
              </a:ext>
            </a:extLst>
          </p:cNvPr>
          <p:cNvSpPr txBox="1">
            <a:spLocks/>
          </p:cNvSpPr>
          <p:nvPr/>
        </p:nvSpPr>
        <p:spPr>
          <a:xfrm>
            <a:off x="1367942" y="5807039"/>
            <a:ext cx="9568282" cy="986953"/>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solidFill>
                  <a:schemeClr val="tx1"/>
                </a:solidFill>
              </a:rPr>
              <a:t>Prove this works: Because D’ fulfills all the requirements of a 2-DFA, </a:t>
            </a:r>
            <a:r>
              <a:rPr lang="en-US" sz="1600" i="1" dirty="0"/>
              <a:t>and </a:t>
            </a:r>
            <a:r>
              <a:rPr lang="en-US" sz="1600" i="1" dirty="0">
                <a:solidFill>
                  <a:schemeClr val="tx1"/>
                </a:solidFill>
              </a:rPr>
              <a:t>executes the exact same way D does (except for being in the dummy second state at all times). Thus, any string that D accepts will also be accepted by D’</a:t>
            </a:r>
          </a:p>
        </p:txBody>
      </p:sp>
      <p:cxnSp>
        <p:nvCxnSpPr>
          <p:cNvPr id="50" name="Straight Connector 49">
            <a:extLst>
              <a:ext uri="{FF2B5EF4-FFF2-40B4-BE49-F238E27FC236}">
                <a16:creationId xmlns:a16="http://schemas.microsoft.com/office/drawing/2014/main" id="{927D3C5F-AB51-AB4E-8DB9-88B4C5031940}"/>
              </a:ext>
            </a:extLst>
          </p:cNvPr>
          <p:cNvCxnSpPr>
            <a:cxnSpLocks/>
          </p:cNvCxnSpPr>
          <p:nvPr/>
        </p:nvCxnSpPr>
        <p:spPr>
          <a:xfrm flipV="1">
            <a:off x="7818120" y="5111497"/>
            <a:ext cx="310896" cy="695542"/>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2538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2-DFA vs. DFA?</a:t>
            </a:r>
          </a:p>
        </p:txBody>
      </p:sp>
      <p:sp>
        <p:nvSpPr>
          <p:cNvPr id="5" name="Content Placeholder 2">
            <a:extLst>
              <a:ext uri="{FF2B5EF4-FFF2-40B4-BE49-F238E27FC236}">
                <a16:creationId xmlns:a16="http://schemas.microsoft.com/office/drawing/2014/main" id="{AF7FBC61-F392-6741-963B-32134CE67FF2}"/>
              </a:ext>
            </a:extLst>
          </p:cNvPr>
          <p:cNvSpPr txBox="1">
            <a:spLocks/>
          </p:cNvSpPr>
          <p:nvPr/>
        </p:nvSpPr>
        <p:spPr>
          <a:xfrm>
            <a:off x="1141412" y="932688"/>
            <a:ext cx="10306875" cy="576072"/>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bg1"/>
                </a:solidFill>
              </a:rPr>
              <a:t>Possible Theorem 1: A 2-DFA is equivalent in computational power as a traditional DFA</a:t>
            </a:r>
          </a:p>
        </p:txBody>
      </p:sp>
      <p:sp>
        <p:nvSpPr>
          <p:cNvPr id="7" name="Content Placeholder 2">
            <a:extLst>
              <a:ext uri="{FF2B5EF4-FFF2-40B4-BE49-F238E27FC236}">
                <a16:creationId xmlns:a16="http://schemas.microsoft.com/office/drawing/2014/main" id="{0408544F-3274-1D40-A9C3-1AFA343C1537}"/>
              </a:ext>
            </a:extLst>
          </p:cNvPr>
          <p:cNvSpPr txBox="1">
            <a:spLocks/>
          </p:cNvSpPr>
          <p:nvPr/>
        </p:nvSpPr>
        <p:spPr>
          <a:xfrm>
            <a:off x="1141411" y="1453896"/>
            <a:ext cx="10306875" cy="649224"/>
          </a:xfrm>
          <a:prstGeom prst="rect">
            <a:avLst/>
          </a:prstGeom>
          <a:noFill/>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Consider direction 2 next:</a:t>
            </a:r>
            <a:br>
              <a:rPr lang="en-US" sz="1800" i="1" dirty="0"/>
            </a:br>
            <a:r>
              <a:rPr lang="en-US" sz="1800" i="1" dirty="0"/>
              <a:t>If a 2-DFA exists that recognizes some language L, then a DFA exists too!</a:t>
            </a:r>
            <a:endParaRPr lang="en-US" sz="1800" i="1" dirty="0">
              <a:solidFill>
                <a:schemeClr val="tx1"/>
              </a:solidFill>
            </a:endParaRPr>
          </a:p>
        </p:txBody>
      </p:sp>
      <p:sp>
        <p:nvSpPr>
          <p:cNvPr id="14" name="Content Placeholder 2">
            <a:extLst>
              <a:ext uri="{FF2B5EF4-FFF2-40B4-BE49-F238E27FC236}">
                <a16:creationId xmlns:a16="http://schemas.microsoft.com/office/drawing/2014/main" id="{7359779C-CD75-CC4F-9563-11A50B44F535}"/>
              </a:ext>
            </a:extLst>
          </p:cNvPr>
          <p:cNvSpPr txBox="1">
            <a:spLocks/>
          </p:cNvSpPr>
          <p:nvPr/>
        </p:nvSpPr>
        <p:spPr>
          <a:xfrm>
            <a:off x="4546926" y="3926423"/>
            <a:ext cx="2366837" cy="1518272"/>
          </a:xfrm>
          <a:prstGeom prst="rect">
            <a:avLst/>
          </a:prstGeom>
          <a:noFill/>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solidFill>
                  <a:schemeClr val="tx1"/>
                </a:solidFill>
              </a:rPr>
              <a:t>Given a 2-DFA that accepts an arbitrary language L (left), describe the process for turning this into an equivalent DFA (right)</a:t>
            </a:r>
          </a:p>
        </p:txBody>
      </p:sp>
      <p:sp>
        <p:nvSpPr>
          <p:cNvPr id="52" name="Right Arrow 51">
            <a:extLst>
              <a:ext uri="{FF2B5EF4-FFF2-40B4-BE49-F238E27FC236}">
                <a16:creationId xmlns:a16="http://schemas.microsoft.com/office/drawing/2014/main" id="{7B6E91A0-4C42-C24F-A8A8-CED54E3F4018}"/>
              </a:ext>
            </a:extLst>
          </p:cNvPr>
          <p:cNvSpPr/>
          <p:nvPr/>
        </p:nvSpPr>
        <p:spPr>
          <a:xfrm>
            <a:off x="4605793" y="3359310"/>
            <a:ext cx="2072229" cy="4537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01DF65BC-3C45-9F4A-97C1-CE3F5682F58D}"/>
              </a:ext>
            </a:extLst>
          </p:cNvPr>
          <p:cNvGrpSpPr/>
          <p:nvPr/>
        </p:nvGrpSpPr>
        <p:grpSpPr>
          <a:xfrm>
            <a:off x="1161761" y="2523743"/>
            <a:ext cx="3187779" cy="3607401"/>
            <a:chOff x="6703024" y="1523909"/>
            <a:chExt cx="3877383" cy="4387780"/>
          </a:xfrm>
        </p:grpSpPr>
        <p:sp>
          <p:nvSpPr>
            <p:cNvPr id="47" name="Oval 46">
              <a:extLst>
                <a:ext uri="{FF2B5EF4-FFF2-40B4-BE49-F238E27FC236}">
                  <a16:creationId xmlns:a16="http://schemas.microsoft.com/office/drawing/2014/main" id="{CA120868-C02F-9F45-B1A5-B1286125DFB4}"/>
                </a:ext>
              </a:extLst>
            </p:cNvPr>
            <p:cNvSpPr/>
            <p:nvPr/>
          </p:nvSpPr>
          <p:spPr>
            <a:xfrm>
              <a:off x="6796750" y="2031523"/>
              <a:ext cx="841248" cy="84124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S1</a:t>
              </a:r>
            </a:p>
          </p:txBody>
        </p:sp>
        <p:grpSp>
          <p:nvGrpSpPr>
            <p:cNvPr id="48" name="Group 47">
              <a:extLst>
                <a:ext uri="{FF2B5EF4-FFF2-40B4-BE49-F238E27FC236}">
                  <a16:creationId xmlns:a16="http://schemas.microsoft.com/office/drawing/2014/main" id="{17830DD7-29B1-3E4C-831B-D315A74360EA}"/>
                </a:ext>
              </a:extLst>
            </p:cNvPr>
            <p:cNvGrpSpPr/>
            <p:nvPr/>
          </p:nvGrpSpPr>
          <p:grpSpPr>
            <a:xfrm>
              <a:off x="6703024" y="3457256"/>
              <a:ext cx="1028700" cy="1028700"/>
              <a:chOff x="9944100" y="1493551"/>
              <a:chExt cx="1028700" cy="1028700"/>
            </a:xfrm>
          </p:grpSpPr>
          <p:sp>
            <p:nvSpPr>
              <p:cNvPr id="50" name="Oval 49">
                <a:extLst>
                  <a:ext uri="{FF2B5EF4-FFF2-40B4-BE49-F238E27FC236}">
                    <a16:creationId xmlns:a16="http://schemas.microsoft.com/office/drawing/2014/main" id="{9CAD1404-9CC9-0545-9D4A-E87DF7052083}"/>
                  </a:ext>
                </a:extLst>
              </p:cNvPr>
              <p:cNvSpPr/>
              <p:nvPr/>
            </p:nvSpPr>
            <p:spPr>
              <a:xfrm>
                <a:off x="9944100" y="1493551"/>
                <a:ext cx="1028700" cy="1028700"/>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5" name="Oval 54">
                <a:extLst>
                  <a:ext uri="{FF2B5EF4-FFF2-40B4-BE49-F238E27FC236}">
                    <a16:creationId xmlns:a16="http://schemas.microsoft.com/office/drawing/2014/main" id="{FDBABB9A-FC16-5A4C-9C4E-6658378367BE}"/>
                  </a:ext>
                </a:extLst>
              </p:cNvPr>
              <p:cNvSpPr/>
              <p:nvPr/>
            </p:nvSpPr>
            <p:spPr>
              <a:xfrm>
                <a:off x="10037064" y="1587261"/>
                <a:ext cx="841248" cy="84124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S2</a:t>
                </a:r>
              </a:p>
            </p:txBody>
          </p:sp>
        </p:grpSp>
        <p:cxnSp>
          <p:nvCxnSpPr>
            <p:cNvPr id="56" name="Straight Arrow Connector 55">
              <a:extLst>
                <a:ext uri="{FF2B5EF4-FFF2-40B4-BE49-F238E27FC236}">
                  <a16:creationId xmlns:a16="http://schemas.microsoft.com/office/drawing/2014/main" id="{FAD005CE-90AC-2146-95F8-78431D3C3907}"/>
                </a:ext>
              </a:extLst>
            </p:cNvPr>
            <p:cNvCxnSpPr>
              <a:cxnSpLocks/>
              <a:endCxn id="47" idx="0"/>
            </p:cNvCxnSpPr>
            <p:nvPr/>
          </p:nvCxnSpPr>
          <p:spPr>
            <a:xfrm>
              <a:off x="7217374" y="1542197"/>
              <a:ext cx="0" cy="489326"/>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Elbow Connector 56">
              <a:extLst>
                <a:ext uri="{FF2B5EF4-FFF2-40B4-BE49-F238E27FC236}">
                  <a16:creationId xmlns:a16="http://schemas.microsoft.com/office/drawing/2014/main" id="{FFDD1B95-7EF2-F443-9D6A-54F7CC44C6A1}"/>
                </a:ext>
              </a:extLst>
            </p:cNvPr>
            <p:cNvCxnSpPr>
              <a:cxnSpLocks/>
              <a:stCxn id="47" idx="7"/>
              <a:endCxn id="47" idx="6"/>
            </p:cNvCxnSpPr>
            <p:nvPr/>
          </p:nvCxnSpPr>
          <p:spPr>
            <a:xfrm rot="16200000" flipH="1">
              <a:off x="7427686" y="2241835"/>
              <a:ext cx="297426" cy="123198"/>
            </a:xfrm>
            <a:prstGeom prst="bentConnector4">
              <a:avLst>
                <a:gd name="adj1" fmla="val -118281"/>
                <a:gd name="adj2" fmla="val 285555"/>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Content Placeholder 2">
              <a:extLst>
                <a:ext uri="{FF2B5EF4-FFF2-40B4-BE49-F238E27FC236}">
                  <a16:creationId xmlns:a16="http://schemas.microsoft.com/office/drawing/2014/main" id="{DC3FE445-E24E-AE44-94BB-EBA1B91C8C9D}"/>
                </a:ext>
              </a:extLst>
            </p:cNvPr>
            <p:cNvSpPr txBox="1">
              <a:spLocks/>
            </p:cNvSpPr>
            <p:nvPr/>
          </p:nvSpPr>
          <p:spPr>
            <a:xfrm>
              <a:off x="7852020" y="1895340"/>
              <a:ext cx="319599" cy="4798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a:t>
              </a:r>
            </a:p>
          </p:txBody>
        </p:sp>
        <p:sp>
          <p:nvSpPr>
            <p:cNvPr id="59" name="Oval 58">
              <a:extLst>
                <a:ext uri="{FF2B5EF4-FFF2-40B4-BE49-F238E27FC236}">
                  <a16:creationId xmlns:a16="http://schemas.microsoft.com/office/drawing/2014/main" id="{0D42D95F-13EA-174A-9682-47294698FB47}"/>
                </a:ext>
              </a:extLst>
            </p:cNvPr>
            <p:cNvSpPr/>
            <p:nvPr/>
          </p:nvSpPr>
          <p:spPr>
            <a:xfrm>
              <a:off x="6795988" y="5070441"/>
              <a:ext cx="841248" cy="84124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S3</a:t>
              </a:r>
            </a:p>
          </p:txBody>
        </p:sp>
        <p:cxnSp>
          <p:nvCxnSpPr>
            <p:cNvPr id="60" name="Elbow Connector 59">
              <a:extLst>
                <a:ext uri="{FF2B5EF4-FFF2-40B4-BE49-F238E27FC236}">
                  <a16:creationId xmlns:a16="http://schemas.microsoft.com/office/drawing/2014/main" id="{A55E120E-06A9-5A46-BDE8-EF23155813CB}"/>
                </a:ext>
              </a:extLst>
            </p:cNvPr>
            <p:cNvCxnSpPr>
              <a:cxnSpLocks/>
              <a:stCxn id="50" idx="7"/>
              <a:endCxn id="50" idx="6"/>
            </p:cNvCxnSpPr>
            <p:nvPr/>
          </p:nvCxnSpPr>
          <p:spPr>
            <a:xfrm rot="16200000" flipH="1">
              <a:off x="7474549" y="3714431"/>
              <a:ext cx="363700" cy="150650"/>
            </a:xfrm>
            <a:prstGeom prst="bentConnector4">
              <a:avLst>
                <a:gd name="adj1" fmla="val -104276"/>
                <a:gd name="adj2" fmla="val 251742"/>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09A61397-AA7E-5748-8767-A73709BF3F9C}"/>
                </a:ext>
              </a:extLst>
            </p:cNvPr>
            <p:cNvSpPr txBox="1">
              <a:spLocks/>
            </p:cNvSpPr>
            <p:nvPr/>
          </p:nvSpPr>
          <p:spPr>
            <a:xfrm>
              <a:off x="7920379" y="3367982"/>
              <a:ext cx="319599" cy="4798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a:t>
              </a:r>
            </a:p>
          </p:txBody>
        </p:sp>
        <p:cxnSp>
          <p:nvCxnSpPr>
            <p:cNvPr id="62" name="Straight Arrow Connector 61">
              <a:extLst>
                <a:ext uri="{FF2B5EF4-FFF2-40B4-BE49-F238E27FC236}">
                  <a16:creationId xmlns:a16="http://schemas.microsoft.com/office/drawing/2014/main" id="{7A3AACD9-3D50-B54E-BAEA-C51E942DF3E6}"/>
                </a:ext>
              </a:extLst>
            </p:cNvPr>
            <p:cNvCxnSpPr>
              <a:cxnSpLocks/>
              <a:stCxn id="47" idx="4"/>
              <a:endCxn id="50" idx="0"/>
            </p:cNvCxnSpPr>
            <p:nvPr/>
          </p:nvCxnSpPr>
          <p:spPr>
            <a:xfrm>
              <a:off x="7217374" y="2872771"/>
              <a:ext cx="0" cy="584485"/>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3" name="Content Placeholder 2">
              <a:extLst>
                <a:ext uri="{FF2B5EF4-FFF2-40B4-BE49-F238E27FC236}">
                  <a16:creationId xmlns:a16="http://schemas.microsoft.com/office/drawing/2014/main" id="{0AE3CFDA-C7FE-F746-8DC8-495086F3C9B2}"/>
                </a:ext>
              </a:extLst>
            </p:cNvPr>
            <p:cNvSpPr txBox="1">
              <a:spLocks/>
            </p:cNvSpPr>
            <p:nvPr/>
          </p:nvSpPr>
          <p:spPr>
            <a:xfrm>
              <a:off x="6938771" y="2937116"/>
              <a:ext cx="319599" cy="4798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p:cxnSp>
          <p:nvCxnSpPr>
            <p:cNvPr id="64" name="Straight Arrow Connector 63">
              <a:extLst>
                <a:ext uri="{FF2B5EF4-FFF2-40B4-BE49-F238E27FC236}">
                  <a16:creationId xmlns:a16="http://schemas.microsoft.com/office/drawing/2014/main" id="{6A6BB80F-DC3D-0841-B4A7-824DAFD82922}"/>
                </a:ext>
              </a:extLst>
            </p:cNvPr>
            <p:cNvCxnSpPr>
              <a:cxnSpLocks/>
              <a:stCxn id="50" idx="4"/>
              <a:endCxn id="59" idx="0"/>
            </p:cNvCxnSpPr>
            <p:nvPr/>
          </p:nvCxnSpPr>
          <p:spPr>
            <a:xfrm flipH="1">
              <a:off x="7216612" y="4485956"/>
              <a:ext cx="762" cy="584485"/>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Content Placeholder 2">
              <a:extLst>
                <a:ext uri="{FF2B5EF4-FFF2-40B4-BE49-F238E27FC236}">
                  <a16:creationId xmlns:a16="http://schemas.microsoft.com/office/drawing/2014/main" id="{8E0B7FFC-2AA2-5642-AC04-4F1FDDB5CAEB}"/>
                </a:ext>
              </a:extLst>
            </p:cNvPr>
            <p:cNvSpPr txBox="1">
              <a:spLocks/>
            </p:cNvSpPr>
            <p:nvPr/>
          </p:nvSpPr>
          <p:spPr>
            <a:xfrm>
              <a:off x="6965372" y="4554020"/>
              <a:ext cx="319599" cy="4798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p:cxnSp>
          <p:nvCxnSpPr>
            <p:cNvPr id="66" name="Elbow Connector 65">
              <a:extLst>
                <a:ext uri="{FF2B5EF4-FFF2-40B4-BE49-F238E27FC236}">
                  <a16:creationId xmlns:a16="http://schemas.microsoft.com/office/drawing/2014/main" id="{380EE32C-7ACF-B746-BF90-28AD2D45F28B}"/>
                </a:ext>
              </a:extLst>
            </p:cNvPr>
            <p:cNvCxnSpPr>
              <a:cxnSpLocks/>
              <a:stCxn id="59" idx="7"/>
              <a:endCxn id="59" idx="6"/>
            </p:cNvCxnSpPr>
            <p:nvPr/>
          </p:nvCxnSpPr>
          <p:spPr>
            <a:xfrm rot="16200000" flipH="1">
              <a:off x="7426924" y="5280753"/>
              <a:ext cx="297426" cy="123198"/>
            </a:xfrm>
            <a:prstGeom prst="bentConnector4">
              <a:avLst>
                <a:gd name="adj1" fmla="val -118281"/>
                <a:gd name="adj2" fmla="val 285555"/>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Content Placeholder 2">
              <a:extLst>
                <a:ext uri="{FF2B5EF4-FFF2-40B4-BE49-F238E27FC236}">
                  <a16:creationId xmlns:a16="http://schemas.microsoft.com/office/drawing/2014/main" id="{4CBC4A9D-7F77-9C43-9E7D-A0C00282F8AD}"/>
                </a:ext>
              </a:extLst>
            </p:cNvPr>
            <p:cNvSpPr txBox="1">
              <a:spLocks/>
            </p:cNvSpPr>
            <p:nvPr/>
          </p:nvSpPr>
          <p:spPr>
            <a:xfrm>
              <a:off x="7859959" y="4930402"/>
              <a:ext cx="556368" cy="47984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0, 1</a:t>
              </a:r>
            </a:p>
          </p:txBody>
        </p:sp>
        <p:sp>
          <p:nvSpPr>
            <p:cNvPr id="68" name="Oval 67">
              <a:extLst>
                <a:ext uri="{FF2B5EF4-FFF2-40B4-BE49-F238E27FC236}">
                  <a16:creationId xmlns:a16="http://schemas.microsoft.com/office/drawing/2014/main" id="{3BB1CAF3-B4C6-6F4B-94C8-9C35D6B0F263}"/>
                </a:ext>
              </a:extLst>
            </p:cNvPr>
            <p:cNvSpPr/>
            <p:nvPr/>
          </p:nvSpPr>
          <p:spPr>
            <a:xfrm>
              <a:off x="8960830" y="2013235"/>
              <a:ext cx="841248" cy="84124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S4</a:t>
              </a:r>
            </a:p>
          </p:txBody>
        </p:sp>
        <p:grpSp>
          <p:nvGrpSpPr>
            <p:cNvPr id="69" name="Group 68">
              <a:extLst>
                <a:ext uri="{FF2B5EF4-FFF2-40B4-BE49-F238E27FC236}">
                  <a16:creationId xmlns:a16="http://schemas.microsoft.com/office/drawing/2014/main" id="{B1D9AA3B-366E-AE46-91A7-1A0C701BC3F8}"/>
                </a:ext>
              </a:extLst>
            </p:cNvPr>
            <p:cNvGrpSpPr/>
            <p:nvPr/>
          </p:nvGrpSpPr>
          <p:grpSpPr>
            <a:xfrm>
              <a:off x="8867104" y="3438968"/>
              <a:ext cx="1028700" cy="1028700"/>
              <a:chOff x="9944100" y="1493551"/>
              <a:chExt cx="1028700" cy="1028700"/>
            </a:xfrm>
          </p:grpSpPr>
          <p:sp>
            <p:nvSpPr>
              <p:cNvPr id="70" name="Oval 69">
                <a:extLst>
                  <a:ext uri="{FF2B5EF4-FFF2-40B4-BE49-F238E27FC236}">
                    <a16:creationId xmlns:a16="http://schemas.microsoft.com/office/drawing/2014/main" id="{411FC8A6-9934-9E42-AC8F-776DBA2094CD}"/>
                  </a:ext>
                </a:extLst>
              </p:cNvPr>
              <p:cNvSpPr/>
              <p:nvPr/>
            </p:nvSpPr>
            <p:spPr>
              <a:xfrm>
                <a:off x="9944100" y="1493551"/>
                <a:ext cx="1028700" cy="1028700"/>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1" name="Oval 70">
                <a:extLst>
                  <a:ext uri="{FF2B5EF4-FFF2-40B4-BE49-F238E27FC236}">
                    <a16:creationId xmlns:a16="http://schemas.microsoft.com/office/drawing/2014/main" id="{0784DC48-E64B-7D4B-B306-049D780F8789}"/>
                  </a:ext>
                </a:extLst>
              </p:cNvPr>
              <p:cNvSpPr/>
              <p:nvPr/>
            </p:nvSpPr>
            <p:spPr>
              <a:xfrm>
                <a:off x="10037064" y="1587261"/>
                <a:ext cx="841248" cy="84124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S5</a:t>
                </a:r>
              </a:p>
            </p:txBody>
          </p:sp>
        </p:grpSp>
        <p:cxnSp>
          <p:nvCxnSpPr>
            <p:cNvPr id="72" name="Straight Arrow Connector 71">
              <a:extLst>
                <a:ext uri="{FF2B5EF4-FFF2-40B4-BE49-F238E27FC236}">
                  <a16:creationId xmlns:a16="http://schemas.microsoft.com/office/drawing/2014/main" id="{D604AEDE-3AD2-5644-A831-3332FD2F33FE}"/>
                </a:ext>
              </a:extLst>
            </p:cNvPr>
            <p:cNvCxnSpPr>
              <a:cxnSpLocks/>
              <a:endCxn id="68" idx="0"/>
            </p:cNvCxnSpPr>
            <p:nvPr/>
          </p:nvCxnSpPr>
          <p:spPr>
            <a:xfrm>
              <a:off x="9381454" y="1523909"/>
              <a:ext cx="0" cy="489326"/>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Elbow Connector 72">
              <a:extLst>
                <a:ext uri="{FF2B5EF4-FFF2-40B4-BE49-F238E27FC236}">
                  <a16:creationId xmlns:a16="http://schemas.microsoft.com/office/drawing/2014/main" id="{10F0DAE5-B3B0-FE43-8BE7-90D63FE93439}"/>
                </a:ext>
              </a:extLst>
            </p:cNvPr>
            <p:cNvCxnSpPr>
              <a:cxnSpLocks/>
              <a:stCxn id="68" idx="7"/>
              <a:endCxn id="68" idx="6"/>
            </p:cNvCxnSpPr>
            <p:nvPr/>
          </p:nvCxnSpPr>
          <p:spPr>
            <a:xfrm rot="16200000" flipH="1">
              <a:off x="9591766" y="2223547"/>
              <a:ext cx="297426" cy="123198"/>
            </a:xfrm>
            <a:prstGeom prst="bentConnector4">
              <a:avLst>
                <a:gd name="adj1" fmla="val -118281"/>
                <a:gd name="adj2" fmla="val 285555"/>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4" name="Content Placeholder 2">
              <a:extLst>
                <a:ext uri="{FF2B5EF4-FFF2-40B4-BE49-F238E27FC236}">
                  <a16:creationId xmlns:a16="http://schemas.microsoft.com/office/drawing/2014/main" id="{6C195521-8235-E343-BF1B-9800F4A4AED1}"/>
                </a:ext>
              </a:extLst>
            </p:cNvPr>
            <p:cNvSpPr txBox="1">
              <a:spLocks/>
            </p:cNvSpPr>
            <p:nvPr/>
          </p:nvSpPr>
          <p:spPr>
            <a:xfrm>
              <a:off x="10016100" y="1877052"/>
              <a:ext cx="319599" cy="4798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p:sp>
          <p:nvSpPr>
            <p:cNvPr id="75" name="Oval 74">
              <a:extLst>
                <a:ext uri="{FF2B5EF4-FFF2-40B4-BE49-F238E27FC236}">
                  <a16:creationId xmlns:a16="http://schemas.microsoft.com/office/drawing/2014/main" id="{F3B6090F-B94E-4142-B287-BEDD97D356C0}"/>
                </a:ext>
              </a:extLst>
            </p:cNvPr>
            <p:cNvSpPr/>
            <p:nvPr/>
          </p:nvSpPr>
          <p:spPr>
            <a:xfrm>
              <a:off x="8960068" y="5052153"/>
              <a:ext cx="841248" cy="84124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S6</a:t>
              </a:r>
            </a:p>
          </p:txBody>
        </p:sp>
        <p:cxnSp>
          <p:nvCxnSpPr>
            <p:cNvPr id="76" name="Elbow Connector 75">
              <a:extLst>
                <a:ext uri="{FF2B5EF4-FFF2-40B4-BE49-F238E27FC236}">
                  <a16:creationId xmlns:a16="http://schemas.microsoft.com/office/drawing/2014/main" id="{1E902B7C-1C8C-344A-AB82-8A4AF3A348CD}"/>
                </a:ext>
              </a:extLst>
            </p:cNvPr>
            <p:cNvCxnSpPr>
              <a:cxnSpLocks/>
              <a:stCxn id="70" idx="7"/>
              <a:endCxn id="70" idx="6"/>
            </p:cNvCxnSpPr>
            <p:nvPr/>
          </p:nvCxnSpPr>
          <p:spPr>
            <a:xfrm rot="16200000" flipH="1">
              <a:off x="9638629" y="3696143"/>
              <a:ext cx="363700" cy="150650"/>
            </a:xfrm>
            <a:prstGeom prst="bentConnector4">
              <a:avLst>
                <a:gd name="adj1" fmla="val -104276"/>
                <a:gd name="adj2" fmla="val 251742"/>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7" name="Content Placeholder 2">
              <a:extLst>
                <a:ext uri="{FF2B5EF4-FFF2-40B4-BE49-F238E27FC236}">
                  <a16:creationId xmlns:a16="http://schemas.microsoft.com/office/drawing/2014/main" id="{29115D3C-FD57-524C-A506-394D9BE1E543}"/>
                </a:ext>
              </a:extLst>
            </p:cNvPr>
            <p:cNvSpPr txBox="1">
              <a:spLocks/>
            </p:cNvSpPr>
            <p:nvPr/>
          </p:nvSpPr>
          <p:spPr>
            <a:xfrm>
              <a:off x="10084459" y="3349694"/>
              <a:ext cx="319599" cy="4798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p:cxnSp>
          <p:nvCxnSpPr>
            <p:cNvPr id="78" name="Straight Arrow Connector 77">
              <a:extLst>
                <a:ext uri="{FF2B5EF4-FFF2-40B4-BE49-F238E27FC236}">
                  <a16:creationId xmlns:a16="http://schemas.microsoft.com/office/drawing/2014/main" id="{70B421DB-5E2E-F848-A3D9-2A9ACE1EFAE3}"/>
                </a:ext>
              </a:extLst>
            </p:cNvPr>
            <p:cNvCxnSpPr>
              <a:cxnSpLocks/>
              <a:stCxn id="68" idx="4"/>
              <a:endCxn id="70" idx="0"/>
            </p:cNvCxnSpPr>
            <p:nvPr/>
          </p:nvCxnSpPr>
          <p:spPr>
            <a:xfrm>
              <a:off x="9381454" y="2854483"/>
              <a:ext cx="0" cy="584485"/>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9" name="Content Placeholder 2">
              <a:extLst>
                <a:ext uri="{FF2B5EF4-FFF2-40B4-BE49-F238E27FC236}">
                  <a16:creationId xmlns:a16="http://schemas.microsoft.com/office/drawing/2014/main" id="{756D9AE9-76EE-6440-A396-8D0885DFBD44}"/>
                </a:ext>
              </a:extLst>
            </p:cNvPr>
            <p:cNvSpPr txBox="1">
              <a:spLocks/>
            </p:cNvSpPr>
            <p:nvPr/>
          </p:nvSpPr>
          <p:spPr>
            <a:xfrm>
              <a:off x="9058363" y="2918828"/>
              <a:ext cx="319599" cy="4798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a:t>
              </a:r>
            </a:p>
          </p:txBody>
        </p:sp>
        <p:cxnSp>
          <p:nvCxnSpPr>
            <p:cNvPr id="80" name="Straight Arrow Connector 79">
              <a:extLst>
                <a:ext uri="{FF2B5EF4-FFF2-40B4-BE49-F238E27FC236}">
                  <a16:creationId xmlns:a16="http://schemas.microsoft.com/office/drawing/2014/main" id="{11065D2B-4AD2-8F4E-82CC-DE39C0223622}"/>
                </a:ext>
              </a:extLst>
            </p:cNvPr>
            <p:cNvCxnSpPr>
              <a:cxnSpLocks/>
              <a:stCxn id="70" idx="4"/>
              <a:endCxn id="75" idx="0"/>
            </p:cNvCxnSpPr>
            <p:nvPr/>
          </p:nvCxnSpPr>
          <p:spPr>
            <a:xfrm flipH="1">
              <a:off x="9380692" y="4467668"/>
              <a:ext cx="762" cy="584485"/>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1" name="Content Placeholder 2">
              <a:extLst>
                <a:ext uri="{FF2B5EF4-FFF2-40B4-BE49-F238E27FC236}">
                  <a16:creationId xmlns:a16="http://schemas.microsoft.com/office/drawing/2014/main" id="{1CAFA3AD-59E7-FC40-B992-8E8609EBF9F2}"/>
                </a:ext>
              </a:extLst>
            </p:cNvPr>
            <p:cNvSpPr txBox="1">
              <a:spLocks/>
            </p:cNvSpPr>
            <p:nvPr/>
          </p:nvSpPr>
          <p:spPr>
            <a:xfrm>
              <a:off x="9084964" y="4535732"/>
              <a:ext cx="319599" cy="4798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a:t>
              </a:r>
            </a:p>
          </p:txBody>
        </p:sp>
        <p:cxnSp>
          <p:nvCxnSpPr>
            <p:cNvPr id="82" name="Elbow Connector 81">
              <a:extLst>
                <a:ext uri="{FF2B5EF4-FFF2-40B4-BE49-F238E27FC236}">
                  <a16:creationId xmlns:a16="http://schemas.microsoft.com/office/drawing/2014/main" id="{89B8A8B5-C59E-7541-A402-50A3E629024F}"/>
                </a:ext>
              </a:extLst>
            </p:cNvPr>
            <p:cNvCxnSpPr>
              <a:cxnSpLocks/>
              <a:stCxn id="75" idx="7"/>
              <a:endCxn id="75" idx="6"/>
            </p:cNvCxnSpPr>
            <p:nvPr/>
          </p:nvCxnSpPr>
          <p:spPr>
            <a:xfrm rot="16200000" flipH="1">
              <a:off x="9591004" y="5262465"/>
              <a:ext cx="297426" cy="123198"/>
            </a:xfrm>
            <a:prstGeom prst="bentConnector4">
              <a:avLst>
                <a:gd name="adj1" fmla="val -118281"/>
                <a:gd name="adj2" fmla="val 285555"/>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3" name="Content Placeholder 2">
              <a:extLst>
                <a:ext uri="{FF2B5EF4-FFF2-40B4-BE49-F238E27FC236}">
                  <a16:creationId xmlns:a16="http://schemas.microsoft.com/office/drawing/2014/main" id="{43EFF73A-647C-2247-A5A4-A28BC627E99D}"/>
                </a:ext>
              </a:extLst>
            </p:cNvPr>
            <p:cNvSpPr txBox="1">
              <a:spLocks/>
            </p:cNvSpPr>
            <p:nvPr/>
          </p:nvSpPr>
          <p:spPr>
            <a:xfrm>
              <a:off x="10024039" y="4912114"/>
              <a:ext cx="556368" cy="47984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0, 1</a:t>
              </a:r>
            </a:p>
          </p:txBody>
        </p:sp>
      </p:grpSp>
      <p:grpSp>
        <p:nvGrpSpPr>
          <p:cNvPr id="179" name="Group 178">
            <a:extLst>
              <a:ext uri="{FF2B5EF4-FFF2-40B4-BE49-F238E27FC236}">
                <a16:creationId xmlns:a16="http://schemas.microsoft.com/office/drawing/2014/main" id="{AE239B92-A29D-DC43-8F14-10F6BE9AC315}"/>
              </a:ext>
            </a:extLst>
          </p:cNvPr>
          <p:cNvGrpSpPr/>
          <p:nvPr/>
        </p:nvGrpSpPr>
        <p:grpSpPr>
          <a:xfrm>
            <a:off x="7266905" y="2589023"/>
            <a:ext cx="3888775" cy="4054973"/>
            <a:chOff x="7842977" y="2589023"/>
            <a:chExt cx="3888775" cy="4054973"/>
          </a:xfrm>
        </p:grpSpPr>
        <p:sp>
          <p:nvSpPr>
            <p:cNvPr id="84" name="Oval 83">
              <a:extLst>
                <a:ext uri="{FF2B5EF4-FFF2-40B4-BE49-F238E27FC236}">
                  <a16:creationId xmlns:a16="http://schemas.microsoft.com/office/drawing/2014/main" id="{D1669669-4A35-F44D-A25D-7F01930D0087}"/>
                </a:ext>
              </a:extLst>
            </p:cNvPr>
            <p:cNvSpPr/>
            <p:nvPr/>
          </p:nvSpPr>
          <p:spPr>
            <a:xfrm>
              <a:off x="7920034" y="2932018"/>
              <a:ext cx="691630" cy="691630"/>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S1,S4</a:t>
              </a:r>
            </a:p>
          </p:txBody>
        </p:sp>
        <p:cxnSp>
          <p:nvCxnSpPr>
            <p:cNvPr id="85" name="Straight Arrow Connector 84">
              <a:extLst>
                <a:ext uri="{FF2B5EF4-FFF2-40B4-BE49-F238E27FC236}">
                  <a16:creationId xmlns:a16="http://schemas.microsoft.com/office/drawing/2014/main" id="{0F393E10-B3AF-2240-BBF8-36C140C09762}"/>
                </a:ext>
              </a:extLst>
            </p:cNvPr>
            <p:cNvCxnSpPr>
              <a:cxnSpLocks/>
              <a:endCxn id="84" idx="0"/>
            </p:cNvCxnSpPr>
            <p:nvPr/>
          </p:nvCxnSpPr>
          <p:spPr>
            <a:xfrm>
              <a:off x="8265849" y="2589023"/>
              <a:ext cx="0" cy="342995"/>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460A186A-3A25-5F40-B3B3-3F578C17642C}"/>
                </a:ext>
              </a:extLst>
            </p:cNvPr>
            <p:cNvSpPr/>
            <p:nvPr/>
          </p:nvSpPr>
          <p:spPr>
            <a:xfrm>
              <a:off x="10196786" y="2924555"/>
              <a:ext cx="691630" cy="691630"/>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S1,S6</a:t>
              </a:r>
            </a:p>
          </p:txBody>
        </p:sp>
        <p:grpSp>
          <p:nvGrpSpPr>
            <p:cNvPr id="8" name="Group 7">
              <a:extLst>
                <a:ext uri="{FF2B5EF4-FFF2-40B4-BE49-F238E27FC236}">
                  <a16:creationId xmlns:a16="http://schemas.microsoft.com/office/drawing/2014/main" id="{7A2B5426-8EC9-8C46-A14C-0F70C5F4291B}"/>
                </a:ext>
              </a:extLst>
            </p:cNvPr>
            <p:cNvGrpSpPr/>
            <p:nvPr/>
          </p:nvGrpSpPr>
          <p:grpSpPr>
            <a:xfrm>
              <a:off x="8994055" y="2849719"/>
              <a:ext cx="845743" cy="845743"/>
              <a:chOff x="7922418" y="5017971"/>
              <a:chExt cx="845743" cy="845743"/>
            </a:xfrm>
          </p:grpSpPr>
          <p:sp>
            <p:nvSpPr>
              <p:cNvPr id="87" name="Oval 86">
                <a:extLst>
                  <a:ext uri="{FF2B5EF4-FFF2-40B4-BE49-F238E27FC236}">
                    <a16:creationId xmlns:a16="http://schemas.microsoft.com/office/drawing/2014/main" id="{89E79278-2FB5-D140-B41D-2D0C70738404}"/>
                  </a:ext>
                </a:extLst>
              </p:cNvPr>
              <p:cNvSpPr/>
              <p:nvPr/>
            </p:nvSpPr>
            <p:spPr>
              <a:xfrm>
                <a:off x="7922418" y="5017971"/>
                <a:ext cx="845743" cy="845743"/>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8" name="Oval 87">
                <a:extLst>
                  <a:ext uri="{FF2B5EF4-FFF2-40B4-BE49-F238E27FC236}">
                    <a16:creationId xmlns:a16="http://schemas.microsoft.com/office/drawing/2014/main" id="{14AA5D8E-A012-3847-BADB-3E2B2C0A6C54}"/>
                  </a:ext>
                </a:extLst>
              </p:cNvPr>
              <p:cNvSpPr/>
              <p:nvPr/>
            </p:nvSpPr>
            <p:spPr>
              <a:xfrm>
                <a:off x="7999474" y="5098748"/>
                <a:ext cx="691630" cy="691630"/>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S1,S5</a:t>
                </a:r>
              </a:p>
            </p:txBody>
          </p:sp>
        </p:grpSp>
        <p:grpSp>
          <p:nvGrpSpPr>
            <p:cNvPr id="89" name="Group 88">
              <a:extLst>
                <a:ext uri="{FF2B5EF4-FFF2-40B4-BE49-F238E27FC236}">
                  <a16:creationId xmlns:a16="http://schemas.microsoft.com/office/drawing/2014/main" id="{ED75AE93-E8EC-A24B-A52B-F0A1E4784889}"/>
                </a:ext>
              </a:extLst>
            </p:cNvPr>
            <p:cNvGrpSpPr/>
            <p:nvPr/>
          </p:nvGrpSpPr>
          <p:grpSpPr>
            <a:xfrm>
              <a:off x="7842977" y="3976127"/>
              <a:ext cx="845743" cy="845743"/>
              <a:chOff x="7922418" y="5017971"/>
              <a:chExt cx="845743" cy="845743"/>
            </a:xfrm>
          </p:grpSpPr>
          <p:sp>
            <p:nvSpPr>
              <p:cNvPr id="90" name="Oval 89">
                <a:extLst>
                  <a:ext uri="{FF2B5EF4-FFF2-40B4-BE49-F238E27FC236}">
                    <a16:creationId xmlns:a16="http://schemas.microsoft.com/office/drawing/2014/main" id="{2FCB127C-9C23-4044-B727-40C3F5B85981}"/>
                  </a:ext>
                </a:extLst>
              </p:cNvPr>
              <p:cNvSpPr/>
              <p:nvPr/>
            </p:nvSpPr>
            <p:spPr>
              <a:xfrm>
                <a:off x="7922418" y="5017971"/>
                <a:ext cx="845743" cy="845743"/>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1" name="Oval 90">
                <a:extLst>
                  <a:ext uri="{FF2B5EF4-FFF2-40B4-BE49-F238E27FC236}">
                    <a16:creationId xmlns:a16="http://schemas.microsoft.com/office/drawing/2014/main" id="{7E92F6D1-893F-D244-858A-3876CA9064BF}"/>
                  </a:ext>
                </a:extLst>
              </p:cNvPr>
              <p:cNvSpPr/>
              <p:nvPr/>
            </p:nvSpPr>
            <p:spPr>
              <a:xfrm>
                <a:off x="7999474" y="5098748"/>
                <a:ext cx="691630" cy="691630"/>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S2,S4</a:t>
                </a:r>
              </a:p>
            </p:txBody>
          </p:sp>
        </p:grpSp>
        <p:grpSp>
          <p:nvGrpSpPr>
            <p:cNvPr id="93" name="Group 92">
              <a:extLst>
                <a:ext uri="{FF2B5EF4-FFF2-40B4-BE49-F238E27FC236}">
                  <a16:creationId xmlns:a16="http://schemas.microsoft.com/office/drawing/2014/main" id="{00C2FBA5-73F1-1F43-97AE-39780129C88A}"/>
                </a:ext>
              </a:extLst>
            </p:cNvPr>
            <p:cNvGrpSpPr/>
            <p:nvPr/>
          </p:nvGrpSpPr>
          <p:grpSpPr>
            <a:xfrm>
              <a:off x="8998542" y="3970887"/>
              <a:ext cx="845743" cy="845743"/>
              <a:chOff x="7922418" y="5017971"/>
              <a:chExt cx="845743" cy="845743"/>
            </a:xfrm>
          </p:grpSpPr>
          <p:sp>
            <p:nvSpPr>
              <p:cNvPr id="94" name="Oval 93">
                <a:extLst>
                  <a:ext uri="{FF2B5EF4-FFF2-40B4-BE49-F238E27FC236}">
                    <a16:creationId xmlns:a16="http://schemas.microsoft.com/office/drawing/2014/main" id="{264259A3-77E6-5845-AA93-C5C0E75715BA}"/>
                  </a:ext>
                </a:extLst>
              </p:cNvPr>
              <p:cNvSpPr/>
              <p:nvPr/>
            </p:nvSpPr>
            <p:spPr>
              <a:xfrm>
                <a:off x="7922418" y="5017971"/>
                <a:ext cx="845743" cy="845743"/>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5" name="Oval 94">
                <a:extLst>
                  <a:ext uri="{FF2B5EF4-FFF2-40B4-BE49-F238E27FC236}">
                    <a16:creationId xmlns:a16="http://schemas.microsoft.com/office/drawing/2014/main" id="{BE3E6A24-B57A-4749-9580-7C0776008DAF}"/>
                  </a:ext>
                </a:extLst>
              </p:cNvPr>
              <p:cNvSpPr/>
              <p:nvPr/>
            </p:nvSpPr>
            <p:spPr>
              <a:xfrm>
                <a:off x="7999474" y="5098748"/>
                <a:ext cx="691630" cy="691630"/>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S2,S5</a:t>
                </a:r>
              </a:p>
            </p:txBody>
          </p:sp>
        </p:grpSp>
        <p:grpSp>
          <p:nvGrpSpPr>
            <p:cNvPr id="96" name="Group 95">
              <a:extLst>
                <a:ext uri="{FF2B5EF4-FFF2-40B4-BE49-F238E27FC236}">
                  <a16:creationId xmlns:a16="http://schemas.microsoft.com/office/drawing/2014/main" id="{5FF2A5BE-E3BB-5A49-B8F2-3CFE3F8CE1F4}"/>
                </a:ext>
              </a:extLst>
            </p:cNvPr>
            <p:cNvGrpSpPr/>
            <p:nvPr/>
          </p:nvGrpSpPr>
          <p:grpSpPr>
            <a:xfrm>
              <a:off x="10119729" y="3966983"/>
              <a:ext cx="845743" cy="845743"/>
              <a:chOff x="7922418" y="5017971"/>
              <a:chExt cx="845743" cy="845743"/>
            </a:xfrm>
          </p:grpSpPr>
          <p:sp>
            <p:nvSpPr>
              <p:cNvPr id="97" name="Oval 96">
                <a:extLst>
                  <a:ext uri="{FF2B5EF4-FFF2-40B4-BE49-F238E27FC236}">
                    <a16:creationId xmlns:a16="http://schemas.microsoft.com/office/drawing/2014/main" id="{3AF1589F-B7F8-3B4E-828F-89A385B89C22}"/>
                  </a:ext>
                </a:extLst>
              </p:cNvPr>
              <p:cNvSpPr/>
              <p:nvPr/>
            </p:nvSpPr>
            <p:spPr>
              <a:xfrm>
                <a:off x="7922418" y="5017971"/>
                <a:ext cx="845743" cy="845743"/>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8" name="Oval 97">
                <a:extLst>
                  <a:ext uri="{FF2B5EF4-FFF2-40B4-BE49-F238E27FC236}">
                    <a16:creationId xmlns:a16="http://schemas.microsoft.com/office/drawing/2014/main" id="{E728370B-5ADD-654E-8E9F-2BCFEE3E23C3}"/>
                  </a:ext>
                </a:extLst>
              </p:cNvPr>
              <p:cNvSpPr/>
              <p:nvPr/>
            </p:nvSpPr>
            <p:spPr>
              <a:xfrm>
                <a:off x="7999474" y="5098748"/>
                <a:ext cx="691630" cy="691630"/>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S2,S6</a:t>
                </a:r>
              </a:p>
            </p:txBody>
          </p:sp>
        </p:grpSp>
        <p:sp>
          <p:nvSpPr>
            <p:cNvPr id="108" name="Oval 107">
              <a:extLst>
                <a:ext uri="{FF2B5EF4-FFF2-40B4-BE49-F238E27FC236}">
                  <a16:creationId xmlns:a16="http://schemas.microsoft.com/office/drawing/2014/main" id="{D8EBCF4E-A942-3145-816C-78ACC2B78EB7}"/>
                </a:ext>
              </a:extLst>
            </p:cNvPr>
            <p:cNvSpPr/>
            <p:nvPr/>
          </p:nvSpPr>
          <p:spPr>
            <a:xfrm>
              <a:off x="7921337" y="5302214"/>
              <a:ext cx="691630" cy="691630"/>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S3,S4</a:t>
              </a:r>
            </a:p>
          </p:txBody>
        </p:sp>
        <p:sp>
          <p:nvSpPr>
            <p:cNvPr id="109" name="Oval 108">
              <a:extLst>
                <a:ext uri="{FF2B5EF4-FFF2-40B4-BE49-F238E27FC236}">
                  <a16:creationId xmlns:a16="http://schemas.microsoft.com/office/drawing/2014/main" id="{7B0585E0-869F-FA43-90BB-61E11DA2DEAD}"/>
                </a:ext>
              </a:extLst>
            </p:cNvPr>
            <p:cNvSpPr/>
            <p:nvPr/>
          </p:nvSpPr>
          <p:spPr>
            <a:xfrm>
              <a:off x="10196785" y="5308106"/>
              <a:ext cx="691630" cy="691630"/>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S3,S6</a:t>
              </a:r>
            </a:p>
          </p:txBody>
        </p:sp>
        <p:grpSp>
          <p:nvGrpSpPr>
            <p:cNvPr id="110" name="Group 109">
              <a:extLst>
                <a:ext uri="{FF2B5EF4-FFF2-40B4-BE49-F238E27FC236}">
                  <a16:creationId xmlns:a16="http://schemas.microsoft.com/office/drawing/2014/main" id="{8A2A9FF5-F0C2-7049-88BF-46E955D21841}"/>
                </a:ext>
              </a:extLst>
            </p:cNvPr>
            <p:cNvGrpSpPr/>
            <p:nvPr/>
          </p:nvGrpSpPr>
          <p:grpSpPr>
            <a:xfrm>
              <a:off x="8994055" y="5230479"/>
              <a:ext cx="845743" cy="845743"/>
              <a:chOff x="7922418" y="5017971"/>
              <a:chExt cx="845743" cy="845743"/>
            </a:xfrm>
          </p:grpSpPr>
          <p:sp>
            <p:nvSpPr>
              <p:cNvPr id="111" name="Oval 110">
                <a:extLst>
                  <a:ext uri="{FF2B5EF4-FFF2-40B4-BE49-F238E27FC236}">
                    <a16:creationId xmlns:a16="http://schemas.microsoft.com/office/drawing/2014/main" id="{B5B36147-53FA-9D4C-B751-F5D65DAAE1D9}"/>
                  </a:ext>
                </a:extLst>
              </p:cNvPr>
              <p:cNvSpPr/>
              <p:nvPr/>
            </p:nvSpPr>
            <p:spPr>
              <a:xfrm>
                <a:off x="7922418" y="5017971"/>
                <a:ext cx="845743" cy="845743"/>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2" name="Oval 111">
                <a:extLst>
                  <a:ext uri="{FF2B5EF4-FFF2-40B4-BE49-F238E27FC236}">
                    <a16:creationId xmlns:a16="http://schemas.microsoft.com/office/drawing/2014/main" id="{534FE630-DB73-AC47-BCCC-EA5268C0F896}"/>
                  </a:ext>
                </a:extLst>
              </p:cNvPr>
              <p:cNvSpPr/>
              <p:nvPr/>
            </p:nvSpPr>
            <p:spPr>
              <a:xfrm>
                <a:off x="7999474" y="5098748"/>
                <a:ext cx="691630" cy="691630"/>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S3,S5</a:t>
                </a:r>
              </a:p>
            </p:txBody>
          </p:sp>
        </p:grpSp>
        <p:cxnSp>
          <p:nvCxnSpPr>
            <p:cNvPr id="113" name="Straight Arrow Connector 112">
              <a:extLst>
                <a:ext uri="{FF2B5EF4-FFF2-40B4-BE49-F238E27FC236}">
                  <a16:creationId xmlns:a16="http://schemas.microsoft.com/office/drawing/2014/main" id="{00AE43B4-7EB1-934D-BD0D-E9DF63A57524}"/>
                </a:ext>
              </a:extLst>
            </p:cNvPr>
            <p:cNvCxnSpPr>
              <a:cxnSpLocks/>
              <a:stCxn id="84" idx="6"/>
              <a:endCxn id="87" idx="2"/>
            </p:cNvCxnSpPr>
            <p:nvPr/>
          </p:nvCxnSpPr>
          <p:spPr>
            <a:xfrm flipV="1">
              <a:off x="8611664" y="3272591"/>
              <a:ext cx="382391" cy="5242"/>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D162ED2C-1B9E-5147-936C-F58E17B7DAA5}"/>
                </a:ext>
              </a:extLst>
            </p:cNvPr>
            <p:cNvCxnSpPr>
              <a:cxnSpLocks/>
              <a:stCxn id="87" idx="4"/>
              <a:endCxn id="94" idx="0"/>
            </p:cNvCxnSpPr>
            <p:nvPr/>
          </p:nvCxnSpPr>
          <p:spPr>
            <a:xfrm>
              <a:off x="9416927" y="3695462"/>
              <a:ext cx="4487" cy="275425"/>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FF142E6F-0EEF-EE4C-8A54-C3918B6BAD04}"/>
                </a:ext>
              </a:extLst>
            </p:cNvPr>
            <p:cNvCxnSpPr>
              <a:cxnSpLocks/>
              <a:stCxn id="84" idx="4"/>
              <a:endCxn id="90" idx="0"/>
            </p:cNvCxnSpPr>
            <p:nvPr/>
          </p:nvCxnSpPr>
          <p:spPr>
            <a:xfrm>
              <a:off x="8265849" y="3623648"/>
              <a:ext cx="0" cy="352479"/>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7" name="Content Placeholder 2">
              <a:extLst>
                <a:ext uri="{FF2B5EF4-FFF2-40B4-BE49-F238E27FC236}">
                  <a16:creationId xmlns:a16="http://schemas.microsoft.com/office/drawing/2014/main" id="{2913E8B9-F489-4E45-AAD6-53521F3FB9DE}"/>
                </a:ext>
              </a:extLst>
            </p:cNvPr>
            <p:cNvSpPr txBox="1">
              <a:spLocks/>
            </p:cNvSpPr>
            <p:nvPr/>
          </p:nvSpPr>
          <p:spPr>
            <a:xfrm>
              <a:off x="8638448" y="2901714"/>
              <a:ext cx="262757" cy="3945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a:t>
              </a:r>
            </a:p>
          </p:txBody>
        </p:sp>
        <p:sp>
          <p:nvSpPr>
            <p:cNvPr id="118" name="Content Placeholder 2">
              <a:extLst>
                <a:ext uri="{FF2B5EF4-FFF2-40B4-BE49-F238E27FC236}">
                  <a16:creationId xmlns:a16="http://schemas.microsoft.com/office/drawing/2014/main" id="{264A102A-73D6-694A-8365-406FC04FE5AD}"/>
                </a:ext>
              </a:extLst>
            </p:cNvPr>
            <p:cNvSpPr txBox="1">
              <a:spLocks/>
            </p:cNvSpPr>
            <p:nvPr/>
          </p:nvSpPr>
          <p:spPr>
            <a:xfrm>
              <a:off x="8261559" y="3566600"/>
              <a:ext cx="262757" cy="3945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p:cxnSp>
          <p:nvCxnSpPr>
            <p:cNvPr id="122" name="Straight Arrow Connector 121">
              <a:extLst>
                <a:ext uri="{FF2B5EF4-FFF2-40B4-BE49-F238E27FC236}">
                  <a16:creationId xmlns:a16="http://schemas.microsoft.com/office/drawing/2014/main" id="{783AFBCC-087F-1D4F-98B4-42B4B509DC57}"/>
                </a:ext>
              </a:extLst>
            </p:cNvPr>
            <p:cNvCxnSpPr>
              <a:cxnSpLocks/>
              <a:stCxn id="87" idx="6"/>
              <a:endCxn id="86" idx="2"/>
            </p:cNvCxnSpPr>
            <p:nvPr/>
          </p:nvCxnSpPr>
          <p:spPr>
            <a:xfrm flipV="1">
              <a:off x="9839798" y="3270370"/>
              <a:ext cx="356988" cy="2221"/>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5" name="Content Placeholder 2">
              <a:extLst>
                <a:ext uri="{FF2B5EF4-FFF2-40B4-BE49-F238E27FC236}">
                  <a16:creationId xmlns:a16="http://schemas.microsoft.com/office/drawing/2014/main" id="{47246AE8-BEBF-6C40-B40E-2F206D39387E}"/>
                </a:ext>
              </a:extLst>
            </p:cNvPr>
            <p:cNvSpPr txBox="1">
              <a:spLocks/>
            </p:cNvSpPr>
            <p:nvPr/>
          </p:nvSpPr>
          <p:spPr>
            <a:xfrm>
              <a:off x="9823649" y="2883373"/>
              <a:ext cx="262757" cy="3945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a:t>
              </a:r>
            </a:p>
          </p:txBody>
        </p:sp>
        <p:sp>
          <p:nvSpPr>
            <p:cNvPr id="126" name="Content Placeholder 2">
              <a:extLst>
                <a:ext uri="{FF2B5EF4-FFF2-40B4-BE49-F238E27FC236}">
                  <a16:creationId xmlns:a16="http://schemas.microsoft.com/office/drawing/2014/main" id="{ADC17D44-C4F9-8E46-A4F4-4D086CB92CCB}"/>
                </a:ext>
              </a:extLst>
            </p:cNvPr>
            <p:cNvSpPr txBox="1">
              <a:spLocks/>
            </p:cNvSpPr>
            <p:nvPr/>
          </p:nvSpPr>
          <p:spPr>
            <a:xfrm>
              <a:off x="9148062" y="3628671"/>
              <a:ext cx="262757" cy="3945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p:cxnSp>
          <p:nvCxnSpPr>
            <p:cNvPr id="127" name="Elbow Connector 126">
              <a:extLst>
                <a:ext uri="{FF2B5EF4-FFF2-40B4-BE49-F238E27FC236}">
                  <a16:creationId xmlns:a16="http://schemas.microsoft.com/office/drawing/2014/main" id="{AA1D5840-2B52-604C-B290-69347660A977}"/>
                </a:ext>
              </a:extLst>
            </p:cNvPr>
            <p:cNvCxnSpPr>
              <a:cxnSpLocks/>
              <a:stCxn id="86" idx="7"/>
              <a:endCxn id="86" idx="6"/>
            </p:cNvCxnSpPr>
            <p:nvPr/>
          </p:nvCxnSpPr>
          <p:spPr>
            <a:xfrm rot="16200000" flipH="1">
              <a:off x="10715508" y="3097463"/>
              <a:ext cx="244528" cy="101287"/>
            </a:xfrm>
            <a:prstGeom prst="bentConnector4">
              <a:avLst>
                <a:gd name="adj1" fmla="val -134908"/>
                <a:gd name="adj2" fmla="val 325695"/>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Elbow Connector 129">
              <a:extLst>
                <a:ext uri="{FF2B5EF4-FFF2-40B4-BE49-F238E27FC236}">
                  <a16:creationId xmlns:a16="http://schemas.microsoft.com/office/drawing/2014/main" id="{3E8C9F65-8A33-A047-AD07-BAA4A5491968}"/>
                </a:ext>
              </a:extLst>
            </p:cNvPr>
            <p:cNvCxnSpPr>
              <a:cxnSpLocks/>
              <a:stCxn id="97" idx="7"/>
              <a:endCxn id="97" idx="6"/>
            </p:cNvCxnSpPr>
            <p:nvPr/>
          </p:nvCxnSpPr>
          <p:spPr>
            <a:xfrm rot="16200000" flipH="1">
              <a:off x="10754036" y="4178419"/>
              <a:ext cx="299016" cy="123856"/>
            </a:xfrm>
            <a:prstGeom prst="bentConnector4">
              <a:avLst>
                <a:gd name="adj1" fmla="val -117872"/>
                <a:gd name="adj2" fmla="val 284569"/>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Elbow Connector 132">
              <a:extLst>
                <a:ext uri="{FF2B5EF4-FFF2-40B4-BE49-F238E27FC236}">
                  <a16:creationId xmlns:a16="http://schemas.microsoft.com/office/drawing/2014/main" id="{A225CE3F-9F2E-4F4B-B128-3652CA18F33A}"/>
                </a:ext>
              </a:extLst>
            </p:cNvPr>
            <p:cNvCxnSpPr>
              <a:cxnSpLocks/>
              <a:stCxn id="109" idx="7"/>
              <a:endCxn id="109" idx="6"/>
            </p:cNvCxnSpPr>
            <p:nvPr/>
          </p:nvCxnSpPr>
          <p:spPr>
            <a:xfrm rot="16200000" flipH="1">
              <a:off x="10715507" y="5481014"/>
              <a:ext cx="244528" cy="101287"/>
            </a:xfrm>
            <a:prstGeom prst="bentConnector4">
              <a:avLst>
                <a:gd name="adj1" fmla="val -134908"/>
                <a:gd name="adj2" fmla="val 325695"/>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43072ACC-C80D-1845-9789-1A0BFDD616CF}"/>
                </a:ext>
              </a:extLst>
            </p:cNvPr>
            <p:cNvCxnSpPr>
              <a:cxnSpLocks/>
              <a:stCxn id="86" idx="4"/>
              <a:endCxn id="97" idx="0"/>
            </p:cNvCxnSpPr>
            <p:nvPr/>
          </p:nvCxnSpPr>
          <p:spPr>
            <a:xfrm>
              <a:off x="10542601" y="3616185"/>
              <a:ext cx="0" cy="350798"/>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8B1C197F-87A3-E643-AE0C-48D609963D76}"/>
                </a:ext>
              </a:extLst>
            </p:cNvPr>
            <p:cNvCxnSpPr>
              <a:cxnSpLocks/>
              <a:stCxn id="90" idx="4"/>
              <a:endCxn id="108" idx="0"/>
            </p:cNvCxnSpPr>
            <p:nvPr/>
          </p:nvCxnSpPr>
          <p:spPr>
            <a:xfrm>
              <a:off x="8265849" y="4821870"/>
              <a:ext cx="1303" cy="480344"/>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007D5B28-58D5-E941-881B-CADDC5952D07}"/>
                </a:ext>
              </a:extLst>
            </p:cNvPr>
            <p:cNvCxnSpPr>
              <a:cxnSpLocks/>
              <a:stCxn id="94" idx="4"/>
              <a:endCxn id="111" idx="0"/>
            </p:cNvCxnSpPr>
            <p:nvPr/>
          </p:nvCxnSpPr>
          <p:spPr>
            <a:xfrm flipH="1">
              <a:off x="9416927" y="4816630"/>
              <a:ext cx="4487" cy="413849"/>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A1D6E05B-929A-524A-9E9B-48EE0A427A75}"/>
                </a:ext>
              </a:extLst>
            </p:cNvPr>
            <p:cNvCxnSpPr>
              <a:cxnSpLocks/>
              <a:stCxn id="97" idx="4"/>
              <a:endCxn id="109" idx="0"/>
            </p:cNvCxnSpPr>
            <p:nvPr/>
          </p:nvCxnSpPr>
          <p:spPr>
            <a:xfrm flipH="1">
              <a:off x="10542600" y="4812726"/>
              <a:ext cx="1" cy="495380"/>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8EAD7730-A347-704A-8AE1-0399FF8DA266}"/>
                </a:ext>
              </a:extLst>
            </p:cNvPr>
            <p:cNvCxnSpPr>
              <a:cxnSpLocks/>
              <a:stCxn id="90" idx="6"/>
              <a:endCxn id="94" idx="2"/>
            </p:cNvCxnSpPr>
            <p:nvPr/>
          </p:nvCxnSpPr>
          <p:spPr>
            <a:xfrm flipV="1">
              <a:off x="8688720" y="4393759"/>
              <a:ext cx="309822" cy="5240"/>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ADB3CBE4-3E7C-CA40-8A03-30645A6DEEE3}"/>
                </a:ext>
              </a:extLst>
            </p:cNvPr>
            <p:cNvCxnSpPr>
              <a:cxnSpLocks/>
              <a:stCxn id="94" idx="6"/>
              <a:endCxn id="97" idx="2"/>
            </p:cNvCxnSpPr>
            <p:nvPr/>
          </p:nvCxnSpPr>
          <p:spPr>
            <a:xfrm flipV="1">
              <a:off x="9844285" y="4389855"/>
              <a:ext cx="275444" cy="3904"/>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ACB8157F-2CD6-7A42-B98E-29FC52194D47}"/>
                </a:ext>
              </a:extLst>
            </p:cNvPr>
            <p:cNvCxnSpPr>
              <a:cxnSpLocks/>
              <a:stCxn id="108" idx="6"/>
              <a:endCxn id="111" idx="2"/>
            </p:cNvCxnSpPr>
            <p:nvPr/>
          </p:nvCxnSpPr>
          <p:spPr>
            <a:xfrm>
              <a:off x="8612967" y="5648029"/>
              <a:ext cx="381088" cy="5322"/>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13F49036-8549-0542-9383-0FF80FC9F7CF}"/>
                </a:ext>
              </a:extLst>
            </p:cNvPr>
            <p:cNvCxnSpPr>
              <a:cxnSpLocks/>
              <a:stCxn id="111" idx="6"/>
              <a:endCxn id="109" idx="2"/>
            </p:cNvCxnSpPr>
            <p:nvPr/>
          </p:nvCxnSpPr>
          <p:spPr>
            <a:xfrm>
              <a:off x="9839798" y="5653351"/>
              <a:ext cx="356987" cy="570"/>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0" name="Content Placeholder 2">
              <a:extLst>
                <a:ext uri="{FF2B5EF4-FFF2-40B4-BE49-F238E27FC236}">
                  <a16:creationId xmlns:a16="http://schemas.microsoft.com/office/drawing/2014/main" id="{F78E5F4C-94D1-874A-9BDE-3872F0670564}"/>
                </a:ext>
              </a:extLst>
            </p:cNvPr>
            <p:cNvSpPr txBox="1">
              <a:spLocks/>
            </p:cNvSpPr>
            <p:nvPr/>
          </p:nvSpPr>
          <p:spPr>
            <a:xfrm>
              <a:off x="11114025" y="2724887"/>
              <a:ext cx="262757" cy="3945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a:t>
              </a:r>
            </a:p>
          </p:txBody>
        </p:sp>
        <p:sp>
          <p:nvSpPr>
            <p:cNvPr id="161" name="Content Placeholder 2">
              <a:extLst>
                <a:ext uri="{FF2B5EF4-FFF2-40B4-BE49-F238E27FC236}">
                  <a16:creationId xmlns:a16="http://schemas.microsoft.com/office/drawing/2014/main" id="{4C7668AC-3867-1944-8439-DAFEB1654A11}"/>
                </a:ext>
              </a:extLst>
            </p:cNvPr>
            <p:cNvSpPr txBox="1">
              <a:spLocks/>
            </p:cNvSpPr>
            <p:nvPr/>
          </p:nvSpPr>
          <p:spPr>
            <a:xfrm>
              <a:off x="11092904" y="5179671"/>
              <a:ext cx="638848" cy="3945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0, 1</a:t>
              </a:r>
            </a:p>
          </p:txBody>
        </p:sp>
        <p:sp>
          <p:nvSpPr>
            <p:cNvPr id="162" name="Content Placeholder 2">
              <a:extLst>
                <a:ext uri="{FF2B5EF4-FFF2-40B4-BE49-F238E27FC236}">
                  <a16:creationId xmlns:a16="http://schemas.microsoft.com/office/drawing/2014/main" id="{1FF6E54D-B10C-874A-965D-65AB55C2C004}"/>
                </a:ext>
              </a:extLst>
            </p:cNvPr>
            <p:cNvSpPr txBox="1">
              <a:spLocks/>
            </p:cNvSpPr>
            <p:nvPr/>
          </p:nvSpPr>
          <p:spPr>
            <a:xfrm>
              <a:off x="11187433" y="3857937"/>
              <a:ext cx="262757" cy="3945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a:t>
              </a:r>
            </a:p>
          </p:txBody>
        </p:sp>
        <p:sp>
          <p:nvSpPr>
            <p:cNvPr id="163" name="Content Placeholder 2">
              <a:extLst>
                <a:ext uri="{FF2B5EF4-FFF2-40B4-BE49-F238E27FC236}">
                  <a16:creationId xmlns:a16="http://schemas.microsoft.com/office/drawing/2014/main" id="{910F5FEA-DB98-8145-8587-69CEDA2E4EE6}"/>
                </a:ext>
              </a:extLst>
            </p:cNvPr>
            <p:cNvSpPr txBox="1">
              <a:spLocks/>
            </p:cNvSpPr>
            <p:nvPr/>
          </p:nvSpPr>
          <p:spPr>
            <a:xfrm>
              <a:off x="10269249" y="3542849"/>
              <a:ext cx="262757" cy="3945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p:sp>
          <p:nvSpPr>
            <p:cNvPr id="164" name="Content Placeholder 2">
              <a:extLst>
                <a:ext uri="{FF2B5EF4-FFF2-40B4-BE49-F238E27FC236}">
                  <a16:creationId xmlns:a16="http://schemas.microsoft.com/office/drawing/2014/main" id="{E3AC00DD-1678-C44A-9037-2F3651D330D0}"/>
                </a:ext>
              </a:extLst>
            </p:cNvPr>
            <p:cNvSpPr txBox="1">
              <a:spLocks/>
            </p:cNvSpPr>
            <p:nvPr/>
          </p:nvSpPr>
          <p:spPr>
            <a:xfrm>
              <a:off x="8261559" y="4788391"/>
              <a:ext cx="262757" cy="3945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p:sp>
          <p:nvSpPr>
            <p:cNvPr id="165" name="Content Placeholder 2">
              <a:extLst>
                <a:ext uri="{FF2B5EF4-FFF2-40B4-BE49-F238E27FC236}">
                  <a16:creationId xmlns:a16="http://schemas.microsoft.com/office/drawing/2014/main" id="{2E847E00-0FFD-4847-ABE0-F65288E48E46}"/>
                </a:ext>
              </a:extLst>
            </p:cNvPr>
            <p:cNvSpPr txBox="1">
              <a:spLocks/>
            </p:cNvSpPr>
            <p:nvPr/>
          </p:nvSpPr>
          <p:spPr>
            <a:xfrm>
              <a:off x="9148062" y="4850462"/>
              <a:ext cx="262757" cy="3945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p:sp>
          <p:nvSpPr>
            <p:cNvPr id="166" name="Content Placeholder 2">
              <a:extLst>
                <a:ext uri="{FF2B5EF4-FFF2-40B4-BE49-F238E27FC236}">
                  <a16:creationId xmlns:a16="http://schemas.microsoft.com/office/drawing/2014/main" id="{7DF6ADC2-0FE5-354F-9EF6-FA3F1D6B741B}"/>
                </a:ext>
              </a:extLst>
            </p:cNvPr>
            <p:cNvSpPr txBox="1">
              <a:spLocks/>
            </p:cNvSpPr>
            <p:nvPr/>
          </p:nvSpPr>
          <p:spPr>
            <a:xfrm>
              <a:off x="10269249" y="4764640"/>
              <a:ext cx="262757" cy="3945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p:cxnSp>
          <p:nvCxnSpPr>
            <p:cNvPr id="167" name="Elbow Connector 166">
              <a:extLst>
                <a:ext uri="{FF2B5EF4-FFF2-40B4-BE49-F238E27FC236}">
                  <a16:creationId xmlns:a16="http://schemas.microsoft.com/office/drawing/2014/main" id="{B84A3E6A-6FCF-BF44-8F60-E207AA933DB6}"/>
                </a:ext>
              </a:extLst>
            </p:cNvPr>
            <p:cNvCxnSpPr>
              <a:cxnSpLocks/>
              <a:stCxn id="108" idx="5"/>
              <a:endCxn id="108" idx="4"/>
            </p:cNvCxnSpPr>
            <p:nvPr/>
          </p:nvCxnSpPr>
          <p:spPr>
            <a:xfrm rot="5400000">
              <a:off x="8338773" y="5820936"/>
              <a:ext cx="101287" cy="244528"/>
            </a:xfrm>
            <a:prstGeom prst="bentConnector3">
              <a:avLst>
                <a:gd name="adj1" fmla="val 325695"/>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Elbow Connector 169">
              <a:extLst>
                <a:ext uri="{FF2B5EF4-FFF2-40B4-BE49-F238E27FC236}">
                  <a16:creationId xmlns:a16="http://schemas.microsoft.com/office/drawing/2014/main" id="{7101852F-3E57-AF4A-9C9B-EB2291291DA1}"/>
                </a:ext>
              </a:extLst>
            </p:cNvPr>
            <p:cNvCxnSpPr>
              <a:cxnSpLocks/>
              <a:stCxn id="111" idx="5"/>
              <a:endCxn id="111" idx="4"/>
            </p:cNvCxnSpPr>
            <p:nvPr/>
          </p:nvCxnSpPr>
          <p:spPr>
            <a:xfrm rot="5400000">
              <a:off x="9504507" y="5864787"/>
              <a:ext cx="123856" cy="299015"/>
            </a:xfrm>
            <a:prstGeom prst="bentConnector3">
              <a:avLst>
                <a:gd name="adj1" fmla="val 284569"/>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3" name="Content Placeholder 2">
              <a:extLst>
                <a:ext uri="{FF2B5EF4-FFF2-40B4-BE49-F238E27FC236}">
                  <a16:creationId xmlns:a16="http://schemas.microsoft.com/office/drawing/2014/main" id="{C22ABC61-15E9-C942-A3C1-DD935B99DBDF}"/>
                </a:ext>
              </a:extLst>
            </p:cNvPr>
            <p:cNvSpPr txBox="1">
              <a:spLocks/>
            </p:cNvSpPr>
            <p:nvPr/>
          </p:nvSpPr>
          <p:spPr>
            <a:xfrm>
              <a:off x="8240223" y="6120367"/>
              <a:ext cx="262757" cy="3945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p:sp>
          <p:nvSpPr>
            <p:cNvPr id="174" name="Content Placeholder 2">
              <a:extLst>
                <a:ext uri="{FF2B5EF4-FFF2-40B4-BE49-F238E27FC236}">
                  <a16:creationId xmlns:a16="http://schemas.microsoft.com/office/drawing/2014/main" id="{8EEE3553-C108-304C-B43A-A6C05A8A8A04}"/>
                </a:ext>
              </a:extLst>
            </p:cNvPr>
            <p:cNvSpPr txBox="1">
              <a:spLocks/>
            </p:cNvSpPr>
            <p:nvPr/>
          </p:nvSpPr>
          <p:spPr>
            <a:xfrm>
              <a:off x="9410819" y="6249493"/>
              <a:ext cx="262757" cy="3945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p:sp>
          <p:nvSpPr>
            <p:cNvPr id="175" name="Content Placeholder 2">
              <a:extLst>
                <a:ext uri="{FF2B5EF4-FFF2-40B4-BE49-F238E27FC236}">
                  <a16:creationId xmlns:a16="http://schemas.microsoft.com/office/drawing/2014/main" id="{34B267E6-E39A-BE45-808A-3821A813029C}"/>
                </a:ext>
              </a:extLst>
            </p:cNvPr>
            <p:cNvSpPr txBox="1">
              <a:spLocks/>
            </p:cNvSpPr>
            <p:nvPr/>
          </p:nvSpPr>
          <p:spPr>
            <a:xfrm>
              <a:off x="8638448" y="4022212"/>
              <a:ext cx="262757" cy="3945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a:t>
              </a:r>
            </a:p>
          </p:txBody>
        </p:sp>
        <p:sp>
          <p:nvSpPr>
            <p:cNvPr id="176" name="Content Placeholder 2">
              <a:extLst>
                <a:ext uri="{FF2B5EF4-FFF2-40B4-BE49-F238E27FC236}">
                  <a16:creationId xmlns:a16="http://schemas.microsoft.com/office/drawing/2014/main" id="{8CCAF264-29DC-F74C-842F-2A341F2F5FF9}"/>
                </a:ext>
              </a:extLst>
            </p:cNvPr>
            <p:cNvSpPr txBox="1">
              <a:spLocks/>
            </p:cNvSpPr>
            <p:nvPr/>
          </p:nvSpPr>
          <p:spPr>
            <a:xfrm>
              <a:off x="9823649" y="4003871"/>
              <a:ext cx="262757" cy="3945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a:t>
              </a:r>
            </a:p>
          </p:txBody>
        </p:sp>
        <p:sp>
          <p:nvSpPr>
            <p:cNvPr id="177" name="Content Placeholder 2">
              <a:extLst>
                <a:ext uri="{FF2B5EF4-FFF2-40B4-BE49-F238E27FC236}">
                  <a16:creationId xmlns:a16="http://schemas.microsoft.com/office/drawing/2014/main" id="{11C306F3-352D-044D-AEF0-311D4B4EF527}"/>
                </a:ext>
              </a:extLst>
            </p:cNvPr>
            <p:cNvSpPr txBox="1">
              <a:spLocks/>
            </p:cNvSpPr>
            <p:nvPr/>
          </p:nvSpPr>
          <p:spPr>
            <a:xfrm>
              <a:off x="8611233" y="5294012"/>
              <a:ext cx="262757" cy="3945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a:t>
              </a:r>
            </a:p>
          </p:txBody>
        </p:sp>
        <p:sp>
          <p:nvSpPr>
            <p:cNvPr id="178" name="Content Placeholder 2">
              <a:extLst>
                <a:ext uri="{FF2B5EF4-FFF2-40B4-BE49-F238E27FC236}">
                  <a16:creationId xmlns:a16="http://schemas.microsoft.com/office/drawing/2014/main" id="{1C54D86B-6644-0644-9F15-0F1ECD8ECA4B}"/>
                </a:ext>
              </a:extLst>
            </p:cNvPr>
            <p:cNvSpPr txBox="1">
              <a:spLocks/>
            </p:cNvSpPr>
            <p:nvPr/>
          </p:nvSpPr>
          <p:spPr>
            <a:xfrm>
              <a:off x="9796434" y="5275671"/>
              <a:ext cx="262757" cy="3945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a:t>
              </a:r>
            </a:p>
          </p:txBody>
        </p:sp>
      </p:grpSp>
    </p:spTree>
    <p:extLst>
      <p:ext uri="{BB962C8B-B14F-4D97-AF65-F5344CB8AC3E}">
        <p14:creationId xmlns:p14="http://schemas.microsoft.com/office/powerpoint/2010/main" val="248171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2-DFA vs. DFA?</a:t>
            </a:r>
          </a:p>
        </p:txBody>
      </p:sp>
      <p:sp>
        <p:nvSpPr>
          <p:cNvPr id="52" name="Right Arrow 51">
            <a:extLst>
              <a:ext uri="{FF2B5EF4-FFF2-40B4-BE49-F238E27FC236}">
                <a16:creationId xmlns:a16="http://schemas.microsoft.com/office/drawing/2014/main" id="{7B6E91A0-4C42-C24F-A8A8-CED54E3F4018}"/>
              </a:ext>
            </a:extLst>
          </p:cNvPr>
          <p:cNvSpPr/>
          <p:nvPr/>
        </p:nvSpPr>
        <p:spPr>
          <a:xfrm>
            <a:off x="4148593" y="2362614"/>
            <a:ext cx="816599" cy="4537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01DF65BC-3C45-9F4A-97C1-CE3F5682F58D}"/>
              </a:ext>
            </a:extLst>
          </p:cNvPr>
          <p:cNvGrpSpPr/>
          <p:nvPr/>
        </p:nvGrpSpPr>
        <p:grpSpPr>
          <a:xfrm>
            <a:off x="704561" y="1527047"/>
            <a:ext cx="3187779" cy="3607401"/>
            <a:chOff x="6703024" y="1523909"/>
            <a:chExt cx="3877383" cy="4387780"/>
          </a:xfrm>
        </p:grpSpPr>
        <p:sp>
          <p:nvSpPr>
            <p:cNvPr id="47" name="Oval 46">
              <a:extLst>
                <a:ext uri="{FF2B5EF4-FFF2-40B4-BE49-F238E27FC236}">
                  <a16:creationId xmlns:a16="http://schemas.microsoft.com/office/drawing/2014/main" id="{CA120868-C02F-9F45-B1A5-B1286125DFB4}"/>
                </a:ext>
              </a:extLst>
            </p:cNvPr>
            <p:cNvSpPr/>
            <p:nvPr/>
          </p:nvSpPr>
          <p:spPr>
            <a:xfrm>
              <a:off x="6796750" y="2031523"/>
              <a:ext cx="841248" cy="84124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S1</a:t>
              </a:r>
            </a:p>
          </p:txBody>
        </p:sp>
        <p:grpSp>
          <p:nvGrpSpPr>
            <p:cNvPr id="48" name="Group 47">
              <a:extLst>
                <a:ext uri="{FF2B5EF4-FFF2-40B4-BE49-F238E27FC236}">
                  <a16:creationId xmlns:a16="http://schemas.microsoft.com/office/drawing/2014/main" id="{17830DD7-29B1-3E4C-831B-D315A74360EA}"/>
                </a:ext>
              </a:extLst>
            </p:cNvPr>
            <p:cNvGrpSpPr/>
            <p:nvPr/>
          </p:nvGrpSpPr>
          <p:grpSpPr>
            <a:xfrm>
              <a:off x="6703024" y="3457256"/>
              <a:ext cx="1028700" cy="1028700"/>
              <a:chOff x="9944100" y="1493551"/>
              <a:chExt cx="1028700" cy="1028700"/>
            </a:xfrm>
          </p:grpSpPr>
          <p:sp>
            <p:nvSpPr>
              <p:cNvPr id="50" name="Oval 49">
                <a:extLst>
                  <a:ext uri="{FF2B5EF4-FFF2-40B4-BE49-F238E27FC236}">
                    <a16:creationId xmlns:a16="http://schemas.microsoft.com/office/drawing/2014/main" id="{9CAD1404-9CC9-0545-9D4A-E87DF7052083}"/>
                  </a:ext>
                </a:extLst>
              </p:cNvPr>
              <p:cNvSpPr/>
              <p:nvPr/>
            </p:nvSpPr>
            <p:spPr>
              <a:xfrm>
                <a:off x="9944100" y="1493551"/>
                <a:ext cx="1028700" cy="1028700"/>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5" name="Oval 54">
                <a:extLst>
                  <a:ext uri="{FF2B5EF4-FFF2-40B4-BE49-F238E27FC236}">
                    <a16:creationId xmlns:a16="http://schemas.microsoft.com/office/drawing/2014/main" id="{FDBABB9A-FC16-5A4C-9C4E-6658378367BE}"/>
                  </a:ext>
                </a:extLst>
              </p:cNvPr>
              <p:cNvSpPr/>
              <p:nvPr/>
            </p:nvSpPr>
            <p:spPr>
              <a:xfrm>
                <a:off x="10037064" y="1587261"/>
                <a:ext cx="841248" cy="84124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S2</a:t>
                </a:r>
              </a:p>
            </p:txBody>
          </p:sp>
        </p:grpSp>
        <p:cxnSp>
          <p:nvCxnSpPr>
            <p:cNvPr id="56" name="Straight Arrow Connector 55">
              <a:extLst>
                <a:ext uri="{FF2B5EF4-FFF2-40B4-BE49-F238E27FC236}">
                  <a16:creationId xmlns:a16="http://schemas.microsoft.com/office/drawing/2014/main" id="{FAD005CE-90AC-2146-95F8-78431D3C3907}"/>
                </a:ext>
              </a:extLst>
            </p:cNvPr>
            <p:cNvCxnSpPr>
              <a:cxnSpLocks/>
              <a:endCxn id="47" idx="0"/>
            </p:cNvCxnSpPr>
            <p:nvPr/>
          </p:nvCxnSpPr>
          <p:spPr>
            <a:xfrm>
              <a:off x="7217374" y="1542197"/>
              <a:ext cx="0" cy="489326"/>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Elbow Connector 56">
              <a:extLst>
                <a:ext uri="{FF2B5EF4-FFF2-40B4-BE49-F238E27FC236}">
                  <a16:creationId xmlns:a16="http://schemas.microsoft.com/office/drawing/2014/main" id="{FFDD1B95-7EF2-F443-9D6A-54F7CC44C6A1}"/>
                </a:ext>
              </a:extLst>
            </p:cNvPr>
            <p:cNvCxnSpPr>
              <a:cxnSpLocks/>
              <a:stCxn id="47" idx="7"/>
              <a:endCxn id="47" idx="6"/>
            </p:cNvCxnSpPr>
            <p:nvPr/>
          </p:nvCxnSpPr>
          <p:spPr>
            <a:xfrm rot="16200000" flipH="1">
              <a:off x="7427686" y="2241835"/>
              <a:ext cx="297426" cy="123198"/>
            </a:xfrm>
            <a:prstGeom prst="bentConnector4">
              <a:avLst>
                <a:gd name="adj1" fmla="val -118281"/>
                <a:gd name="adj2" fmla="val 285555"/>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Content Placeholder 2">
              <a:extLst>
                <a:ext uri="{FF2B5EF4-FFF2-40B4-BE49-F238E27FC236}">
                  <a16:creationId xmlns:a16="http://schemas.microsoft.com/office/drawing/2014/main" id="{DC3FE445-E24E-AE44-94BB-EBA1B91C8C9D}"/>
                </a:ext>
              </a:extLst>
            </p:cNvPr>
            <p:cNvSpPr txBox="1">
              <a:spLocks/>
            </p:cNvSpPr>
            <p:nvPr/>
          </p:nvSpPr>
          <p:spPr>
            <a:xfrm>
              <a:off x="7852020" y="1895340"/>
              <a:ext cx="319599" cy="4798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a:t>
              </a:r>
            </a:p>
          </p:txBody>
        </p:sp>
        <p:sp>
          <p:nvSpPr>
            <p:cNvPr id="59" name="Oval 58">
              <a:extLst>
                <a:ext uri="{FF2B5EF4-FFF2-40B4-BE49-F238E27FC236}">
                  <a16:creationId xmlns:a16="http://schemas.microsoft.com/office/drawing/2014/main" id="{0D42D95F-13EA-174A-9682-47294698FB47}"/>
                </a:ext>
              </a:extLst>
            </p:cNvPr>
            <p:cNvSpPr/>
            <p:nvPr/>
          </p:nvSpPr>
          <p:spPr>
            <a:xfrm>
              <a:off x="6795988" y="5070441"/>
              <a:ext cx="841248" cy="84124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S3</a:t>
              </a:r>
            </a:p>
          </p:txBody>
        </p:sp>
        <p:cxnSp>
          <p:nvCxnSpPr>
            <p:cNvPr id="60" name="Elbow Connector 59">
              <a:extLst>
                <a:ext uri="{FF2B5EF4-FFF2-40B4-BE49-F238E27FC236}">
                  <a16:creationId xmlns:a16="http://schemas.microsoft.com/office/drawing/2014/main" id="{A55E120E-06A9-5A46-BDE8-EF23155813CB}"/>
                </a:ext>
              </a:extLst>
            </p:cNvPr>
            <p:cNvCxnSpPr>
              <a:cxnSpLocks/>
              <a:stCxn id="50" idx="7"/>
              <a:endCxn id="50" idx="6"/>
            </p:cNvCxnSpPr>
            <p:nvPr/>
          </p:nvCxnSpPr>
          <p:spPr>
            <a:xfrm rot="16200000" flipH="1">
              <a:off x="7474549" y="3714431"/>
              <a:ext cx="363700" cy="150650"/>
            </a:xfrm>
            <a:prstGeom prst="bentConnector4">
              <a:avLst>
                <a:gd name="adj1" fmla="val -104276"/>
                <a:gd name="adj2" fmla="val 251742"/>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09A61397-AA7E-5748-8767-A73709BF3F9C}"/>
                </a:ext>
              </a:extLst>
            </p:cNvPr>
            <p:cNvSpPr txBox="1">
              <a:spLocks/>
            </p:cNvSpPr>
            <p:nvPr/>
          </p:nvSpPr>
          <p:spPr>
            <a:xfrm>
              <a:off x="7920379" y="3367982"/>
              <a:ext cx="319599" cy="4798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a:t>
              </a:r>
            </a:p>
          </p:txBody>
        </p:sp>
        <p:cxnSp>
          <p:nvCxnSpPr>
            <p:cNvPr id="62" name="Straight Arrow Connector 61">
              <a:extLst>
                <a:ext uri="{FF2B5EF4-FFF2-40B4-BE49-F238E27FC236}">
                  <a16:creationId xmlns:a16="http://schemas.microsoft.com/office/drawing/2014/main" id="{7A3AACD9-3D50-B54E-BAEA-C51E942DF3E6}"/>
                </a:ext>
              </a:extLst>
            </p:cNvPr>
            <p:cNvCxnSpPr>
              <a:cxnSpLocks/>
              <a:stCxn id="47" idx="4"/>
              <a:endCxn id="50" idx="0"/>
            </p:cNvCxnSpPr>
            <p:nvPr/>
          </p:nvCxnSpPr>
          <p:spPr>
            <a:xfrm>
              <a:off x="7217374" y="2872771"/>
              <a:ext cx="0" cy="584485"/>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3" name="Content Placeholder 2">
              <a:extLst>
                <a:ext uri="{FF2B5EF4-FFF2-40B4-BE49-F238E27FC236}">
                  <a16:creationId xmlns:a16="http://schemas.microsoft.com/office/drawing/2014/main" id="{0AE3CFDA-C7FE-F746-8DC8-495086F3C9B2}"/>
                </a:ext>
              </a:extLst>
            </p:cNvPr>
            <p:cNvSpPr txBox="1">
              <a:spLocks/>
            </p:cNvSpPr>
            <p:nvPr/>
          </p:nvSpPr>
          <p:spPr>
            <a:xfrm>
              <a:off x="6938771" y="2937116"/>
              <a:ext cx="319599" cy="4798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p:cxnSp>
          <p:nvCxnSpPr>
            <p:cNvPr id="64" name="Straight Arrow Connector 63">
              <a:extLst>
                <a:ext uri="{FF2B5EF4-FFF2-40B4-BE49-F238E27FC236}">
                  <a16:creationId xmlns:a16="http://schemas.microsoft.com/office/drawing/2014/main" id="{6A6BB80F-DC3D-0841-B4A7-824DAFD82922}"/>
                </a:ext>
              </a:extLst>
            </p:cNvPr>
            <p:cNvCxnSpPr>
              <a:cxnSpLocks/>
              <a:stCxn id="50" idx="4"/>
              <a:endCxn id="59" idx="0"/>
            </p:cNvCxnSpPr>
            <p:nvPr/>
          </p:nvCxnSpPr>
          <p:spPr>
            <a:xfrm flipH="1">
              <a:off x="7216612" y="4485956"/>
              <a:ext cx="762" cy="584485"/>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Content Placeholder 2">
              <a:extLst>
                <a:ext uri="{FF2B5EF4-FFF2-40B4-BE49-F238E27FC236}">
                  <a16:creationId xmlns:a16="http://schemas.microsoft.com/office/drawing/2014/main" id="{8E0B7FFC-2AA2-5642-AC04-4F1FDDB5CAEB}"/>
                </a:ext>
              </a:extLst>
            </p:cNvPr>
            <p:cNvSpPr txBox="1">
              <a:spLocks/>
            </p:cNvSpPr>
            <p:nvPr/>
          </p:nvSpPr>
          <p:spPr>
            <a:xfrm>
              <a:off x="6965372" y="4554020"/>
              <a:ext cx="319599" cy="4798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p:cxnSp>
          <p:nvCxnSpPr>
            <p:cNvPr id="66" name="Elbow Connector 65">
              <a:extLst>
                <a:ext uri="{FF2B5EF4-FFF2-40B4-BE49-F238E27FC236}">
                  <a16:creationId xmlns:a16="http://schemas.microsoft.com/office/drawing/2014/main" id="{380EE32C-7ACF-B746-BF90-28AD2D45F28B}"/>
                </a:ext>
              </a:extLst>
            </p:cNvPr>
            <p:cNvCxnSpPr>
              <a:cxnSpLocks/>
              <a:stCxn id="59" idx="7"/>
              <a:endCxn id="59" idx="6"/>
            </p:cNvCxnSpPr>
            <p:nvPr/>
          </p:nvCxnSpPr>
          <p:spPr>
            <a:xfrm rot="16200000" flipH="1">
              <a:off x="7426924" y="5280753"/>
              <a:ext cx="297426" cy="123198"/>
            </a:xfrm>
            <a:prstGeom prst="bentConnector4">
              <a:avLst>
                <a:gd name="adj1" fmla="val -118281"/>
                <a:gd name="adj2" fmla="val 285555"/>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Content Placeholder 2">
              <a:extLst>
                <a:ext uri="{FF2B5EF4-FFF2-40B4-BE49-F238E27FC236}">
                  <a16:creationId xmlns:a16="http://schemas.microsoft.com/office/drawing/2014/main" id="{4CBC4A9D-7F77-9C43-9E7D-A0C00282F8AD}"/>
                </a:ext>
              </a:extLst>
            </p:cNvPr>
            <p:cNvSpPr txBox="1">
              <a:spLocks/>
            </p:cNvSpPr>
            <p:nvPr/>
          </p:nvSpPr>
          <p:spPr>
            <a:xfrm>
              <a:off x="7859959" y="4930402"/>
              <a:ext cx="556368" cy="47984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0, 1</a:t>
              </a:r>
            </a:p>
          </p:txBody>
        </p:sp>
        <p:sp>
          <p:nvSpPr>
            <p:cNvPr id="68" name="Oval 67">
              <a:extLst>
                <a:ext uri="{FF2B5EF4-FFF2-40B4-BE49-F238E27FC236}">
                  <a16:creationId xmlns:a16="http://schemas.microsoft.com/office/drawing/2014/main" id="{3BB1CAF3-B4C6-6F4B-94C8-9C35D6B0F263}"/>
                </a:ext>
              </a:extLst>
            </p:cNvPr>
            <p:cNvSpPr/>
            <p:nvPr/>
          </p:nvSpPr>
          <p:spPr>
            <a:xfrm>
              <a:off x="8960830" y="2013235"/>
              <a:ext cx="841248" cy="84124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S4</a:t>
              </a:r>
            </a:p>
          </p:txBody>
        </p:sp>
        <p:grpSp>
          <p:nvGrpSpPr>
            <p:cNvPr id="69" name="Group 68">
              <a:extLst>
                <a:ext uri="{FF2B5EF4-FFF2-40B4-BE49-F238E27FC236}">
                  <a16:creationId xmlns:a16="http://schemas.microsoft.com/office/drawing/2014/main" id="{B1D9AA3B-366E-AE46-91A7-1A0C701BC3F8}"/>
                </a:ext>
              </a:extLst>
            </p:cNvPr>
            <p:cNvGrpSpPr/>
            <p:nvPr/>
          </p:nvGrpSpPr>
          <p:grpSpPr>
            <a:xfrm>
              <a:off x="8867104" y="3438968"/>
              <a:ext cx="1028700" cy="1028700"/>
              <a:chOff x="9944100" y="1493551"/>
              <a:chExt cx="1028700" cy="1028700"/>
            </a:xfrm>
          </p:grpSpPr>
          <p:sp>
            <p:nvSpPr>
              <p:cNvPr id="70" name="Oval 69">
                <a:extLst>
                  <a:ext uri="{FF2B5EF4-FFF2-40B4-BE49-F238E27FC236}">
                    <a16:creationId xmlns:a16="http://schemas.microsoft.com/office/drawing/2014/main" id="{411FC8A6-9934-9E42-AC8F-776DBA2094CD}"/>
                  </a:ext>
                </a:extLst>
              </p:cNvPr>
              <p:cNvSpPr/>
              <p:nvPr/>
            </p:nvSpPr>
            <p:spPr>
              <a:xfrm>
                <a:off x="9944100" y="1493551"/>
                <a:ext cx="1028700" cy="1028700"/>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1" name="Oval 70">
                <a:extLst>
                  <a:ext uri="{FF2B5EF4-FFF2-40B4-BE49-F238E27FC236}">
                    <a16:creationId xmlns:a16="http://schemas.microsoft.com/office/drawing/2014/main" id="{0784DC48-E64B-7D4B-B306-049D780F8789}"/>
                  </a:ext>
                </a:extLst>
              </p:cNvPr>
              <p:cNvSpPr/>
              <p:nvPr/>
            </p:nvSpPr>
            <p:spPr>
              <a:xfrm>
                <a:off x="10037064" y="1587261"/>
                <a:ext cx="841248" cy="84124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S5</a:t>
                </a:r>
              </a:p>
            </p:txBody>
          </p:sp>
        </p:grpSp>
        <p:cxnSp>
          <p:nvCxnSpPr>
            <p:cNvPr id="72" name="Straight Arrow Connector 71">
              <a:extLst>
                <a:ext uri="{FF2B5EF4-FFF2-40B4-BE49-F238E27FC236}">
                  <a16:creationId xmlns:a16="http://schemas.microsoft.com/office/drawing/2014/main" id="{D604AEDE-3AD2-5644-A831-3332FD2F33FE}"/>
                </a:ext>
              </a:extLst>
            </p:cNvPr>
            <p:cNvCxnSpPr>
              <a:cxnSpLocks/>
              <a:endCxn id="68" idx="0"/>
            </p:cNvCxnSpPr>
            <p:nvPr/>
          </p:nvCxnSpPr>
          <p:spPr>
            <a:xfrm>
              <a:off x="9381454" y="1523909"/>
              <a:ext cx="0" cy="489326"/>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Elbow Connector 72">
              <a:extLst>
                <a:ext uri="{FF2B5EF4-FFF2-40B4-BE49-F238E27FC236}">
                  <a16:creationId xmlns:a16="http://schemas.microsoft.com/office/drawing/2014/main" id="{10F0DAE5-B3B0-FE43-8BE7-90D63FE93439}"/>
                </a:ext>
              </a:extLst>
            </p:cNvPr>
            <p:cNvCxnSpPr>
              <a:cxnSpLocks/>
              <a:stCxn id="68" idx="7"/>
              <a:endCxn id="68" idx="6"/>
            </p:cNvCxnSpPr>
            <p:nvPr/>
          </p:nvCxnSpPr>
          <p:spPr>
            <a:xfrm rot="16200000" flipH="1">
              <a:off x="9591766" y="2223547"/>
              <a:ext cx="297426" cy="123198"/>
            </a:xfrm>
            <a:prstGeom prst="bentConnector4">
              <a:avLst>
                <a:gd name="adj1" fmla="val -118281"/>
                <a:gd name="adj2" fmla="val 285555"/>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4" name="Content Placeholder 2">
              <a:extLst>
                <a:ext uri="{FF2B5EF4-FFF2-40B4-BE49-F238E27FC236}">
                  <a16:creationId xmlns:a16="http://schemas.microsoft.com/office/drawing/2014/main" id="{6C195521-8235-E343-BF1B-9800F4A4AED1}"/>
                </a:ext>
              </a:extLst>
            </p:cNvPr>
            <p:cNvSpPr txBox="1">
              <a:spLocks/>
            </p:cNvSpPr>
            <p:nvPr/>
          </p:nvSpPr>
          <p:spPr>
            <a:xfrm>
              <a:off x="10016100" y="1877052"/>
              <a:ext cx="319599" cy="4798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p:sp>
          <p:nvSpPr>
            <p:cNvPr id="75" name="Oval 74">
              <a:extLst>
                <a:ext uri="{FF2B5EF4-FFF2-40B4-BE49-F238E27FC236}">
                  <a16:creationId xmlns:a16="http://schemas.microsoft.com/office/drawing/2014/main" id="{F3B6090F-B94E-4142-B287-BEDD97D356C0}"/>
                </a:ext>
              </a:extLst>
            </p:cNvPr>
            <p:cNvSpPr/>
            <p:nvPr/>
          </p:nvSpPr>
          <p:spPr>
            <a:xfrm>
              <a:off x="8960068" y="5052153"/>
              <a:ext cx="841248" cy="84124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S6</a:t>
              </a:r>
            </a:p>
          </p:txBody>
        </p:sp>
        <p:cxnSp>
          <p:nvCxnSpPr>
            <p:cNvPr id="76" name="Elbow Connector 75">
              <a:extLst>
                <a:ext uri="{FF2B5EF4-FFF2-40B4-BE49-F238E27FC236}">
                  <a16:creationId xmlns:a16="http://schemas.microsoft.com/office/drawing/2014/main" id="{1E902B7C-1C8C-344A-AB82-8A4AF3A348CD}"/>
                </a:ext>
              </a:extLst>
            </p:cNvPr>
            <p:cNvCxnSpPr>
              <a:cxnSpLocks/>
              <a:stCxn id="70" idx="7"/>
              <a:endCxn id="70" idx="6"/>
            </p:cNvCxnSpPr>
            <p:nvPr/>
          </p:nvCxnSpPr>
          <p:spPr>
            <a:xfrm rot="16200000" flipH="1">
              <a:off x="9638629" y="3696143"/>
              <a:ext cx="363700" cy="150650"/>
            </a:xfrm>
            <a:prstGeom prst="bentConnector4">
              <a:avLst>
                <a:gd name="adj1" fmla="val -104276"/>
                <a:gd name="adj2" fmla="val 251742"/>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7" name="Content Placeholder 2">
              <a:extLst>
                <a:ext uri="{FF2B5EF4-FFF2-40B4-BE49-F238E27FC236}">
                  <a16:creationId xmlns:a16="http://schemas.microsoft.com/office/drawing/2014/main" id="{29115D3C-FD57-524C-A506-394D9BE1E543}"/>
                </a:ext>
              </a:extLst>
            </p:cNvPr>
            <p:cNvSpPr txBox="1">
              <a:spLocks/>
            </p:cNvSpPr>
            <p:nvPr/>
          </p:nvSpPr>
          <p:spPr>
            <a:xfrm>
              <a:off x="10084459" y="3349694"/>
              <a:ext cx="319599" cy="4798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p:cxnSp>
          <p:nvCxnSpPr>
            <p:cNvPr id="78" name="Straight Arrow Connector 77">
              <a:extLst>
                <a:ext uri="{FF2B5EF4-FFF2-40B4-BE49-F238E27FC236}">
                  <a16:creationId xmlns:a16="http://schemas.microsoft.com/office/drawing/2014/main" id="{70B421DB-5E2E-F848-A3D9-2A9ACE1EFAE3}"/>
                </a:ext>
              </a:extLst>
            </p:cNvPr>
            <p:cNvCxnSpPr>
              <a:cxnSpLocks/>
              <a:stCxn id="68" idx="4"/>
              <a:endCxn id="70" idx="0"/>
            </p:cNvCxnSpPr>
            <p:nvPr/>
          </p:nvCxnSpPr>
          <p:spPr>
            <a:xfrm>
              <a:off x="9381454" y="2854483"/>
              <a:ext cx="0" cy="584485"/>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9" name="Content Placeholder 2">
              <a:extLst>
                <a:ext uri="{FF2B5EF4-FFF2-40B4-BE49-F238E27FC236}">
                  <a16:creationId xmlns:a16="http://schemas.microsoft.com/office/drawing/2014/main" id="{756D9AE9-76EE-6440-A396-8D0885DFBD44}"/>
                </a:ext>
              </a:extLst>
            </p:cNvPr>
            <p:cNvSpPr txBox="1">
              <a:spLocks/>
            </p:cNvSpPr>
            <p:nvPr/>
          </p:nvSpPr>
          <p:spPr>
            <a:xfrm>
              <a:off x="9058363" y="2918828"/>
              <a:ext cx="319599" cy="4798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a:t>
              </a:r>
            </a:p>
          </p:txBody>
        </p:sp>
        <p:cxnSp>
          <p:nvCxnSpPr>
            <p:cNvPr id="80" name="Straight Arrow Connector 79">
              <a:extLst>
                <a:ext uri="{FF2B5EF4-FFF2-40B4-BE49-F238E27FC236}">
                  <a16:creationId xmlns:a16="http://schemas.microsoft.com/office/drawing/2014/main" id="{11065D2B-4AD2-8F4E-82CC-DE39C0223622}"/>
                </a:ext>
              </a:extLst>
            </p:cNvPr>
            <p:cNvCxnSpPr>
              <a:cxnSpLocks/>
              <a:stCxn id="70" idx="4"/>
              <a:endCxn id="75" idx="0"/>
            </p:cNvCxnSpPr>
            <p:nvPr/>
          </p:nvCxnSpPr>
          <p:spPr>
            <a:xfrm flipH="1">
              <a:off x="9380692" y="4467668"/>
              <a:ext cx="762" cy="584485"/>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1" name="Content Placeholder 2">
              <a:extLst>
                <a:ext uri="{FF2B5EF4-FFF2-40B4-BE49-F238E27FC236}">
                  <a16:creationId xmlns:a16="http://schemas.microsoft.com/office/drawing/2014/main" id="{1CAFA3AD-59E7-FC40-B992-8E8609EBF9F2}"/>
                </a:ext>
              </a:extLst>
            </p:cNvPr>
            <p:cNvSpPr txBox="1">
              <a:spLocks/>
            </p:cNvSpPr>
            <p:nvPr/>
          </p:nvSpPr>
          <p:spPr>
            <a:xfrm>
              <a:off x="9084964" y="4535732"/>
              <a:ext cx="319599" cy="4798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a:t>
              </a:r>
            </a:p>
          </p:txBody>
        </p:sp>
        <p:cxnSp>
          <p:nvCxnSpPr>
            <p:cNvPr id="82" name="Elbow Connector 81">
              <a:extLst>
                <a:ext uri="{FF2B5EF4-FFF2-40B4-BE49-F238E27FC236}">
                  <a16:creationId xmlns:a16="http://schemas.microsoft.com/office/drawing/2014/main" id="{89B8A8B5-C59E-7541-A402-50A3E629024F}"/>
                </a:ext>
              </a:extLst>
            </p:cNvPr>
            <p:cNvCxnSpPr>
              <a:cxnSpLocks/>
              <a:stCxn id="75" idx="7"/>
              <a:endCxn id="75" idx="6"/>
            </p:cNvCxnSpPr>
            <p:nvPr/>
          </p:nvCxnSpPr>
          <p:spPr>
            <a:xfrm rot="16200000" flipH="1">
              <a:off x="9591004" y="5262465"/>
              <a:ext cx="297426" cy="123198"/>
            </a:xfrm>
            <a:prstGeom prst="bentConnector4">
              <a:avLst>
                <a:gd name="adj1" fmla="val -118281"/>
                <a:gd name="adj2" fmla="val 285555"/>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3" name="Content Placeholder 2">
              <a:extLst>
                <a:ext uri="{FF2B5EF4-FFF2-40B4-BE49-F238E27FC236}">
                  <a16:creationId xmlns:a16="http://schemas.microsoft.com/office/drawing/2014/main" id="{43EFF73A-647C-2247-A5A4-A28BC627E99D}"/>
                </a:ext>
              </a:extLst>
            </p:cNvPr>
            <p:cNvSpPr txBox="1">
              <a:spLocks/>
            </p:cNvSpPr>
            <p:nvPr/>
          </p:nvSpPr>
          <p:spPr>
            <a:xfrm>
              <a:off x="10024039" y="4912114"/>
              <a:ext cx="556368" cy="47984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0, 1</a:t>
              </a:r>
            </a:p>
          </p:txBody>
        </p:sp>
      </p:grpSp>
      <p:grpSp>
        <p:nvGrpSpPr>
          <p:cNvPr id="179" name="Group 178">
            <a:extLst>
              <a:ext uri="{FF2B5EF4-FFF2-40B4-BE49-F238E27FC236}">
                <a16:creationId xmlns:a16="http://schemas.microsoft.com/office/drawing/2014/main" id="{AE239B92-A29D-DC43-8F14-10F6BE9AC315}"/>
              </a:ext>
            </a:extLst>
          </p:cNvPr>
          <p:cNvGrpSpPr/>
          <p:nvPr/>
        </p:nvGrpSpPr>
        <p:grpSpPr>
          <a:xfrm>
            <a:off x="5134308" y="1542082"/>
            <a:ext cx="3888775" cy="4054973"/>
            <a:chOff x="7842977" y="2589023"/>
            <a:chExt cx="3888775" cy="4054973"/>
          </a:xfrm>
        </p:grpSpPr>
        <p:sp>
          <p:nvSpPr>
            <p:cNvPr id="84" name="Oval 83">
              <a:extLst>
                <a:ext uri="{FF2B5EF4-FFF2-40B4-BE49-F238E27FC236}">
                  <a16:creationId xmlns:a16="http://schemas.microsoft.com/office/drawing/2014/main" id="{D1669669-4A35-F44D-A25D-7F01930D0087}"/>
                </a:ext>
              </a:extLst>
            </p:cNvPr>
            <p:cNvSpPr/>
            <p:nvPr/>
          </p:nvSpPr>
          <p:spPr>
            <a:xfrm>
              <a:off x="7920034" y="2932018"/>
              <a:ext cx="691630" cy="691630"/>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S1,S4</a:t>
              </a:r>
            </a:p>
          </p:txBody>
        </p:sp>
        <p:cxnSp>
          <p:nvCxnSpPr>
            <p:cNvPr id="85" name="Straight Arrow Connector 84">
              <a:extLst>
                <a:ext uri="{FF2B5EF4-FFF2-40B4-BE49-F238E27FC236}">
                  <a16:creationId xmlns:a16="http://schemas.microsoft.com/office/drawing/2014/main" id="{0F393E10-B3AF-2240-BBF8-36C140C09762}"/>
                </a:ext>
              </a:extLst>
            </p:cNvPr>
            <p:cNvCxnSpPr>
              <a:cxnSpLocks/>
              <a:endCxn id="84" idx="0"/>
            </p:cNvCxnSpPr>
            <p:nvPr/>
          </p:nvCxnSpPr>
          <p:spPr>
            <a:xfrm>
              <a:off x="8265849" y="2589023"/>
              <a:ext cx="0" cy="342995"/>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460A186A-3A25-5F40-B3B3-3F578C17642C}"/>
                </a:ext>
              </a:extLst>
            </p:cNvPr>
            <p:cNvSpPr/>
            <p:nvPr/>
          </p:nvSpPr>
          <p:spPr>
            <a:xfrm>
              <a:off x="10196786" y="2924555"/>
              <a:ext cx="691630" cy="691630"/>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S1,S6</a:t>
              </a:r>
            </a:p>
          </p:txBody>
        </p:sp>
        <p:grpSp>
          <p:nvGrpSpPr>
            <p:cNvPr id="8" name="Group 7">
              <a:extLst>
                <a:ext uri="{FF2B5EF4-FFF2-40B4-BE49-F238E27FC236}">
                  <a16:creationId xmlns:a16="http://schemas.microsoft.com/office/drawing/2014/main" id="{7A2B5426-8EC9-8C46-A14C-0F70C5F4291B}"/>
                </a:ext>
              </a:extLst>
            </p:cNvPr>
            <p:cNvGrpSpPr/>
            <p:nvPr/>
          </p:nvGrpSpPr>
          <p:grpSpPr>
            <a:xfrm>
              <a:off x="8994055" y="2849719"/>
              <a:ext cx="845743" cy="845743"/>
              <a:chOff x="7922418" y="5017971"/>
              <a:chExt cx="845743" cy="845743"/>
            </a:xfrm>
          </p:grpSpPr>
          <p:sp>
            <p:nvSpPr>
              <p:cNvPr id="87" name="Oval 86">
                <a:extLst>
                  <a:ext uri="{FF2B5EF4-FFF2-40B4-BE49-F238E27FC236}">
                    <a16:creationId xmlns:a16="http://schemas.microsoft.com/office/drawing/2014/main" id="{89E79278-2FB5-D140-B41D-2D0C70738404}"/>
                  </a:ext>
                </a:extLst>
              </p:cNvPr>
              <p:cNvSpPr/>
              <p:nvPr/>
            </p:nvSpPr>
            <p:spPr>
              <a:xfrm>
                <a:off x="7922418" y="5017971"/>
                <a:ext cx="845743" cy="845743"/>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8" name="Oval 87">
                <a:extLst>
                  <a:ext uri="{FF2B5EF4-FFF2-40B4-BE49-F238E27FC236}">
                    <a16:creationId xmlns:a16="http://schemas.microsoft.com/office/drawing/2014/main" id="{14AA5D8E-A012-3847-BADB-3E2B2C0A6C54}"/>
                  </a:ext>
                </a:extLst>
              </p:cNvPr>
              <p:cNvSpPr/>
              <p:nvPr/>
            </p:nvSpPr>
            <p:spPr>
              <a:xfrm>
                <a:off x="7999474" y="5098748"/>
                <a:ext cx="691630" cy="691630"/>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S1,S5</a:t>
                </a:r>
              </a:p>
            </p:txBody>
          </p:sp>
        </p:grpSp>
        <p:grpSp>
          <p:nvGrpSpPr>
            <p:cNvPr id="89" name="Group 88">
              <a:extLst>
                <a:ext uri="{FF2B5EF4-FFF2-40B4-BE49-F238E27FC236}">
                  <a16:creationId xmlns:a16="http://schemas.microsoft.com/office/drawing/2014/main" id="{ED75AE93-E8EC-A24B-A52B-F0A1E4784889}"/>
                </a:ext>
              </a:extLst>
            </p:cNvPr>
            <p:cNvGrpSpPr/>
            <p:nvPr/>
          </p:nvGrpSpPr>
          <p:grpSpPr>
            <a:xfrm>
              <a:off x="7842977" y="3976127"/>
              <a:ext cx="845743" cy="845743"/>
              <a:chOff x="7922418" y="5017971"/>
              <a:chExt cx="845743" cy="845743"/>
            </a:xfrm>
          </p:grpSpPr>
          <p:sp>
            <p:nvSpPr>
              <p:cNvPr id="90" name="Oval 89">
                <a:extLst>
                  <a:ext uri="{FF2B5EF4-FFF2-40B4-BE49-F238E27FC236}">
                    <a16:creationId xmlns:a16="http://schemas.microsoft.com/office/drawing/2014/main" id="{2FCB127C-9C23-4044-B727-40C3F5B85981}"/>
                  </a:ext>
                </a:extLst>
              </p:cNvPr>
              <p:cNvSpPr/>
              <p:nvPr/>
            </p:nvSpPr>
            <p:spPr>
              <a:xfrm>
                <a:off x="7922418" y="5017971"/>
                <a:ext cx="845743" cy="845743"/>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1" name="Oval 90">
                <a:extLst>
                  <a:ext uri="{FF2B5EF4-FFF2-40B4-BE49-F238E27FC236}">
                    <a16:creationId xmlns:a16="http://schemas.microsoft.com/office/drawing/2014/main" id="{7E92F6D1-893F-D244-858A-3876CA9064BF}"/>
                  </a:ext>
                </a:extLst>
              </p:cNvPr>
              <p:cNvSpPr/>
              <p:nvPr/>
            </p:nvSpPr>
            <p:spPr>
              <a:xfrm>
                <a:off x="7999474" y="5098748"/>
                <a:ext cx="691630" cy="691630"/>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S2,S4</a:t>
                </a:r>
              </a:p>
            </p:txBody>
          </p:sp>
        </p:grpSp>
        <p:grpSp>
          <p:nvGrpSpPr>
            <p:cNvPr id="93" name="Group 92">
              <a:extLst>
                <a:ext uri="{FF2B5EF4-FFF2-40B4-BE49-F238E27FC236}">
                  <a16:creationId xmlns:a16="http://schemas.microsoft.com/office/drawing/2014/main" id="{00C2FBA5-73F1-1F43-97AE-39780129C88A}"/>
                </a:ext>
              </a:extLst>
            </p:cNvPr>
            <p:cNvGrpSpPr/>
            <p:nvPr/>
          </p:nvGrpSpPr>
          <p:grpSpPr>
            <a:xfrm>
              <a:off x="8998542" y="3970887"/>
              <a:ext cx="845743" cy="845743"/>
              <a:chOff x="7922418" y="5017971"/>
              <a:chExt cx="845743" cy="845743"/>
            </a:xfrm>
          </p:grpSpPr>
          <p:sp>
            <p:nvSpPr>
              <p:cNvPr id="94" name="Oval 93">
                <a:extLst>
                  <a:ext uri="{FF2B5EF4-FFF2-40B4-BE49-F238E27FC236}">
                    <a16:creationId xmlns:a16="http://schemas.microsoft.com/office/drawing/2014/main" id="{264259A3-77E6-5845-AA93-C5C0E75715BA}"/>
                  </a:ext>
                </a:extLst>
              </p:cNvPr>
              <p:cNvSpPr/>
              <p:nvPr/>
            </p:nvSpPr>
            <p:spPr>
              <a:xfrm>
                <a:off x="7922418" y="5017971"/>
                <a:ext cx="845743" cy="845743"/>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5" name="Oval 94">
                <a:extLst>
                  <a:ext uri="{FF2B5EF4-FFF2-40B4-BE49-F238E27FC236}">
                    <a16:creationId xmlns:a16="http://schemas.microsoft.com/office/drawing/2014/main" id="{BE3E6A24-B57A-4749-9580-7C0776008DAF}"/>
                  </a:ext>
                </a:extLst>
              </p:cNvPr>
              <p:cNvSpPr/>
              <p:nvPr/>
            </p:nvSpPr>
            <p:spPr>
              <a:xfrm>
                <a:off x="7999474" y="5098748"/>
                <a:ext cx="691630" cy="691630"/>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S2,S5</a:t>
                </a:r>
              </a:p>
            </p:txBody>
          </p:sp>
        </p:grpSp>
        <p:grpSp>
          <p:nvGrpSpPr>
            <p:cNvPr id="96" name="Group 95">
              <a:extLst>
                <a:ext uri="{FF2B5EF4-FFF2-40B4-BE49-F238E27FC236}">
                  <a16:creationId xmlns:a16="http://schemas.microsoft.com/office/drawing/2014/main" id="{5FF2A5BE-E3BB-5A49-B8F2-3CFE3F8CE1F4}"/>
                </a:ext>
              </a:extLst>
            </p:cNvPr>
            <p:cNvGrpSpPr/>
            <p:nvPr/>
          </p:nvGrpSpPr>
          <p:grpSpPr>
            <a:xfrm>
              <a:off x="10119729" y="3966983"/>
              <a:ext cx="845743" cy="845743"/>
              <a:chOff x="7922418" y="5017971"/>
              <a:chExt cx="845743" cy="845743"/>
            </a:xfrm>
          </p:grpSpPr>
          <p:sp>
            <p:nvSpPr>
              <p:cNvPr id="97" name="Oval 96">
                <a:extLst>
                  <a:ext uri="{FF2B5EF4-FFF2-40B4-BE49-F238E27FC236}">
                    <a16:creationId xmlns:a16="http://schemas.microsoft.com/office/drawing/2014/main" id="{3AF1589F-B7F8-3B4E-828F-89A385B89C22}"/>
                  </a:ext>
                </a:extLst>
              </p:cNvPr>
              <p:cNvSpPr/>
              <p:nvPr/>
            </p:nvSpPr>
            <p:spPr>
              <a:xfrm>
                <a:off x="7922418" y="5017971"/>
                <a:ext cx="845743" cy="845743"/>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8" name="Oval 97">
                <a:extLst>
                  <a:ext uri="{FF2B5EF4-FFF2-40B4-BE49-F238E27FC236}">
                    <a16:creationId xmlns:a16="http://schemas.microsoft.com/office/drawing/2014/main" id="{E728370B-5ADD-654E-8E9F-2BCFEE3E23C3}"/>
                  </a:ext>
                </a:extLst>
              </p:cNvPr>
              <p:cNvSpPr/>
              <p:nvPr/>
            </p:nvSpPr>
            <p:spPr>
              <a:xfrm>
                <a:off x="7999474" y="5098748"/>
                <a:ext cx="691630" cy="691630"/>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S2,S6</a:t>
                </a:r>
              </a:p>
            </p:txBody>
          </p:sp>
        </p:grpSp>
        <p:sp>
          <p:nvSpPr>
            <p:cNvPr id="108" name="Oval 107">
              <a:extLst>
                <a:ext uri="{FF2B5EF4-FFF2-40B4-BE49-F238E27FC236}">
                  <a16:creationId xmlns:a16="http://schemas.microsoft.com/office/drawing/2014/main" id="{D8EBCF4E-A942-3145-816C-78ACC2B78EB7}"/>
                </a:ext>
              </a:extLst>
            </p:cNvPr>
            <p:cNvSpPr/>
            <p:nvPr/>
          </p:nvSpPr>
          <p:spPr>
            <a:xfrm>
              <a:off x="7921337" y="5302214"/>
              <a:ext cx="691630" cy="691630"/>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S3,S4</a:t>
              </a:r>
            </a:p>
          </p:txBody>
        </p:sp>
        <p:sp>
          <p:nvSpPr>
            <p:cNvPr id="109" name="Oval 108">
              <a:extLst>
                <a:ext uri="{FF2B5EF4-FFF2-40B4-BE49-F238E27FC236}">
                  <a16:creationId xmlns:a16="http://schemas.microsoft.com/office/drawing/2014/main" id="{7B0585E0-869F-FA43-90BB-61E11DA2DEAD}"/>
                </a:ext>
              </a:extLst>
            </p:cNvPr>
            <p:cNvSpPr/>
            <p:nvPr/>
          </p:nvSpPr>
          <p:spPr>
            <a:xfrm>
              <a:off x="10196785" y="5308106"/>
              <a:ext cx="691630" cy="691630"/>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S3,S6</a:t>
              </a:r>
            </a:p>
          </p:txBody>
        </p:sp>
        <p:grpSp>
          <p:nvGrpSpPr>
            <p:cNvPr id="110" name="Group 109">
              <a:extLst>
                <a:ext uri="{FF2B5EF4-FFF2-40B4-BE49-F238E27FC236}">
                  <a16:creationId xmlns:a16="http://schemas.microsoft.com/office/drawing/2014/main" id="{8A2A9FF5-F0C2-7049-88BF-46E955D21841}"/>
                </a:ext>
              </a:extLst>
            </p:cNvPr>
            <p:cNvGrpSpPr/>
            <p:nvPr/>
          </p:nvGrpSpPr>
          <p:grpSpPr>
            <a:xfrm>
              <a:off x="8994055" y="5230479"/>
              <a:ext cx="845743" cy="845743"/>
              <a:chOff x="7922418" y="5017971"/>
              <a:chExt cx="845743" cy="845743"/>
            </a:xfrm>
          </p:grpSpPr>
          <p:sp>
            <p:nvSpPr>
              <p:cNvPr id="111" name="Oval 110">
                <a:extLst>
                  <a:ext uri="{FF2B5EF4-FFF2-40B4-BE49-F238E27FC236}">
                    <a16:creationId xmlns:a16="http://schemas.microsoft.com/office/drawing/2014/main" id="{B5B36147-53FA-9D4C-B751-F5D65DAAE1D9}"/>
                  </a:ext>
                </a:extLst>
              </p:cNvPr>
              <p:cNvSpPr/>
              <p:nvPr/>
            </p:nvSpPr>
            <p:spPr>
              <a:xfrm>
                <a:off x="7922418" y="5017971"/>
                <a:ext cx="845743" cy="845743"/>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2" name="Oval 111">
                <a:extLst>
                  <a:ext uri="{FF2B5EF4-FFF2-40B4-BE49-F238E27FC236}">
                    <a16:creationId xmlns:a16="http://schemas.microsoft.com/office/drawing/2014/main" id="{534FE630-DB73-AC47-BCCC-EA5268C0F896}"/>
                  </a:ext>
                </a:extLst>
              </p:cNvPr>
              <p:cNvSpPr/>
              <p:nvPr/>
            </p:nvSpPr>
            <p:spPr>
              <a:xfrm>
                <a:off x="7999474" y="5098748"/>
                <a:ext cx="691630" cy="691630"/>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S3,S5</a:t>
                </a:r>
              </a:p>
            </p:txBody>
          </p:sp>
        </p:grpSp>
        <p:cxnSp>
          <p:nvCxnSpPr>
            <p:cNvPr id="113" name="Straight Arrow Connector 112">
              <a:extLst>
                <a:ext uri="{FF2B5EF4-FFF2-40B4-BE49-F238E27FC236}">
                  <a16:creationId xmlns:a16="http://schemas.microsoft.com/office/drawing/2014/main" id="{00AE43B4-7EB1-934D-BD0D-E9DF63A57524}"/>
                </a:ext>
              </a:extLst>
            </p:cNvPr>
            <p:cNvCxnSpPr>
              <a:cxnSpLocks/>
              <a:stCxn id="84" idx="6"/>
              <a:endCxn id="87" idx="2"/>
            </p:cNvCxnSpPr>
            <p:nvPr/>
          </p:nvCxnSpPr>
          <p:spPr>
            <a:xfrm flipV="1">
              <a:off x="8611664" y="3272591"/>
              <a:ext cx="382391" cy="5242"/>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D162ED2C-1B9E-5147-936C-F58E17B7DAA5}"/>
                </a:ext>
              </a:extLst>
            </p:cNvPr>
            <p:cNvCxnSpPr>
              <a:cxnSpLocks/>
              <a:stCxn id="87" idx="4"/>
              <a:endCxn id="94" idx="0"/>
            </p:cNvCxnSpPr>
            <p:nvPr/>
          </p:nvCxnSpPr>
          <p:spPr>
            <a:xfrm>
              <a:off x="9416927" y="3695462"/>
              <a:ext cx="4487" cy="275425"/>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FF142E6F-0EEF-EE4C-8A54-C3918B6BAD04}"/>
                </a:ext>
              </a:extLst>
            </p:cNvPr>
            <p:cNvCxnSpPr>
              <a:cxnSpLocks/>
              <a:stCxn id="84" idx="4"/>
              <a:endCxn id="90" idx="0"/>
            </p:cNvCxnSpPr>
            <p:nvPr/>
          </p:nvCxnSpPr>
          <p:spPr>
            <a:xfrm>
              <a:off x="8265849" y="3623648"/>
              <a:ext cx="0" cy="352479"/>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7" name="Content Placeholder 2">
              <a:extLst>
                <a:ext uri="{FF2B5EF4-FFF2-40B4-BE49-F238E27FC236}">
                  <a16:creationId xmlns:a16="http://schemas.microsoft.com/office/drawing/2014/main" id="{2913E8B9-F489-4E45-AAD6-53521F3FB9DE}"/>
                </a:ext>
              </a:extLst>
            </p:cNvPr>
            <p:cNvSpPr txBox="1">
              <a:spLocks/>
            </p:cNvSpPr>
            <p:nvPr/>
          </p:nvSpPr>
          <p:spPr>
            <a:xfrm>
              <a:off x="8638448" y="2901714"/>
              <a:ext cx="262757" cy="3945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a:t>
              </a:r>
            </a:p>
          </p:txBody>
        </p:sp>
        <p:sp>
          <p:nvSpPr>
            <p:cNvPr id="118" name="Content Placeholder 2">
              <a:extLst>
                <a:ext uri="{FF2B5EF4-FFF2-40B4-BE49-F238E27FC236}">
                  <a16:creationId xmlns:a16="http://schemas.microsoft.com/office/drawing/2014/main" id="{264A102A-73D6-694A-8365-406FC04FE5AD}"/>
                </a:ext>
              </a:extLst>
            </p:cNvPr>
            <p:cNvSpPr txBox="1">
              <a:spLocks/>
            </p:cNvSpPr>
            <p:nvPr/>
          </p:nvSpPr>
          <p:spPr>
            <a:xfrm>
              <a:off x="8261559" y="3566600"/>
              <a:ext cx="262757" cy="3945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p:cxnSp>
          <p:nvCxnSpPr>
            <p:cNvPr id="122" name="Straight Arrow Connector 121">
              <a:extLst>
                <a:ext uri="{FF2B5EF4-FFF2-40B4-BE49-F238E27FC236}">
                  <a16:creationId xmlns:a16="http://schemas.microsoft.com/office/drawing/2014/main" id="{783AFBCC-087F-1D4F-98B4-42B4B509DC57}"/>
                </a:ext>
              </a:extLst>
            </p:cNvPr>
            <p:cNvCxnSpPr>
              <a:cxnSpLocks/>
              <a:stCxn id="87" idx="6"/>
              <a:endCxn id="86" idx="2"/>
            </p:cNvCxnSpPr>
            <p:nvPr/>
          </p:nvCxnSpPr>
          <p:spPr>
            <a:xfrm flipV="1">
              <a:off x="9839798" y="3270370"/>
              <a:ext cx="356988" cy="2221"/>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5" name="Content Placeholder 2">
              <a:extLst>
                <a:ext uri="{FF2B5EF4-FFF2-40B4-BE49-F238E27FC236}">
                  <a16:creationId xmlns:a16="http://schemas.microsoft.com/office/drawing/2014/main" id="{47246AE8-BEBF-6C40-B40E-2F206D39387E}"/>
                </a:ext>
              </a:extLst>
            </p:cNvPr>
            <p:cNvSpPr txBox="1">
              <a:spLocks/>
            </p:cNvSpPr>
            <p:nvPr/>
          </p:nvSpPr>
          <p:spPr>
            <a:xfrm>
              <a:off x="9823649" y="2883373"/>
              <a:ext cx="262757" cy="3945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a:t>
              </a:r>
            </a:p>
          </p:txBody>
        </p:sp>
        <p:sp>
          <p:nvSpPr>
            <p:cNvPr id="126" name="Content Placeholder 2">
              <a:extLst>
                <a:ext uri="{FF2B5EF4-FFF2-40B4-BE49-F238E27FC236}">
                  <a16:creationId xmlns:a16="http://schemas.microsoft.com/office/drawing/2014/main" id="{ADC17D44-C4F9-8E46-A4F4-4D086CB92CCB}"/>
                </a:ext>
              </a:extLst>
            </p:cNvPr>
            <p:cNvSpPr txBox="1">
              <a:spLocks/>
            </p:cNvSpPr>
            <p:nvPr/>
          </p:nvSpPr>
          <p:spPr>
            <a:xfrm>
              <a:off x="9148062" y="3628671"/>
              <a:ext cx="262757" cy="3945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p:cxnSp>
          <p:nvCxnSpPr>
            <p:cNvPr id="127" name="Elbow Connector 126">
              <a:extLst>
                <a:ext uri="{FF2B5EF4-FFF2-40B4-BE49-F238E27FC236}">
                  <a16:creationId xmlns:a16="http://schemas.microsoft.com/office/drawing/2014/main" id="{AA1D5840-2B52-604C-B290-69347660A977}"/>
                </a:ext>
              </a:extLst>
            </p:cNvPr>
            <p:cNvCxnSpPr>
              <a:cxnSpLocks/>
              <a:stCxn id="86" idx="7"/>
              <a:endCxn id="86" idx="6"/>
            </p:cNvCxnSpPr>
            <p:nvPr/>
          </p:nvCxnSpPr>
          <p:spPr>
            <a:xfrm rot="16200000" flipH="1">
              <a:off x="10715508" y="3097463"/>
              <a:ext cx="244528" cy="101287"/>
            </a:xfrm>
            <a:prstGeom prst="bentConnector4">
              <a:avLst>
                <a:gd name="adj1" fmla="val -134908"/>
                <a:gd name="adj2" fmla="val 325695"/>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Elbow Connector 129">
              <a:extLst>
                <a:ext uri="{FF2B5EF4-FFF2-40B4-BE49-F238E27FC236}">
                  <a16:creationId xmlns:a16="http://schemas.microsoft.com/office/drawing/2014/main" id="{3E8C9F65-8A33-A047-AD07-BAA4A5491968}"/>
                </a:ext>
              </a:extLst>
            </p:cNvPr>
            <p:cNvCxnSpPr>
              <a:cxnSpLocks/>
              <a:stCxn id="97" idx="7"/>
              <a:endCxn id="97" idx="6"/>
            </p:cNvCxnSpPr>
            <p:nvPr/>
          </p:nvCxnSpPr>
          <p:spPr>
            <a:xfrm rot="16200000" flipH="1">
              <a:off x="10754036" y="4178419"/>
              <a:ext cx="299016" cy="123856"/>
            </a:xfrm>
            <a:prstGeom prst="bentConnector4">
              <a:avLst>
                <a:gd name="adj1" fmla="val -117872"/>
                <a:gd name="adj2" fmla="val 284569"/>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Elbow Connector 132">
              <a:extLst>
                <a:ext uri="{FF2B5EF4-FFF2-40B4-BE49-F238E27FC236}">
                  <a16:creationId xmlns:a16="http://schemas.microsoft.com/office/drawing/2014/main" id="{A225CE3F-9F2E-4F4B-B128-3652CA18F33A}"/>
                </a:ext>
              </a:extLst>
            </p:cNvPr>
            <p:cNvCxnSpPr>
              <a:cxnSpLocks/>
              <a:stCxn id="109" idx="7"/>
              <a:endCxn id="109" idx="6"/>
            </p:cNvCxnSpPr>
            <p:nvPr/>
          </p:nvCxnSpPr>
          <p:spPr>
            <a:xfrm rot="16200000" flipH="1">
              <a:off x="10715507" y="5481014"/>
              <a:ext cx="244528" cy="101287"/>
            </a:xfrm>
            <a:prstGeom prst="bentConnector4">
              <a:avLst>
                <a:gd name="adj1" fmla="val -134908"/>
                <a:gd name="adj2" fmla="val 325695"/>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43072ACC-C80D-1845-9789-1A0BFDD616CF}"/>
                </a:ext>
              </a:extLst>
            </p:cNvPr>
            <p:cNvCxnSpPr>
              <a:cxnSpLocks/>
              <a:stCxn id="86" idx="4"/>
              <a:endCxn id="97" idx="0"/>
            </p:cNvCxnSpPr>
            <p:nvPr/>
          </p:nvCxnSpPr>
          <p:spPr>
            <a:xfrm>
              <a:off x="10542601" y="3616185"/>
              <a:ext cx="0" cy="350798"/>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8B1C197F-87A3-E643-AE0C-48D609963D76}"/>
                </a:ext>
              </a:extLst>
            </p:cNvPr>
            <p:cNvCxnSpPr>
              <a:cxnSpLocks/>
              <a:stCxn id="90" idx="4"/>
              <a:endCxn id="108" idx="0"/>
            </p:cNvCxnSpPr>
            <p:nvPr/>
          </p:nvCxnSpPr>
          <p:spPr>
            <a:xfrm>
              <a:off x="8265849" y="4821870"/>
              <a:ext cx="1303" cy="480344"/>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007D5B28-58D5-E941-881B-CADDC5952D07}"/>
                </a:ext>
              </a:extLst>
            </p:cNvPr>
            <p:cNvCxnSpPr>
              <a:cxnSpLocks/>
              <a:stCxn id="94" idx="4"/>
              <a:endCxn id="111" idx="0"/>
            </p:cNvCxnSpPr>
            <p:nvPr/>
          </p:nvCxnSpPr>
          <p:spPr>
            <a:xfrm flipH="1">
              <a:off x="9416927" y="4816630"/>
              <a:ext cx="4487" cy="413849"/>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A1D6E05B-929A-524A-9E9B-48EE0A427A75}"/>
                </a:ext>
              </a:extLst>
            </p:cNvPr>
            <p:cNvCxnSpPr>
              <a:cxnSpLocks/>
              <a:stCxn id="97" idx="4"/>
              <a:endCxn id="109" idx="0"/>
            </p:cNvCxnSpPr>
            <p:nvPr/>
          </p:nvCxnSpPr>
          <p:spPr>
            <a:xfrm flipH="1">
              <a:off x="10542600" y="4812726"/>
              <a:ext cx="1" cy="495380"/>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8EAD7730-A347-704A-8AE1-0399FF8DA266}"/>
                </a:ext>
              </a:extLst>
            </p:cNvPr>
            <p:cNvCxnSpPr>
              <a:cxnSpLocks/>
              <a:stCxn id="90" idx="6"/>
              <a:endCxn id="94" idx="2"/>
            </p:cNvCxnSpPr>
            <p:nvPr/>
          </p:nvCxnSpPr>
          <p:spPr>
            <a:xfrm flipV="1">
              <a:off x="8688720" y="4393759"/>
              <a:ext cx="309822" cy="5240"/>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ADB3CBE4-3E7C-CA40-8A03-30645A6DEEE3}"/>
                </a:ext>
              </a:extLst>
            </p:cNvPr>
            <p:cNvCxnSpPr>
              <a:cxnSpLocks/>
              <a:stCxn id="94" idx="6"/>
              <a:endCxn id="97" idx="2"/>
            </p:cNvCxnSpPr>
            <p:nvPr/>
          </p:nvCxnSpPr>
          <p:spPr>
            <a:xfrm flipV="1">
              <a:off x="9844285" y="4389855"/>
              <a:ext cx="275444" cy="3904"/>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ACB8157F-2CD6-7A42-B98E-29FC52194D47}"/>
                </a:ext>
              </a:extLst>
            </p:cNvPr>
            <p:cNvCxnSpPr>
              <a:cxnSpLocks/>
              <a:stCxn id="108" idx="6"/>
              <a:endCxn id="111" idx="2"/>
            </p:cNvCxnSpPr>
            <p:nvPr/>
          </p:nvCxnSpPr>
          <p:spPr>
            <a:xfrm>
              <a:off x="8612967" y="5648029"/>
              <a:ext cx="381088" cy="5322"/>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13F49036-8549-0542-9383-0FF80FC9F7CF}"/>
                </a:ext>
              </a:extLst>
            </p:cNvPr>
            <p:cNvCxnSpPr>
              <a:cxnSpLocks/>
              <a:stCxn id="111" idx="6"/>
              <a:endCxn id="109" idx="2"/>
            </p:cNvCxnSpPr>
            <p:nvPr/>
          </p:nvCxnSpPr>
          <p:spPr>
            <a:xfrm>
              <a:off x="9839798" y="5653351"/>
              <a:ext cx="356987" cy="570"/>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0" name="Content Placeholder 2">
              <a:extLst>
                <a:ext uri="{FF2B5EF4-FFF2-40B4-BE49-F238E27FC236}">
                  <a16:creationId xmlns:a16="http://schemas.microsoft.com/office/drawing/2014/main" id="{F78E5F4C-94D1-874A-9BDE-3872F0670564}"/>
                </a:ext>
              </a:extLst>
            </p:cNvPr>
            <p:cNvSpPr txBox="1">
              <a:spLocks/>
            </p:cNvSpPr>
            <p:nvPr/>
          </p:nvSpPr>
          <p:spPr>
            <a:xfrm>
              <a:off x="11114025" y="2724887"/>
              <a:ext cx="262757" cy="3945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a:t>
              </a:r>
            </a:p>
          </p:txBody>
        </p:sp>
        <p:sp>
          <p:nvSpPr>
            <p:cNvPr id="161" name="Content Placeholder 2">
              <a:extLst>
                <a:ext uri="{FF2B5EF4-FFF2-40B4-BE49-F238E27FC236}">
                  <a16:creationId xmlns:a16="http://schemas.microsoft.com/office/drawing/2014/main" id="{4C7668AC-3867-1944-8439-DAFEB1654A11}"/>
                </a:ext>
              </a:extLst>
            </p:cNvPr>
            <p:cNvSpPr txBox="1">
              <a:spLocks/>
            </p:cNvSpPr>
            <p:nvPr/>
          </p:nvSpPr>
          <p:spPr>
            <a:xfrm>
              <a:off x="11092904" y="5179671"/>
              <a:ext cx="638848" cy="3945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0, 1</a:t>
              </a:r>
            </a:p>
          </p:txBody>
        </p:sp>
        <p:sp>
          <p:nvSpPr>
            <p:cNvPr id="162" name="Content Placeholder 2">
              <a:extLst>
                <a:ext uri="{FF2B5EF4-FFF2-40B4-BE49-F238E27FC236}">
                  <a16:creationId xmlns:a16="http://schemas.microsoft.com/office/drawing/2014/main" id="{1FF6E54D-B10C-874A-965D-65AB55C2C004}"/>
                </a:ext>
              </a:extLst>
            </p:cNvPr>
            <p:cNvSpPr txBox="1">
              <a:spLocks/>
            </p:cNvSpPr>
            <p:nvPr/>
          </p:nvSpPr>
          <p:spPr>
            <a:xfrm>
              <a:off x="11187433" y="3857937"/>
              <a:ext cx="262757" cy="3945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a:t>
              </a:r>
            </a:p>
          </p:txBody>
        </p:sp>
        <p:sp>
          <p:nvSpPr>
            <p:cNvPr id="163" name="Content Placeholder 2">
              <a:extLst>
                <a:ext uri="{FF2B5EF4-FFF2-40B4-BE49-F238E27FC236}">
                  <a16:creationId xmlns:a16="http://schemas.microsoft.com/office/drawing/2014/main" id="{910F5FEA-DB98-8145-8587-69CEDA2E4EE6}"/>
                </a:ext>
              </a:extLst>
            </p:cNvPr>
            <p:cNvSpPr txBox="1">
              <a:spLocks/>
            </p:cNvSpPr>
            <p:nvPr/>
          </p:nvSpPr>
          <p:spPr>
            <a:xfrm>
              <a:off x="10269249" y="3542849"/>
              <a:ext cx="262757" cy="3945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p:sp>
          <p:nvSpPr>
            <p:cNvPr id="164" name="Content Placeholder 2">
              <a:extLst>
                <a:ext uri="{FF2B5EF4-FFF2-40B4-BE49-F238E27FC236}">
                  <a16:creationId xmlns:a16="http://schemas.microsoft.com/office/drawing/2014/main" id="{E3AC00DD-1678-C44A-9037-2F3651D330D0}"/>
                </a:ext>
              </a:extLst>
            </p:cNvPr>
            <p:cNvSpPr txBox="1">
              <a:spLocks/>
            </p:cNvSpPr>
            <p:nvPr/>
          </p:nvSpPr>
          <p:spPr>
            <a:xfrm>
              <a:off x="8261559" y="4788391"/>
              <a:ext cx="262757" cy="3945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p:sp>
          <p:nvSpPr>
            <p:cNvPr id="165" name="Content Placeholder 2">
              <a:extLst>
                <a:ext uri="{FF2B5EF4-FFF2-40B4-BE49-F238E27FC236}">
                  <a16:creationId xmlns:a16="http://schemas.microsoft.com/office/drawing/2014/main" id="{2E847E00-0FFD-4847-ABE0-F65288E48E46}"/>
                </a:ext>
              </a:extLst>
            </p:cNvPr>
            <p:cNvSpPr txBox="1">
              <a:spLocks/>
            </p:cNvSpPr>
            <p:nvPr/>
          </p:nvSpPr>
          <p:spPr>
            <a:xfrm>
              <a:off x="9148062" y="4850462"/>
              <a:ext cx="262757" cy="3945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p:sp>
          <p:nvSpPr>
            <p:cNvPr id="166" name="Content Placeholder 2">
              <a:extLst>
                <a:ext uri="{FF2B5EF4-FFF2-40B4-BE49-F238E27FC236}">
                  <a16:creationId xmlns:a16="http://schemas.microsoft.com/office/drawing/2014/main" id="{7DF6ADC2-0FE5-354F-9EF6-FA3F1D6B741B}"/>
                </a:ext>
              </a:extLst>
            </p:cNvPr>
            <p:cNvSpPr txBox="1">
              <a:spLocks/>
            </p:cNvSpPr>
            <p:nvPr/>
          </p:nvSpPr>
          <p:spPr>
            <a:xfrm>
              <a:off x="10269249" y="4764640"/>
              <a:ext cx="262757" cy="3945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p:cxnSp>
          <p:nvCxnSpPr>
            <p:cNvPr id="167" name="Elbow Connector 166">
              <a:extLst>
                <a:ext uri="{FF2B5EF4-FFF2-40B4-BE49-F238E27FC236}">
                  <a16:creationId xmlns:a16="http://schemas.microsoft.com/office/drawing/2014/main" id="{B84A3E6A-6FCF-BF44-8F60-E207AA933DB6}"/>
                </a:ext>
              </a:extLst>
            </p:cNvPr>
            <p:cNvCxnSpPr>
              <a:cxnSpLocks/>
              <a:stCxn id="108" idx="5"/>
              <a:endCxn id="108" idx="4"/>
            </p:cNvCxnSpPr>
            <p:nvPr/>
          </p:nvCxnSpPr>
          <p:spPr>
            <a:xfrm rot="5400000">
              <a:off x="8338773" y="5820936"/>
              <a:ext cx="101287" cy="244528"/>
            </a:xfrm>
            <a:prstGeom prst="bentConnector3">
              <a:avLst>
                <a:gd name="adj1" fmla="val 325695"/>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Elbow Connector 169">
              <a:extLst>
                <a:ext uri="{FF2B5EF4-FFF2-40B4-BE49-F238E27FC236}">
                  <a16:creationId xmlns:a16="http://schemas.microsoft.com/office/drawing/2014/main" id="{7101852F-3E57-AF4A-9C9B-EB2291291DA1}"/>
                </a:ext>
              </a:extLst>
            </p:cNvPr>
            <p:cNvCxnSpPr>
              <a:cxnSpLocks/>
              <a:stCxn id="111" idx="5"/>
              <a:endCxn id="111" idx="4"/>
            </p:cNvCxnSpPr>
            <p:nvPr/>
          </p:nvCxnSpPr>
          <p:spPr>
            <a:xfrm rot="5400000">
              <a:off x="9504507" y="5864787"/>
              <a:ext cx="123856" cy="299015"/>
            </a:xfrm>
            <a:prstGeom prst="bentConnector3">
              <a:avLst>
                <a:gd name="adj1" fmla="val 284569"/>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3" name="Content Placeholder 2">
              <a:extLst>
                <a:ext uri="{FF2B5EF4-FFF2-40B4-BE49-F238E27FC236}">
                  <a16:creationId xmlns:a16="http://schemas.microsoft.com/office/drawing/2014/main" id="{C22ABC61-15E9-C942-A3C1-DD935B99DBDF}"/>
                </a:ext>
              </a:extLst>
            </p:cNvPr>
            <p:cNvSpPr txBox="1">
              <a:spLocks/>
            </p:cNvSpPr>
            <p:nvPr/>
          </p:nvSpPr>
          <p:spPr>
            <a:xfrm>
              <a:off x="8240223" y="6120367"/>
              <a:ext cx="262757" cy="3945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p:sp>
          <p:nvSpPr>
            <p:cNvPr id="174" name="Content Placeholder 2">
              <a:extLst>
                <a:ext uri="{FF2B5EF4-FFF2-40B4-BE49-F238E27FC236}">
                  <a16:creationId xmlns:a16="http://schemas.microsoft.com/office/drawing/2014/main" id="{8EEE3553-C108-304C-B43A-A6C05A8A8A04}"/>
                </a:ext>
              </a:extLst>
            </p:cNvPr>
            <p:cNvSpPr txBox="1">
              <a:spLocks/>
            </p:cNvSpPr>
            <p:nvPr/>
          </p:nvSpPr>
          <p:spPr>
            <a:xfrm>
              <a:off x="9410819" y="6249493"/>
              <a:ext cx="262757" cy="3945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p:sp>
          <p:nvSpPr>
            <p:cNvPr id="175" name="Content Placeholder 2">
              <a:extLst>
                <a:ext uri="{FF2B5EF4-FFF2-40B4-BE49-F238E27FC236}">
                  <a16:creationId xmlns:a16="http://schemas.microsoft.com/office/drawing/2014/main" id="{34B267E6-E39A-BE45-808A-3821A813029C}"/>
                </a:ext>
              </a:extLst>
            </p:cNvPr>
            <p:cNvSpPr txBox="1">
              <a:spLocks/>
            </p:cNvSpPr>
            <p:nvPr/>
          </p:nvSpPr>
          <p:spPr>
            <a:xfrm>
              <a:off x="8638448" y="4022212"/>
              <a:ext cx="262757" cy="3945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a:t>
              </a:r>
            </a:p>
          </p:txBody>
        </p:sp>
        <p:sp>
          <p:nvSpPr>
            <p:cNvPr id="176" name="Content Placeholder 2">
              <a:extLst>
                <a:ext uri="{FF2B5EF4-FFF2-40B4-BE49-F238E27FC236}">
                  <a16:creationId xmlns:a16="http://schemas.microsoft.com/office/drawing/2014/main" id="{8CCAF264-29DC-F74C-842F-2A341F2F5FF9}"/>
                </a:ext>
              </a:extLst>
            </p:cNvPr>
            <p:cNvSpPr txBox="1">
              <a:spLocks/>
            </p:cNvSpPr>
            <p:nvPr/>
          </p:nvSpPr>
          <p:spPr>
            <a:xfrm>
              <a:off x="9823649" y="4003871"/>
              <a:ext cx="262757" cy="3945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a:t>
              </a:r>
            </a:p>
          </p:txBody>
        </p:sp>
        <p:sp>
          <p:nvSpPr>
            <p:cNvPr id="177" name="Content Placeholder 2">
              <a:extLst>
                <a:ext uri="{FF2B5EF4-FFF2-40B4-BE49-F238E27FC236}">
                  <a16:creationId xmlns:a16="http://schemas.microsoft.com/office/drawing/2014/main" id="{11C306F3-352D-044D-AEF0-311D4B4EF527}"/>
                </a:ext>
              </a:extLst>
            </p:cNvPr>
            <p:cNvSpPr txBox="1">
              <a:spLocks/>
            </p:cNvSpPr>
            <p:nvPr/>
          </p:nvSpPr>
          <p:spPr>
            <a:xfrm>
              <a:off x="8611233" y="5294012"/>
              <a:ext cx="262757" cy="3945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a:t>
              </a:r>
            </a:p>
          </p:txBody>
        </p:sp>
        <p:sp>
          <p:nvSpPr>
            <p:cNvPr id="178" name="Content Placeholder 2">
              <a:extLst>
                <a:ext uri="{FF2B5EF4-FFF2-40B4-BE49-F238E27FC236}">
                  <a16:creationId xmlns:a16="http://schemas.microsoft.com/office/drawing/2014/main" id="{1C54D86B-6644-0644-9F15-0F1ECD8ECA4B}"/>
                </a:ext>
              </a:extLst>
            </p:cNvPr>
            <p:cNvSpPr txBox="1">
              <a:spLocks/>
            </p:cNvSpPr>
            <p:nvPr/>
          </p:nvSpPr>
          <p:spPr>
            <a:xfrm>
              <a:off x="9796434" y="5275671"/>
              <a:ext cx="262757" cy="3945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a:t>
              </a:r>
            </a:p>
          </p:txBody>
        </p:sp>
      </p:grpSp>
      <p:sp>
        <p:nvSpPr>
          <p:cNvPr id="99" name="Content Placeholder 2">
            <a:extLst>
              <a:ext uri="{FF2B5EF4-FFF2-40B4-BE49-F238E27FC236}">
                <a16:creationId xmlns:a16="http://schemas.microsoft.com/office/drawing/2014/main" id="{F917CC8C-7693-6745-BE3F-219DE062DAFE}"/>
              </a:ext>
            </a:extLst>
          </p:cNvPr>
          <p:cNvSpPr txBox="1">
            <a:spLocks/>
          </p:cNvSpPr>
          <p:nvPr/>
        </p:nvSpPr>
        <p:spPr>
          <a:xfrm>
            <a:off x="2035616" y="62855"/>
            <a:ext cx="1462392" cy="1072358"/>
          </a:xfrm>
          <a:prstGeom prst="rect">
            <a:avLst/>
          </a:prstGeom>
          <a:noFill/>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400" i="1" dirty="0">
                <a:solidFill>
                  <a:schemeClr val="tx1"/>
                </a:solidFill>
              </a:rPr>
              <a:t>One start state (combination of two start states in original DFA</a:t>
            </a:r>
          </a:p>
        </p:txBody>
      </p:sp>
      <p:cxnSp>
        <p:nvCxnSpPr>
          <p:cNvPr id="100" name="Straight Connector 99">
            <a:extLst>
              <a:ext uri="{FF2B5EF4-FFF2-40B4-BE49-F238E27FC236}">
                <a16:creationId xmlns:a16="http://schemas.microsoft.com/office/drawing/2014/main" id="{B1AD3719-3F17-944B-ACBF-B5AE7A541D23}"/>
              </a:ext>
            </a:extLst>
          </p:cNvPr>
          <p:cNvCxnSpPr>
            <a:cxnSpLocks/>
          </p:cNvCxnSpPr>
          <p:nvPr/>
        </p:nvCxnSpPr>
        <p:spPr>
          <a:xfrm>
            <a:off x="3428397" y="735121"/>
            <a:ext cx="1690069" cy="1082262"/>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01" name="Content Placeholder 2">
            <a:extLst>
              <a:ext uri="{FF2B5EF4-FFF2-40B4-BE49-F238E27FC236}">
                <a16:creationId xmlns:a16="http://schemas.microsoft.com/office/drawing/2014/main" id="{CD09D296-176B-4B4C-8797-59125ED8956B}"/>
              </a:ext>
            </a:extLst>
          </p:cNvPr>
          <p:cNvSpPr txBox="1">
            <a:spLocks/>
          </p:cNvSpPr>
          <p:nvPr/>
        </p:nvSpPr>
        <p:spPr>
          <a:xfrm>
            <a:off x="8951976" y="320454"/>
            <a:ext cx="1462392" cy="1072358"/>
          </a:xfrm>
          <a:prstGeom prst="rect">
            <a:avLst/>
          </a:prstGeom>
          <a:noFill/>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400" i="1" dirty="0">
                <a:solidFill>
                  <a:schemeClr val="tx1"/>
                </a:solidFill>
              </a:rPr>
              <a:t>Each state represents a combination of states the 2-DFA can be in</a:t>
            </a:r>
          </a:p>
        </p:txBody>
      </p:sp>
      <p:cxnSp>
        <p:nvCxnSpPr>
          <p:cNvPr id="102" name="Straight Connector 101">
            <a:extLst>
              <a:ext uri="{FF2B5EF4-FFF2-40B4-BE49-F238E27FC236}">
                <a16:creationId xmlns:a16="http://schemas.microsoft.com/office/drawing/2014/main" id="{7C958A6C-DF0D-D845-B5C6-59FB176904DB}"/>
              </a:ext>
            </a:extLst>
          </p:cNvPr>
          <p:cNvCxnSpPr>
            <a:cxnSpLocks/>
          </p:cNvCxnSpPr>
          <p:nvPr/>
        </p:nvCxnSpPr>
        <p:spPr>
          <a:xfrm flipH="1">
            <a:off x="7560580" y="734270"/>
            <a:ext cx="1245092" cy="658542"/>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03" name="Content Placeholder 2">
            <a:extLst>
              <a:ext uri="{FF2B5EF4-FFF2-40B4-BE49-F238E27FC236}">
                <a16:creationId xmlns:a16="http://schemas.microsoft.com/office/drawing/2014/main" id="{F99FF31F-FDAA-0744-8E9B-2056339D0DD1}"/>
              </a:ext>
            </a:extLst>
          </p:cNvPr>
          <p:cNvSpPr txBox="1">
            <a:spLocks/>
          </p:cNvSpPr>
          <p:nvPr/>
        </p:nvSpPr>
        <p:spPr>
          <a:xfrm>
            <a:off x="10073163" y="1731497"/>
            <a:ext cx="1781784" cy="1072358"/>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400" i="1" dirty="0">
                <a:solidFill>
                  <a:schemeClr val="tx1"/>
                </a:solidFill>
              </a:rPr>
              <a:t>State is final if ONE of the two was final in the original DFA</a:t>
            </a:r>
          </a:p>
        </p:txBody>
      </p:sp>
      <p:cxnSp>
        <p:nvCxnSpPr>
          <p:cNvPr id="104" name="Straight Connector 103">
            <a:extLst>
              <a:ext uri="{FF2B5EF4-FFF2-40B4-BE49-F238E27FC236}">
                <a16:creationId xmlns:a16="http://schemas.microsoft.com/office/drawing/2014/main" id="{99C5C2D9-827A-9C40-8338-61357EC58923}"/>
              </a:ext>
            </a:extLst>
          </p:cNvPr>
          <p:cNvCxnSpPr>
            <a:cxnSpLocks/>
          </p:cNvCxnSpPr>
          <p:nvPr/>
        </p:nvCxnSpPr>
        <p:spPr>
          <a:xfrm flipH="1">
            <a:off x="8461912" y="2174150"/>
            <a:ext cx="1523336" cy="1548145"/>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07" name="Content Placeholder 2">
            <a:extLst>
              <a:ext uri="{FF2B5EF4-FFF2-40B4-BE49-F238E27FC236}">
                <a16:creationId xmlns:a16="http://schemas.microsoft.com/office/drawing/2014/main" id="{9822ADA2-A62F-1448-B316-97B1A89D65E4}"/>
              </a:ext>
            </a:extLst>
          </p:cNvPr>
          <p:cNvSpPr txBox="1">
            <a:spLocks/>
          </p:cNvSpPr>
          <p:nvPr/>
        </p:nvSpPr>
        <p:spPr>
          <a:xfrm>
            <a:off x="10410216" y="3348294"/>
            <a:ext cx="1781784" cy="1072358"/>
          </a:xfrm>
          <a:prstGeom prst="rect">
            <a:avLst/>
          </a:prstGeom>
          <a:noFill/>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400" i="1" dirty="0">
                <a:solidFill>
                  <a:schemeClr val="tx1"/>
                </a:solidFill>
              </a:rPr>
              <a:t>Transitions show how one symbol leads to a new combination of 2 states in original DFA</a:t>
            </a:r>
          </a:p>
        </p:txBody>
      </p:sp>
      <p:cxnSp>
        <p:nvCxnSpPr>
          <p:cNvPr id="116" name="Straight Connector 115">
            <a:extLst>
              <a:ext uri="{FF2B5EF4-FFF2-40B4-BE49-F238E27FC236}">
                <a16:creationId xmlns:a16="http://schemas.microsoft.com/office/drawing/2014/main" id="{ED9EE7F2-8D4D-764B-BD05-C8E3362AB098}"/>
              </a:ext>
            </a:extLst>
          </p:cNvPr>
          <p:cNvCxnSpPr>
            <a:cxnSpLocks/>
          </p:cNvCxnSpPr>
          <p:nvPr/>
        </p:nvCxnSpPr>
        <p:spPr>
          <a:xfrm flipH="1">
            <a:off x="9097262" y="3873988"/>
            <a:ext cx="1162306" cy="333482"/>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19" name="Content Placeholder 2">
            <a:extLst>
              <a:ext uri="{FF2B5EF4-FFF2-40B4-BE49-F238E27FC236}">
                <a16:creationId xmlns:a16="http://schemas.microsoft.com/office/drawing/2014/main" id="{2626DB71-A8B7-E94E-8850-EE63AD420930}"/>
              </a:ext>
            </a:extLst>
          </p:cNvPr>
          <p:cNvSpPr txBox="1">
            <a:spLocks/>
          </p:cNvSpPr>
          <p:nvPr/>
        </p:nvSpPr>
        <p:spPr>
          <a:xfrm>
            <a:off x="1280160" y="5729350"/>
            <a:ext cx="9948672" cy="961229"/>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solidFill>
                  <a:schemeClr val="tx1"/>
                </a:solidFill>
              </a:rPr>
              <a:t>Prove that i</a:t>
            </a:r>
            <a:r>
              <a:rPr lang="en-US" sz="1600" i="1" dirty="0"/>
              <a:t>t works: The new DFA will always accept if the original 2-DFA does because each state in the new DFA represents exactly one pair of states of the original 2-DFA. Thus, with a traditional DFA, we can simulate exactly what the 2-DFA would have done and accept if and only if the original 2-DFA accepts.</a:t>
            </a:r>
            <a:endParaRPr lang="en-US" sz="1600" i="1" dirty="0">
              <a:solidFill>
                <a:schemeClr val="tx1"/>
              </a:solidFill>
            </a:endParaRPr>
          </a:p>
        </p:txBody>
      </p:sp>
    </p:spTree>
    <p:extLst>
      <p:ext uri="{BB962C8B-B14F-4D97-AF65-F5344CB8AC3E}">
        <p14:creationId xmlns:p14="http://schemas.microsoft.com/office/powerpoint/2010/main" val="3248847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2-DFA vs. DFA?</a:t>
            </a:r>
          </a:p>
        </p:txBody>
      </p:sp>
      <p:sp>
        <p:nvSpPr>
          <p:cNvPr id="5" name="Content Placeholder 2">
            <a:extLst>
              <a:ext uri="{FF2B5EF4-FFF2-40B4-BE49-F238E27FC236}">
                <a16:creationId xmlns:a16="http://schemas.microsoft.com/office/drawing/2014/main" id="{AF7FBC61-F392-6741-963B-32134CE67FF2}"/>
              </a:ext>
            </a:extLst>
          </p:cNvPr>
          <p:cNvSpPr txBox="1">
            <a:spLocks/>
          </p:cNvSpPr>
          <p:nvPr/>
        </p:nvSpPr>
        <p:spPr>
          <a:xfrm>
            <a:off x="1141412" y="932688"/>
            <a:ext cx="10306875" cy="576072"/>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bg1"/>
                </a:solidFill>
              </a:rPr>
              <a:t>Possible Theorem 1: A 2-DFA is equivalent in computational power as a traditional DFA</a:t>
            </a:r>
          </a:p>
        </p:txBody>
      </p:sp>
      <p:sp>
        <p:nvSpPr>
          <p:cNvPr id="7" name="Content Placeholder 2">
            <a:extLst>
              <a:ext uri="{FF2B5EF4-FFF2-40B4-BE49-F238E27FC236}">
                <a16:creationId xmlns:a16="http://schemas.microsoft.com/office/drawing/2014/main" id="{0408544F-3274-1D40-A9C3-1AFA343C1537}"/>
              </a:ext>
            </a:extLst>
          </p:cNvPr>
          <p:cNvSpPr txBox="1">
            <a:spLocks/>
          </p:cNvSpPr>
          <p:nvPr/>
        </p:nvSpPr>
        <p:spPr>
          <a:xfrm>
            <a:off x="1141411" y="1453896"/>
            <a:ext cx="10306875" cy="649224"/>
          </a:xfrm>
          <a:prstGeom prst="rect">
            <a:avLst/>
          </a:prstGeom>
          <a:noFill/>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Consider direction 2 next:</a:t>
            </a:r>
            <a:br>
              <a:rPr lang="en-US" sz="1800" i="1" dirty="0"/>
            </a:br>
            <a:r>
              <a:rPr lang="en-US" sz="1800" i="1" dirty="0"/>
              <a:t>Here is the formal version of the process</a:t>
            </a:r>
            <a:endParaRPr lang="en-US" sz="1800" i="1" dirty="0">
              <a:solidFill>
                <a:schemeClr val="tx1"/>
              </a:solidFill>
            </a:endParaRPr>
          </a:p>
        </p:txBody>
      </p:sp>
      <p:sp>
        <p:nvSpPr>
          <p:cNvPr id="52" name="Right Arrow 51">
            <a:extLst>
              <a:ext uri="{FF2B5EF4-FFF2-40B4-BE49-F238E27FC236}">
                <a16:creationId xmlns:a16="http://schemas.microsoft.com/office/drawing/2014/main" id="{7B6E91A0-4C42-C24F-A8A8-CED54E3F4018}"/>
              </a:ext>
            </a:extLst>
          </p:cNvPr>
          <p:cNvSpPr/>
          <p:nvPr/>
        </p:nvSpPr>
        <p:spPr>
          <a:xfrm>
            <a:off x="4285753" y="3423318"/>
            <a:ext cx="908039" cy="4537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D604B1F4-2AE6-8142-814F-A289190D9BD0}"/>
                  </a:ext>
                </a:extLst>
              </p:cNvPr>
              <p:cNvSpPr txBox="1">
                <a:spLocks/>
              </p:cNvSpPr>
              <p:nvPr/>
            </p:nvSpPr>
            <p:spPr>
              <a:xfrm>
                <a:off x="995829" y="2952494"/>
                <a:ext cx="3085186" cy="1717344"/>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solidFill>
                      <a:schemeClr val="tx1"/>
                    </a:solidFill>
                  </a:rPr>
                  <a:t>Consider an arbitrary 2-DFA D that recognizes an arbitrary language L:</a:t>
                </a:r>
              </a:p>
              <a:p>
                <a:pPr marL="0" indent="0">
                  <a:buFont typeface="Arial" panose="020B0604020202020204" pitchFamily="34" charset="0"/>
                  <a:buNone/>
                </a:pPr>
                <a:endParaRPr lang="en-US" sz="1600" i="1" dirty="0">
                  <a:solidFill>
                    <a:schemeClr val="tx1"/>
                  </a:solidFill>
                </a:endParaRP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𝐷</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𝑄</m:t>
                      </m:r>
                      <m:r>
                        <a:rPr lang="en-US" sz="1600" b="0" i="1" smtClean="0">
                          <a:solidFill>
                            <a:schemeClr val="tx1"/>
                          </a:solidFill>
                          <a:latin typeface="Cambria Math" panose="02040503050406030204" pitchFamily="18" charset="0"/>
                        </a:rPr>
                        <m:t>, </m:t>
                      </m:r>
                      <m:r>
                        <m:rPr>
                          <m:sty m:val="p"/>
                        </m:rPr>
                        <a:rPr lang="en-US" sz="1600" b="0" i="0" smtClean="0">
                          <a:solidFill>
                            <a:schemeClr val="tx1"/>
                          </a:solidFill>
                          <a:latin typeface="Cambria Math" panose="02040503050406030204" pitchFamily="18" charset="0"/>
                        </a:rPr>
                        <m:t>Σ</m:t>
                      </m:r>
                      <m:r>
                        <a:rPr lang="en-US" sz="1600" b="0" i="1" smtClean="0">
                          <a:solidFill>
                            <a:schemeClr val="tx1"/>
                          </a:solidFill>
                          <a:latin typeface="Cambria Math" panose="02040503050406030204" pitchFamily="18" charset="0"/>
                        </a:rPr>
                        <m:t>, </m:t>
                      </m:r>
                      <m:r>
                        <a:rPr lang="en-US" sz="1600" b="0" i="1" smtClean="0">
                          <a:solidFill>
                            <a:schemeClr val="tx1"/>
                          </a:solidFill>
                          <a:latin typeface="Cambria Math" panose="02040503050406030204" pitchFamily="18" charset="0"/>
                        </a:rPr>
                        <m:t>𝛿</m:t>
                      </m:r>
                      <m:r>
                        <a:rPr lang="en-US" sz="1600" b="0" i="1" smtClean="0">
                          <a:solidFill>
                            <a:schemeClr val="tx1"/>
                          </a:solidFill>
                          <a:latin typeface="Cambria Math" panose="02040503050406030204" pitchFamily="18" charset="0"/>
                        </a:rPr>
                        <m:t>, {</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𝑞</m:t>
                          </m:r>
                        </m:e>
                        <m:sub>
                          <m:r>
                            <a:rPr lang="en-US" sz="1600" b="0" i="1" smtClean="0">
                              <a:solidFill>
                                <a:schemeClr val="tx1"/>
                              </a:solidFill>
                              <a:latin typeface="Cambria Math" panose="02040503050406030204" pitchFamily="18" charset="0"/>
                            </a:rPr>
                            <m:t>0</m:t>
                          </m:r>
                        </m:sub>
                      </m:sSub>
                      <m:r>
                        <a:rPr lang="en-US" sz="1600" b="0" i="1" smtClean="0">
                          <a:solidFill>
                            <a:schemeClr val="tx1"/>
                          </a:solidFill>
                          <a:latin typeface="Cambria Math" panose="02040503050406030204" pitchFamily="18" charset="0"/>
                        </a:rPr>
                        <m:t>,</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𝑞</m:t>
                          </m:r>
                        </m:e>
                        <m:sub>
                          <m:r>
                            <a:rPr lang="en-US" sz="1600" b="0" i="1" smtClean="0">
                              <a:solidFill>
                                <a:schemeClr val="tx1"/>
                              </a:solidFill>
                              <a:latin typeface="Cambria Math" panose="02040503050406030204" pitchFamily="18" charset="0"/>
                            </a:rPr>
                            <m:t>1</m:t>
                          </m:r>
                        </m:sub>
                      </m:sSub>
                      <m:r>
                        <a:rPr lang="en-US" sz="1600" b="0" i="1" smtClean="0">
                          <a:solidFill>
                            <a:schemeClr val="tx1"/>
                          </a:solidFill>
                          <a:latin typeface="Cambria Math" panose="02040503050406030204" pitchFamily="18" charset="0"/>
                        </a:rPr>
                        <m:t>}, </m:t>
                      </m:r>
                      <m:r>
                        <a:rPr lang="en-US" sz="1600" b="0" i="1" smtClean="0">
                          <a:solidFill>
                            <a:schemeClr val="tx1"/>
                          </a:solidFill>
                          <a:latin typeface="Cambria Math" panose="02040503050406030204" pitchFamily="18" charset="0"/>
                        </a:rPr>
                        <m:t>𝐹</m:t>
                      </m:r>
                      <m:r>
                        <a:rPr lang="en-US" sz="1600" b="0" i="1" smtClean="0">
                          <a:solidFill>
                            <a:schemeClr val="tx1"/>
                          </a:solidFill>
                          <a:latin typeface="Cambria Math" panose="02040503050406030204" pitchFamily="18" charset="0"/>
                        </a:rPr>
                        <m:t>)</m:t>
                      </m:r>
                    </m:oMath>
                  </m:oMathPara>
                </a14:m>
                <a:endParaRPr lang="en-US" sz="1600" i="1" dirty="0">
                  <a:solidFill>
                    <a:schemeClr val="tx1"/>
                  </a:solidFill>
                </a:endParaRPr>
              </a:p>
            </p:txBody>
          </p:sp>
        </mc:Choice>
        <mc:Fallback xmlns="">
          <p:sp>
            <p:nvSpPr>
              <p:cNvPr id="99" name="Content Placeholder 2">
                <a:extLst>
                  <a:ext uri="{FF2B5EF4-FFF2-40B4-BE49-F238E27FC236}">
                    <a16:creationId xmlns:a16="http://schemas.microsoft.com/office/drawing/2014/main" id="{D604B1F4-2AE6-8142-814F-A289190D9BD0}"/>
                  </a:ext>
                </a:extLst>
              </p:cNvPr>
              <p:cNvSpPr txBox="1">
                <a:spLocks noRot="1" noChangeAspect="1" noMove="1" noResize="1" noEditPoints="1" noAdjustHandles="1" noChangeArrowheads="1" noChangeShapeType="1" noTextEdit="1"/>
              </p:cNvSpPr>
              <p:nvPr/>
            </p:nvSpPr>
            <p:spPr>
              <a:xfrm>
                <a:off x="995829" y="2952494"/>
                <a:ext cx="3085186" cy="1717344"/>
              </a:xfrm>
              <a:prstGeom prst="rect">
                <a:avLst/>
              </a:prstGeom>
              <a:blipFill>
                <a:blip r:embed="rId2"/>
                <a:stretch>
                  <a:fillRect l="-816"/>
                </a:stretch>
              </a:blipFill>
              <a:ln>
                <a:solidFill>
                  <a:schemeClr val="tx1">
                    <a:lumMod val="9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Content Placeholder 2">
                <a:extLst>
                  <a:ext uri="{FF2B5EF4-FFF2-40B4-BE49-F238E27FC236}">
                    <a16:creationId xmlns:a16="http://schemas.microsoft.com/office/drawing/2014/main" id="{6897ABD7-C1A1-F548-BE8A-9895A5151163}"/>
                  </a:ext>
                </a:extLst>
              </p:cNvPr>
              <p:cNvSpPr txBox="1">
                <a:spLocks/>
              </p:cNvSpPr>
              <p:nvPr/>
            </p:nvSpPr>
            <p:spPr>
              <a:xfrm>
                <a:off x="5398530" y="2952494"/>
                <a:ext cx="5741533" cy="2725930"/>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solidFill>
                      <a:schemeClr val="tx1"/>
                    </a:solidFill>
                  </a:rPr>
                  <a:t>Construct a DFA D’ as such:</a:t>
                </a:r>
              </a:p>
              <a:p>
                <a:pPr marL="0" indent="0">
                  <a:buFont typeface="Arial" panose="020B0604020202020204" pitchFamily="34" charset="0"/>
                  <a:buNone/>
                </a:pPr>
                <a:endParaRPr lang="en-US" sz="1600" i="1" dirty="0"/>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𝐷</m:t>
                          </m:r>
                        </m:e>
                        <m:sup>
                          <m:r>
                            <a:rPr lang="en-US" sz="1600" b="0" i="1" smtClean="0">
                              <a:solidFill>
                                <a:schemeClr val="tx1"/>
                              </a:solidFill>
                              <a:latin typeface="Cambria Math" panose="02040503050406030204" pitchFamily="18" charset="0"/>
                            </a:rPr>
                            <m:t>′</m:t>
                          </m:r>
                        </m:sup>
                      </m:sSup>
                      <m:r>
                        <a:rPr lang="en-US" sz="1600" b="0" i="1" smtClean="0">
                          <a:solidFill>
                            <a:schemeClr val="tx1"/>
                          </a:solidFill>
                          <a:latin typeface="Cambria Math" panose="02040503050406030204" pitchFamily="18" charset="0"/>
                        </a:rPr>
                        <m:t>=(</m:t>
                      </m:r>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𝑄</m:t>
                          </m:r>
                        </m:e>
                        <m:sup>
                          <m:r>
                            <a:rPr lang="en-US" sz="1600" b="0" i="1" smtClean="0">
                              <a:solidFill>
                                <a:schemeClr val="tx1"/>
                              </a:solidFill>
                              <a:latin typeface="Cambria Math" panose="02040503050406030204" pitchFamily="18" charset="0"/>
                            </a:rPr>
                            <m:t>′</m:t>
                          </m:r>
                        </m:sup>
                      </m:sSup>
                      <m:r>
                        <a:rPr lang="en-US" sz="1600" b="0" i="1" smtClean="0">
                          <a:solidFill>
                            <a:schemeClr val="tx1"/>
                          </a:solidFill>
                          <a:latin typeface="Cambria Math" panose="02040503050406030204" pitchFamily="18" charset="0"/>
                        </a:rPr>
                        <m:t>,</m:t>
                      </m:r>
                      <m:r>
                        <m:rPr>
                          <m:sty m:val="p"/>
                        </m:rPr>
                        <a:rPr lang="en-US" sz="1600" b="0" i="0" smtClean="0">
                          <a:solidFill>
                            <a:schemeClr val="tx1"/>
                          </a:solidFill>
                          <a:latin typeface="Cambria Math" panose="02040503050406030204" pitchFamily="18" charset="0"/>
                        </a:rPr>
                        <m:t>Σ</m:t>
                      </m:r>
                      <m:r>
                        <a:rPr lang="en-US" sz="1600" b="0" i="1" smtClean="0">
                          <a:solidFill>
                            <a:schemeClr val="tx1"/>
                          </a:solidFill>
                          <a:latin typeface="Cambria Math" panose="02040503050406030204" pitchFamily="18" charset="0"/>
                        </a:rPr>
                        <m:t>, </m:t>
                      </m:r>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𝛿</m:t>
                          </m:r>
                        </m:e>
                        <m:sup>
                          <m:r>
                            <a:rPr lang="en-US" sz="1600" b="0" i="1" smtClean="0">
                              <a:solidFill>
                                <a:schemeClr val="tx1"/>
                              </a:solidFill>
                              <a:latin typeface="Cambria Math" panose="02040503050406030204" pitchFamily="18" charset="0"/>
                            </a:rPr>
                            <m:t>′</m:t>
                          </m:r>
                        </m:sup>
                      </m:sSup>
                      <m:r>
                        <a:rPr lang="en-US" sz="1600" b="0" i="1" smtClean="0">
                          <a:solidFill>
                            <a:schemeClr val="tx1"/>
                          </a:solidFill>
                          <a:latin typeface="Cambria Math" panose="02040503050406030204" pitchFamily="18" charset="0"/>
                        </a:rPr>
                        <m:t>,</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𝑞</m:t>
                          </m:r>
                        </m:e>
                        <m:sub>
                          <m:r>
                            <a:rPr lang="en-US" sz="1600" b="0" i="1" smtClean="0">
                              <a:solidFill>
                                <a:schemeClr val="tx1"/>
                              </a:solidFill>
                              <a:latin typeface="Cambria Math" panose="02040503050406030204" pitchFamily="18" charset="0"/>
                            </a:rPr>
                            <m:t>0,1</m:t>
                          </m:r>
                        </m:sub>
                      </m:sSub>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𝐹</m:t>
                      </m:r>
                      <m:r>
                        <a:rPr lang="en-US" sz="1600" b="0" i="1" smtClean="0">
                          <a:solidFill>
                            <a:schemeClr val="tx1"/>
                          </a:solidFill>
                          <a:latin typeface="Cambria Math" panose="02040503050406030204" pitchFamily="18" charset="0"/>
                        </a:rPr>
                        <m:t>′)</m:t>
                      </m:r>
                    </m:oMath>
                  </m:oMathPara>
                </a14:m>
                <a:endParaRPr lang="en-US" sz="1600" i="1" dirty="0">
                  <a:solidFill>
                    <a:schemeClr val="tx1"/>
                  </a:solidFill>
                </a:endParaRPr>
              </a:p>
              <a:p>
                <a:pPr marL="0" indent="0">
                  <a:buFont typeface="Arial" panose="020B0604020202020204" pitchFamily="34" charset="0"/>
                  <a:buNone/>
                </a:pPr>
                <a:r>
                  <a:rPr lang="en-US" sz="1600" i="1" dirty="0"/>
                  <a:t>Such that:</a:t>
                </a: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𝑄</m:t>
                          </m:r>
                        </m:e>
                        <m:sup>
                          <m:r>
                            <a:rPr lang="en-US" sz="1600" b="0" i="1" smtClean="0">
                              <a:solidFill>
                                <a:schemeClr val="tx1"/>
                              </a:solidFill>
                              <a:latin typeface="Cambria Math" panose="02040503050406030204" pitchFamily="18" charset="0"/>
                            </a:rPr>
                            <m:t>′</m:t>
                          </m:r>
                        </m:sup>
                      </m:sSup>
                      <m:r>
                        <a:rPr lang="en-US" sz="1600" b="0" i="1" smtClean="0">
                          <a:solidFill>
                            <a:schemeClr val="tx1"/>
                          </a:solidFill>
                          <a:latin typeface="Cambria Math" panose="02040503050406030204" pitchFamily="18" charset="0"/>
                        </a:rPr>
                        <m:t>=</m:t>
                      </m:r>
                      <m:d>
                        <m:dPr>
                          <m:begChr m:val="{"/>
                          <m:endChr m:val="|"/>
                          <m:ctrlPr>
                            <a:rPr lang="en-US" sz="1600" b="0" i="1" smtClean="0">
                              <a:solidFill>
                                <a:schemeClr val="tx1"/>
                              </a:solidFill>
                              <a:latin typeface="Cambria Math" panose="02040503050406030204" pitchFamily="18" charset="0"/>
                            </a:rPr>
                          </m:ctrlPr>
                        </m:dPr>
                        <m:e>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𝑞</m:t>
                              </m:r>
                            </m:e>
                            <m:sub>
                              <m:r>
                                <a:rPr lang="en-US" sz="1600" b="0" i="1" smtClean="0">
                                  <a:solidFill>
                                    <a:schemeClr val="tx1"/>
                                  </a:solidFill>
                                  <a:latin typeface="Cambria Math" panose="02040503050406030204" pitchFamily="18" charset="0"/>
                                </a:rPr>
                                <m:t>𝑖</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𝑗</m:t>
                              </m:r>
                            </m:sub>
                          </m:sSub>
                          <m:r>
                            <a:rPr lang="en-US" sz="1600" b="0" i="1" smtClean="0">
                              <a:solidFill>
                                <a:schemeClr val="tx1"/>
                              </a:solidFill>
                              <a:latin typeface="Cambria Math" panose="02040503050406030204" pitchFamily="18" charset="0"/>
                            </a:rPr>
                            <m:t> </m:t>
                          </m:r>
                        </m:e>
                      </m:d>
                      <m:r>
                        <a:rPr lang="en-US" sz="1600" b="0" i="1" smtClean="0">
                          <a:solidFill>
                            <a:schemeClr val="tx1"/>
                          </a:solidFill>
                          <a:latin typeface="Cambria Math" panose="02040503050406030204" pitchFamily="18" charset="0"/>
                        </a:rPr>
                        <m:t> </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𝑞</m:t>
                          </m:r>
                        </m:e>
                        <m:sub>
                          <m:r>
                            <a:rPr lang="en-US" sz="1600" b="0" i="1" smtClean="0">
                              <a:solidFill>
                                <a:schemeClr val="tx1"/>
                              </a:solidFill>
                              <a:latin typeface="Cambria Math" panose="02040503050406030204" pitchFamily="18" charset="0"/>
                            </a:rPr>
                            <m:t>𝑖</m:t>
                          </m:r>
                        </m:sub>
                      </m:sSub>
                      <m:r>
                        <a:rPr lang="en-US" sz="1600" b="0" i="1" smtClean="0">
                          <a:solidFill>
                            <a:schemeClr val="tx1"/>
                          </a:solidFill>
                          <a:latin typeface="Cambria Math" panose="02040503050406030204" pitchFamily="18" charset="0"/>
                        </a:rPr>
                        <m:t>, </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𝑞</m:t>
                          </m:r>
                        </m:e>
                        <m:sub>
                          <m:r>
                            <a:rPr lang="en-US" sz="1600" b="0" i="1" smtClean="0">
                              <a:solidFill>
                                <a:schemeClr val="tx1"/>
                              </a:solidFill>
                              <a:latin typeface="Cambria Math" panose="02040503050406030204" pitchFamily="18" charset="0"/>
                            </a:rPr>
                            <m:t>𝑗</m:t>
                          </m:r>
                        </m:sub>
                      </m:sSub>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𝑄</m:t>
                      </m:r>
                      <m:r>
                        <a:rPr lang="en-US" sz="1600" b="0" i="1" smtClean="0">
                          <a:solidFill>
                            <a:schemeClr val="tx1"/>
                          </a:solidFill>
                          <a:latin typeface="Cambria Math" panose="02040503050406030204" pitchFamily="18" charset="0"/>
                        </a:rPr>
                        <m:t>}</m:t>
                      </m:r>
                    </m:oMath>
                    <m:oMath xmlns:m="http://schemas.openxmlformats.org/officeDocument/2006/math">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𝛿</m:t>
                          </m:r>
                        </m:e>
                        <m:sup>
                          <m:r>
                            <a:rPr lang="en-US" sz="1600" b="0" i="1" smtClean="0">
                              <a:solidFill>
                                <a:schemeClr val="tx1"/>
                              </a:solidFill>
                              <a:latin typeface="Cambria Math" panose="02040503050406030204" pitchFamily="18" charset="0"/>
                            </a:rPr>
                            <m:t>′</m:t>
                          </m:r>
                        </m:sup>
                      </m:sSup>
                      <m:r>
                        <a:rPr lang="en-US" sz="1600" b="0" i="1" smtClean="0">
                          <a:solidFill>
                            <a:schemeClr val="tx1"/>
                          </a:solidFill>
                          <a:latin typeface="Cambria Math" panose="02040503050406030204" pitchFamily="18" charset="0"/>
                        </a:rPr>
                        <m:t>=</m:t>
                      </m:r>
                      <m:d>
                        <m:dPr>
                          <m:begChr m:val="{"/>
                          <m:ctrlPr>
                            <a:rPr lang="en-US" sz="1600" b="0" i="1" smtClean="0">
                              <a:solidFill>
                                <a:schemeClr val="tx1"/>
                              </a:solidFill>
                              <a:latin typeface="Cambria Math" panose="02040503050406030204" pitchFamily="18" charset="0"/>
                            </a:rPr>
                          </m:ctrlPr>
                        </m:dPr>
                        <m:e>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𝑞</m:t>
                              </m:r>
                            </m:e>
                            <m:sub>
                              <m:r>
                                <a:rPr lang="en-US" sz="1600" b="0" i="1" smtClean="0">
                                  <a:solidFill>
                                    <a:schemeClr val="tx1"/>
                                  </a:solidFill>
                                  <a:latin typeface="Cambria Math" panose="02040503050406030204" pitchFamily="18" charset="0"/>
                                </a:rPr>
                                <m:t>𝑖</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𝑗</m:t>
                              </m:r>
                            </m:sub>
                          </m:sSub>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𝜎</m:t>
                          </m:r>
                        </m:e>
                      </m:d>
                      <m:r>
                        <a:rPr lang="en-US" sz="1600" b="0" i="1" smtClean="0">
                          <a:solidFill>
                            <a:schemeClr val="tx1"/>
                          </a:solidFill>
                          <a:latin typeface="Cambria Math" panose="02040503050406030204" pitchFamily="18" charset="0"/>
                        </a:rPr>
                        <m:t>→</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𝑞</m:t>
                          </m:r>
                        </m:e>
                        <m:sub>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𝑖</m:t>
                              </m:r>
                            </m:e>
                            <m:sup>
                              <m:r>
                                <a:rPr lang="en-US" sz="1600" b="0" i="1" smtClean="0">
                                  <a:solidFill>
                                    <a:schemeClr val="tx1"/>
                                  </a:solidFill>
                                  <a:latin typeface="Cambria Math" panose="02040503050406030204" pitchFamily="18" charset="0"/>
                                </a:rPr>
                                <m:t>′</m:t>
                              </m:r>
                            </m:sup>
                          </m:sSup>
                          <m:r>
                            <a:rPr lang="en-US" sz="1600" b="0" i="1" smtClean="0">
                              <a:solidFill>
                                <a:schemeClr val="tx1"/>
                              </a:solidFill>
                              <a:latin typeface="Cambria Math" panose="02040503050406030204" pitchFamily="18" charset="0"/>
                            </a:rPr>
                            <m:t>,</m:t>
                          </m:r>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𝑗</m:t>
                              </m:r>
                            </m:e>
                            <m:sup>
                              <m:r>
                                <a:rPr lang="en-US" sz="1600" b="0" i="1" smtClean="0">
                                  <a:solidFill>
                                    <a:schemeClr val="tx1"/>
                                  </a:solidFill>
                                  <a:latin typeface="Cambria Math" panose="02040503050406030204" pitchFamily="18" charset="0"/>
                                </a:rPr>
                                <m:t>′</m:t>
                              </m:r>
                            </m:sup>
                          </m:sSup>
                        </m:sub>
                      </m:sSub>
                      <m:d>
                        <m:dPr>
                          <m:begChr m:val="|"/>
                          <m:endChr m:val="}"/>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 </m:t>
                          </m:r>
                          <m:r>
                            <a:rPr lang="en-US" sz="1600" b="0" i="1" smtClean="0">
                              <a:solidFill>
                                <a:schemeClr val="tx1"/>
                              </a:solidFill>
                              <a:latin typeface="Cambria Math" panose="02040503050406030204" pitchFamily="18" charset="0"/>
                            </a:rPr>
                            <m:t>𝜎</m:t>
                          </m:r>
                          <m:r>
                            <a:rPr lang="en-US" sz="1600" b="0" i="1" smtClean="0">
                              <a:solidFill>
                                <a:schemeClr val="tx1"/>
                              </a:solidFill>
                              <a:latin typeface="Cambria Math" panose="02040503050406030204" pitchFamily="18" charset="0"/>
                            </a:rPr>
                            <m:t>∈</m:t>
                          </m:r>
                          <m:r>
                            <m:rPr>
                              <m:sty m:val="p"/>
                            </m:rPr>
                            <a:rPr lang="en-US" sz="1600" b="0" i="0" smtClean="0">
                              <a:solidFill>
                                <a:schemeClr val="tx1"/>
                              </a:solidFill>
                              <a:latin typeface="Cambria Math" panose="02040503050406030204" pitchFamily="18" charset="0"/>
                            </a:rPr>
                            <m:t>Σ</m:t>
                          </m:r>
                          <m:r>
                            <a:rPr lang="en-US" sz="1600" b="0" i="1" smtClean="0">
                              <a:solidFill>
                                <a:schemeClr val="tx1"/>
                              </a:solidFill>
                              <a:latin typeface="Cambria Math" panose="02040503050406030204" pitchFamily="18" charset="0"/>
                            </a:rPr>
                            <m:t>,</m:t>
                          </m:r>
                          <m:d>
                            <m:dPr>
                              <m:ctrlPr>
                                <a:rPr lang="en-US" sz="1600" b="0" i="1" smtClean="0">
                                  <a:solidFill>
                                    <a:schemeClr val="tx1"/>
                                  </a:solidFill>
                                  <a:latin typeface="Cambria Math" panose="02040503050406030204" pitchFamily="18" charset="0"/>
                                </a:rPr>
                              </m:ctrlPr>
                            </m:dPr>
                            <m:e>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𝑞</m:t>
                                  </m:r>
                                </m:e>
                                <m:sub>
                                  <m:r>
                                    <a:rPr lang="en-US" sz="1600" b="0" i="1" smtClean="0">
                                      <a:solidFill>
                                        <a:schemeClr val="tx1"/>
                                      </a:solidFill>
                                      <a:latin typeface="Cambria Math" panose="02040503050406030204" pitchFamily="18" charset="0"/>
                                    </a:rPr>
                                    <m:t>𝑖</m:t>
                                  </m:r>
                                </m:sub>
                              </m:sSub>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𝜎</m:t>
                              </m:r>
                            </m:e>
                          </m:d>
                          <m:r>
                            <a:rPr lang="en-US" sz="1600" b="0" i="1" smtClean="0">
                              <a:solidFill>
                                <a:schemeClr val="tx1"/>
                              </a:solidFill>
                              <a:latin typeface="Cambria Math" panose="02040503050406030204" pitchFamily="18" charset="0"/>
                            </a:rPr>
                            <m:t>→</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𝑞</m:t>
                              </m:r>
                            </m:e>
                            <m:sub>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𝑖</m:t>
                                  </m:r>
                                </m:e>
                                <m:sup>
                                  <m:r>
                                    <a:rPr lang="en-US" sz="1600" b="0" i="1" smtClean="0">
                                      <a:solidFill>
                                        <a:schemeClr val="tx1"/>
                                      </a:solidFill>
                                      <a:latin typeface="Cambria Math" panose="02040503050406030204" pitchFamily="18" charset="0"/>
                                    </a:rPr>
                                    <m:t>′</m:t>
                                  </m:r>
                                </m:sup>
                              </m:sSup>
                            </m:sub>
                          </m:sSub>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𝛿</m:t>
                          </m:r>
                          <m:r>
                            <a:rPr lang="en-US" sz="1600" b="0" i="1" smtClean="0">
                              <a:solidFill>
                                <a:schemeClr val="tx1"/>
                              </a:solidFill>
                              <a:latin typeface="Cambria Math" panose="02040503050406030204" pitchFamily="18" charset="0"/>
                            </a:rPr>
                            <m:t>, </m:t>
                          </m:r>
                          <m:d>
                            <m:dPr>
                              <m:ctrlPr>
                                <a:rPr lang="en-US" sz="1600" b="0" i="1" smtClean="0">
                                  <a:solidFill>
                                    <a:schemeClr val="tx1"/>
                                  </a:solidFill>
                                  <a:latin typeface="Cambria Math" panose="02040503050406030204" pitchFamily="18" charset="0"/>
                                </a:rPr>
                              </m:ctrlPr>
                            </m:dPr>
                            <m:e>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𝑞</m:t>
                                  </m:r>
                                </m:e>
                                <m:sub>
                                  <m:r>
                                    <a:rPr lang="en-US" sz="1600" b="0" i="1" smtClean="0">
                                      <a:solidFill>
                                        <a:schemeClr val="tx1"/>
                                      </a:solidFill>
                                      <a:latin typeface="Cambria Math" panose="02040503050406030204" pitchFamily="18" charset="0"/>
                                    </a:rPr>
                                    <m:t>𝑗</m:t>
                                  </m:r>
                                </m:sub>
                              </m:sSub>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𝜎</m:t>
                              </m:r>
                            </m:e>
                          </m:d>
                          <m:r>
                            <a:rPr lang="en-US" sz="1600" b="0" i="1" smtClean="0">
                              <a:solidFill>
                                <a:schemeClr val="tx1"/>
                              </a:solidFill>
                              <a:latin typeface="Cambria Math" panose="02040503050406030204" pitchFamily="18" charset="0"/>
                            </a:rPr>
                            <m:t>→</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𝑞</m:t>
                              </m:r>
                            </m:e>
                            <m:sub>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𝑗</m:t>
                                  </m:r>
                                </m:e>
                                <m:sup>
                                  <m:r>
                                    <a:rPr lang="en-US" sz="1600" b="0" i="1" smtClean="0">
                                      <a:solidFill>
                                        <a:schemeClr val="tx1"/>
                                      </a:solidFill>
                                      <a:latin typeface="Cambria Math" panose="02040503050406030204" pitchFamily="18" charset="0"/>
                                    </a:rPr>
                                    <m:t>′</m:t>
                                  </m:r>
                                </m:sup>
                              </m:sSup>
                            </m:sub>
                          </m:sSub>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𝛿</m:t>
                          </m:r>
                        </m:e>
                      </m:d>
                    </m:oMath>
                    <m:oMath xmlns:m="http://schemas.openxmlformats.org/officeDocument/2006/math">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𝐹</m:t>
                          </m:r>
                        </m:e>
                        <m:sup>
                          <m:r>
                            <a:rPr lang="en-US" sz="1600" b="0" i="1" smtClean="0">
                              <a:solidFill>
                                <a:schemeClr val="tx1"/>
                              </a:solidFill>
                              <a:latin typeface="Cambria Math" panose="02040503050406030204" pitchFamily="18" charset="0"/>
                            </a:rPr>
                            <m:t>′</m:t>
                          </m:r>
                        </m:sup>
                      </m:sSup>
                      <m:r>
                        <a:rPr lang="en-US" sz="1600" b="0" i="1" smtClean="0">
                          <a:solidFill>
                            <a:schemeClr val="tx1"/>
                          </a:solidFill>
                          <a:latin typeface="Cambria Math" panose="02040503050406030204" pitchFamily="18" charset="0"/>
                        </a:rPr>
                        <m:t>=</m:t>
                      </m:r>
                      <m:d>
                        <m:dPr>
                          <m:begChr m:val="{"/>
                          <m:endChr m:val="|"/>
                          <m:ctrlPr>
                            <a:rPr lang="en-US" sz="1600" b="0" i="1" smtClean="0">
                              <a:solidFill>
                                <a:schemeClr val="tx1"/>
                              </a:solidFill>
                              <a:latin typeface="Cambria Math" panose="02040503050406030204" pitchFamily="18" charset="0"/>
                            </a:rPr>
                          </m:ctrlPr>
                        </m:dPr>
                        <m:e>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𝑞</m:t>
                              </m:r>
                            </m:e>
                            <m:sub>
                              <m:r>
                                <a:rPr lang="en-US" sz="1600" b="0" i="1" smtClean="0">
                                  <a:solidFill>
                                    <a:schemeClr val="tx1"/>
                                  </a:solidFill>
                                  <a:latin typeface="Cambria Math" panose="02040503050406030204" pitchFamily="18" charset="0"/>
                                </a:rPr>
                                <m:t>𝑖</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𝑗</m:t>
                              </m:r>
                            </m:sub>
                          </m:sSub>
                          <m:r>
                            <a:rPr lang="en-US" sz="1600" b="0" i="1" smtClean="0">
                              <a:solidFill>
                                <a:schemeClr val="tx1"/>
                              </a:solidFill>
                              <a:latin typeface="Cambria Math" panose="02040503050406030204" pitchFamily="18" charset="0"/>
                            </a:rPr>
                            <m:t> </m:t>
                          </m:r>
                        </m:e>
                      </m:d>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𝑞</m:t>
                          </m:r>
                        </m:e>
                        <m:sub>
                          <m:r>
                            <a:rPr lang="en-US" sz="1600" b="0" i="1" smtClean="0">
                              <a:solidFill>
                                <a:schemeClr val="tx1"/>
                              </a:solidFill>
                              <a:latin typeface="Cambria Math" panose="02040503050406030204" pitchFamily="18" charset="0"/>
                            </a:rPr>
                            <m:t>𝑖</m:t>
                          </m:r>
                        </m:sub>
                      </m:sSub>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𝐹</m:t>
                      </m:r>
                      <m:r>
                        <a:rPr lang="en-US" sz="1600" b="0" i="1" smtClean="0">
                          <a:solidFill>
                            <a:schemeClr val="tx1"/>
                          </a:solidFill>
                          <a:latin typeface="Cambria Math" panose="02040503050406030204" pitchFamily="18" charset="0"/>
                        </a:rPr>
                        <m:t>∨</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𝑞</m:t>
                          </m:r>
                        </m:e>
                        <m:sub>
                          <m:r>
                            <a:rPr lang="en-US" sz="1600" b="0" i="1" smtClean="0">
                              <a:solidFill>
                                <a:schemeClr val="tx1"/>
                              </a:solidFill>
                              <a:latin typeface="Cambria Math" panose="02040503050406030204" pitchFamily="18" charset="0"/>
                            </a:rPr>
                            <m:t>𝑗</m:t>
                          </m:r>
                        </m:sub>
                      </m:sSub>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𝐹</m:t>
                      </m:r>
                      <m:r>
                        <a:rPr lang="en-US" sz="1600" b="0" i="1" smtClean="0">
                          <a:solidFill>
                            <a:schemeClr val="tx1"/>
                          </a:solidFill>
                          <a:latin typeface="Cambria Math" panose="02040503050406030204" pitchFamily="18" charset="0"/>
                        </a:rPr>
                        <m:t>}</m:t>
                      </m:r>
                    </m:oMath>
                  </m:oMathPara>
                </a14:m>
                <a:endParaRPr lang="en-US" sz="1600" i="1" dirty="0">
                  <a:solidFill>
                    <a:schemeClr val="tx1"/>
                  </a:solidFill>
                </a:endParaRPr>
              </a:p>
            </p:txBody>
          </p:sp>
        </mc:Choice>
        <mc:Fallback xmlns="">
          <p:sp>
            <p:nvSpPr>
              <p:cNvPr id="100" name="Content Placeholder 2">
                <a:extLst>
                  <a:ext uri="{FF2B5EF4-FFF2-40B4-BE49-F238E27FC236}">
                    <a16:creationId xmlns:a16="http://schemas.microsoft.com/office/drawing/2014/main" id="{6897ABD7-C1A1-F548-BE8A-9895A5151163}"/>
                  </a:ext>
                </a:extLst>
              </p:cNvPr>
              <p:cNvSpPr txBox="1">
                <a:spLocks noRot="1" noChangeAspect="1" noMove="1" noResize="1" noEditPoints="1" noAdjustHandles="1" noChangeArrowheads="1" noChangeShapeType="1" noTextEdit="1"/>
              </p:cNvSpPr>
              <p:nvPr/>
            </p:nvSpPr>
            <p:spPr>
              <a:xfrm>
                <a:off x="5398530" y="2952494"/>
                <a:ext cx="5741533" cy="2725930"/>
              </a:xfrm>
              <a:prstGeom prst="rect">
                <a:avLst/>
              </a:prstGeom>
              <a:blipFill>
                <a:blip r:embed="rId3"/>
                <a:stretch>
                  <a:fillRect l="-441"/>
                </a:stretch>
              </a:blipFill>
              <a:ln>
                <a:solidFill>
                  <a:schemeClr val="tx1">
                    <a:lumMod val="9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2420117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2-DFA vs. DFA?</a:t>
            </a:r>
          </a:p>
        </p:txBody>
      </p:sp>
      <p:sp>
        <p:nvSpPr>
          <p:cNvPr id="5" name="Content Placeholder 2">
            <a:extLst>
              <a:ext uri="{FF2B5EF4-FFF2-40B4-BE49-F238E27FC236}">
                <a16:creationId xmlns:a16="http://schemas.microsoft.com/office/drawing/2014/main" id="{AF7FBC61-F392-6741-963B-32134CE67FF2}"/>
              </a:ext>
            </a:extLst>
          </p:cNvPr>
          <p:cNvSpPr txBox="1">
            <a:spLocks/>
          </p:cNvSpPr>
          <p:nvPr/>
        </p:nvSpPr>
        <p:spPr>
          <a:xfrm>
            <a:off x="1141412" y="2459736"/>
            <a:ext cx="10306875" cy="576072"/>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bg1"/>
                </a:solidFill>
              </a:rPr>
              <a:t>Possible Theorem 1: A 2-DFA is equivalent in computational power as a traditional DFA</a:t>
            </a:r>
          </a:p>
        </p:txBody>
      </p:sp>
      <p:sp>
        <p:nvSpPr>
          <p:cNvPr id="7" name="Content Placeholder 2">
            <a:extLst>
              <a:ext uri="{FF2B5EF4-FFF2-40B4-BE49-F238E27FC236}">
                <a16:creationId xmlns:a16="http://schemas.microsoft.com/office/drawing/2014/main" id="{0408544F-3274-1D40-A9C3-1AFA343C1537}"/>
              </a:ext>
            </a:extLst>
          </p:cNvPr>
          <p:cNvSpPr txBox="1">
            <a:spLocks/>
          </p:cNvSpPr>
          <p:nvPr/>
        </p:nvSpPr>
        <p:spPr>
          <a:xfrm>
            <a:off x="1141411" y="2980944"/>
            <a:ext cx="10306875" cy="649224"/>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Thus, it is proven!!!!</a:t>
            </a:r>
            <a:endParaRPr lang="en-US" sz="1800" i="1" dirty="0">
              <a:solidFill>
                <a:schemeClr val="tx1"/>
              </a:solidFill>
            </a:endParaRPr>
          </a:p>
        </p:txBody>
      </p:sp>
    </p:spTree>
    <p:extLst>
      <p:ext uri="{BB962C8B-B14F-4D97-AF65-F5344CB8AC3E}">
        <p14:creationId xmlns:p14="http://schemas.microsoft.com/office/powerpoint/2010/main" val="1244758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Part 1: Functions, Languages, and the Chomsky Hierarchy</a:t>
            </a:r>
          </a:p>
        </p:txBody>
      </p:sp>
    </p:spTree>
    <p:extLst>
      <p:ext uri="{BB962C8B-B14F-4D97-AF65-F5344CB8AC3E}">
        <p14:creationId xmlns:p14="http://schemas.microsoft.com/office/powerpoint/2010/main" val="4149752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Non-Determinism</a:t>
            </a:r>
          </a:p>
        </p:txBody>
      </p:sp>
      <p:sp>
        <p:nvSpPr>
          <p:cNvPr id="4" name="Content Placeholder 2">
            <a:extLst>
              <a:ext uri="{FF2B5EF4-FFF2-40B4-BE49-F238E27FC236}">
                <a16:creationId xmlns:a16="http://schemas.microsoft.com/office/drawing/2014/main" id="{B0765A4B-5441-7640-B1AC-0E649906A444}"/>
              </a:ext>
            </a:extLst>
          </p:cNvPr>
          <p:cNvSpPr txBox="1">
            <a:spLocks/>
          </p:cNvSpPr>
          <p:nvPr/>
        </p:nvSpPr>
        <p:spPr>
          <a:xfrm>
            <a:off x="2752344" y="1300970"/>
            <a:ext cx="6720840" cy="1024128"/>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tx1"/>
                </a:solidFill>
              </a:rPr>
              <a:t>Let us now look at a different, but similar functionality we can add to the DFA: </a:t>
            </a:r>
            <a:r>
              <a:rPr lang="en-US" sz="1800" b="1" i="1" u="sng" dirty="0">
                <a:solidFill>
                  <a:schemeClr val="tx1"/>
                </a:solidFill>
              </a:rPr>
              <a:t>Non-Determinism</a:t>
            </a:r>
          </a:p>
        </p:txBody>
      </p:sp>
      <p:sp>
        <p:nvSpPr>
          <p:cNvPr id="5" name="Content Placeholder 2">
            <a:extLst>
              <a:ext uri="{FF2B5EF4-FFF2-40B4-BE49-F238E27FC236}">
                <a16:creationId xmlns:a16="http://schemas.microsoft.com/office/drawing/2014/main" id="{6BE71DFA-8135-1043-9FC4-C2B4A094178A}"/>
              </a:ext>
            </a:extLst>
          </p:cNvPr>
          <p:cNvSpPr txBox="1">
            <a:spLocks/>
          </p:cNvSpPr>
          <p:nvPr/>
        </p:nvSpPr>
        <p:spPr>
          <a:xfrm>
            <a:off x="2752344" y="2865329"/>
            <a:ext cx="6720840" cy="1283208"/>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b="1" i="1" u="sng" dirty="0">
                <a:solidFill>
                  <a:schemeClr val="bg1"/>
                </a:solidFill>
              </a:rPr>
              <a:t>Non-Determinism</a:t>
            </a:r>
            <a:r>
              <a:rPr lang="en-US" sz="1800" i="1" dirty="0">
                <a:solidFill>
                  <a:schemeClr val="bg1"/>
                </a:solidFill>
              </a:rPr>
              <a:t>: Is a feature of computational models that allows them to exist in multiple states at one time. The machine can be in any number of it’s states simultaneously.</a:t>
            </a:r>
            <a:endParaRPr lang="en-US" sz="1800" b="1" i="1" u="sng" dirty="0">
              <a:solidFill>
                <a:schemeClr val="bg1"/>
              </a:solidFill>
            </a:endParaRPr>
          </a:p>
        </p:txBody>
      </p:sp>
      <p:sp>
        <p:nvSpPr>
          <p:cNvPr id="6" name="Content Placeholder 2">
            <a:extLst>
              <a:ext uri="{FF2B5EF4-FFF2-40B4-BE49-F238E27FC236}">
                <a16:creationId xmlns:a16="http://schemas.microsoft.com/office/drawing/2014/main" id="{3BC967A0-94A9-FD40-A7FC-2F93D6B24BE5}"/>
              </a:ext>
            </a:extLst>
          </p:cNvPr>
          <p:cNvSpPr txBox="1">
            <a:spLocks/>
          </p:cNvSpPr>
          <p:nvPr/>
        </p:nvSpPr>
        <p:spPr>
          <a:xfrm>
            <a:off x="2752344" y="4209497"/>
            <a:ext cx="6720840" cy="1141101"/>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tx1"/>
                </a:solidFill>
              </a:rPr>
              <a:t>Note that this </a:t>
            </a:r>
            <a:r>
              <a:rPr lang="en-US" sz="1800" i="1" dirty="0"/>
              <a:t>will be an extension of the 2-DFA. Effectively, an n-DFA where the DFA has n states. The main difference being that an NFA does not HAVE to be in multiple states.</a:t>
            </a:r>
            <a:endParaRPr lang="en-US" sz="1800" b="1" i="1" u="sng" dirty="0">
              <a:solidFill>
                <a:schemeClr val="tx1"/>
              </a:solidFill>
            </a:endParaRPr>
          </a:p>
        </p:txBody>
      </p:sp>
    </p:spTree>
    <p:extLst>
      <p:ext uri="{BB962C8B-B14F-4D97-AF65-F5344CB8AC3E}">
        <p14:creationId xmlns:p14="http://schemas.microsoft.com/office/powerpoint/2010/main" val="1981048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Non-Determinism: Intuition</a:t>
            </a:r>
          </a:p>
        </p:txBody>
      </p:sp>
      <p:pic>
        <p:nvPicPr>
          <p:cNvPr id="6" name="Picture 5">
            <a:extLst>
              <a:ext uri="{FF2B5EF4-FFF2-40B4-BE49-F238E27FC236}">
                <a16:creationId xmlns:a16="http://schemas.microsoft.com/office/drawing/2014/main" id="{12F0C4BC-AF8C-9042-840B-7B319E6D14AA}"/>
              </a:ext>
            </a:extLst>
          </p:cNvPr>
          <p:cNvPicPr>
            <a:picLocks noChangeAspect="1"/>
          </p:cNvPicPr>
          <p:nvPr/>
        </p:nvPicPr>
        <p:blipFill>
          <a:blip r:embed="rId2"/>
          <a:stretch>
            <a:fillRect/>
          </a:stretch>
        </p:blipFill>
        <p:spPr>
          <a:xfrm>
            <a:off x="476028" y="1395248"/>
            <a:ext cx="5996352" cy="4793322"/>
          </a:xfrm>
          <a:prstGeom prst="rect">
            <a:avLst/>
          </a:prstGeom>
        </p:spPr>
      </p:pic>
      <p:pic>
        <p:nvPicPr>
          <p:cNvPr id="8" name="Picture 7">
            <a:extLst>
              <a:ext uri="{FF2B5EF4-FFF2-40B4-BE49-F238E27FC236}">
                <a16:creationId xmlns:a16="http://schemas.microsoft.com/office/drawing/2014/main" id="{93FEA427-4812-784E-8288-45D8A164B122}"/>
              </a:ext>
            </a:extLst>
          </p:cNvPr>
          <p:cNvPicPr>
            <a:picLocks noChangeAspect="1"/>
          </p:cNvPicPr>
          <p:nvPr/>
        </p:nvPicPr>
        <p:blipFill>
          <a:blip r:embed="rId3"/>
          <a:stretch>
            <a:fillRect/>
          </a:stretch>
        </p:blipFill>
        <p:spPr>
          <a:xfrm>
            <a:off x="6764096" y="1395248"/>
            <a:ext cx="4879430" cy="4793322"/>
          </a:xfrm>
          <a:prstGeom prst="rect">
            <a:avLst/>
          </a:prstGeom>
        </p:spPr>
      </p:pic>
    </p:spTree>
    <p:extLst>
      <p:ext uri="{BB962C8B-B14F-4D97-AF65-F5344CB8AC3E}">
        <p14:creationId xmlns:p14="http://schemas.microsoft.com/office/powerpoint/2010/main" val="1810389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Non-Determinism Definition And Example</a:t>
            </a:r>
          </a:p>
        </p:txBody>
      </p:sp>
      <p:sp>
        <p:nvSpPr>
          <p:cNvPr id="4" name="Content Placeholder 2">
            <a:extLst>
              <a:ext uri="{FF2B5EF4-FFF2-40B4-BE49-F238E27FC236}">
                <a16:creationId xmlns:a16="http://schemas.microsoft.com/office/drawing/2014/main" id="{B0765A4B-5441-7640-B1AC-0E649906A444}"/>
              </a:ext>
            </a:extLst>
          </p:cNvPr>
          <p:cNvSpPr txBox="1">
            <a:spLocks/>
          </p:cNvSpPr>
          <p:nvPr/>
        </p:nvSpPr>
        <p:spPr>
          <a:xfrm>
            <a:off x="6314288" y="1160339"/>
            <a:ext cx="4378400" cy="1220251"/>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solidFill>
                  <a:schemeClr val="tx1"/>
                </a:solidFill>
              </a:rPr>
              <a:t>A Non-Deterministic Finite Automaton (NFA) is a DFA than can be in multiple states at once. </a:t>
            </a:r>
            <a:r>
              <a:rPr lang="en-US" sz="1800" b="1" i="1" u="sng" dirty="0">
                <a:solidFill>
                  <a:schemeClr val="tx1"/>
                </a:solidFill>
              </a:rPr>
              <a:t>Formally</a:t>
            </a:r>
            <a:r>
              <a:rPr lang="en-US" sz="1800" i="1" dirty="0">
                <a:solidFill>
                  <a:schemeClr val="tx1"/>
                </a:solidFill>
              </a:rPr>
              <a:t>:</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0968B8C0-4A68-1D47-BE9A-F84CAC858137}"/>
                  </a:ext>
                </a:extLst>
              </p:cNvPr>
              <p:cNvSpPr txBox="1">
                <a:spLocks/>
              </p:cNvSpPr>
              <p:nvPr/>
            </p:nvSpPr>
            <p:spPr>
              <a:xfrm>
                <a:off x="6314288" y="2384793"/>
                <a:ext cx="5170892" cy="2644406"/>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solidFill>
                      <a:schemeClr val="bg1"/>
                    </a:solidFill>
                  </a:rPr>
                  <a:t>A non-deterministic finite automaton is a 5-tuple </a:t>
                </a:r>
                <a14:m>
                  <m:oMath xmlns:m="http://schemas.openxmlformats.org/officeDocument/2006/math">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𝑄</m:t>
                    </m:r>
                    <m:r>
                      <a:rPr lang="en-US" sz="1800" b="0" i="1" smtClean="0">
                        <a:solidFill>
                          <a:schemeClr val="bg1"/>
                        </a:solidFill>
                        <a:latin typeface="Cambria Math" panose="02040503050406030204" pitchFamily="18" charset="0"/>
                      </a:rPr>
                      <m:t>,</m:t>
                    </m:r>
                    <m:r>
                      <m:rPr>
                        <m:sty m:val="p"/>
                      </m:rPr>
                      <a:rPr lang="en-US" sz="1800" b="0" i="0" smtClean="0">
                        <a:solidFill>
                          <a:schemeClr val="bg1"/>
                        </a:solidFill>
                        <a:latin typeface="Cambria Math" panose="02040503050406030204" pitchFamily="18" charset="0"/>
                      </a:rPr>
                      <m:t>Σ</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𝛿</m:t>
                    </m:r>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𝑞</m:t>
                        </m:r>
                      </m:e>
                      <m:sub>
                        <m:r>
                          <a:rPr lang="en-US" sz="1800" b="0" i="1" smtClean="0">
                            <a:solidFill>
                              <a:schemeClr val="bg1"/>
                            </a:solidFill>
                            <a:latin typeface="Cambria Math" panose="02040503050406030204" pitchFamily="18" charset="0"/>
                          </a:rPr>
                          <m:t>0</m:t>
                        </m:r>
                      </m:sub>
                    </m:sSub>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𝐹</m:t>
                    </m:r>
                    <m:r>
                      <a:rPr lang="en-US" sz="1800" b="0" i="1" smtClean="0">
                        <a:solidFill>
                          <a:schemeClr val="bg1"/>
                        </a:solidFill>
                        <a:latin typeface="Cambria Math" panose="02040503050406030204" pitchFamily="18" charset="0"/>
                      </a:rPr>
                      <m:t>)</m:t>
                    </m:r>
                  </m:oMath>
                </a14:m>
                <a:r>
                  <a:rPr lang="en-US" sz="1800" i="1" dirty="0">
                    <a:solidFill>
                      <a:schemeClr val="bg1"/>
                    </a:solidFill>
                  </a:rPr>
                  <a:t> where:</a:t>
                </a:r>
              </a:p>
              <a:p>
                <a:pPr marL="0" indent="0">
                  <a:buFont typeface="Arial" panose="020B0604020202020204" pitchFamily="34" charset="0"/>
                  <a:buNone/>
                </a:pPr>
                <a:r>
                  <a:rPr lang="en-US" sz="1800" i="1" dirty="0">
                    <a:solidFill>
                      <a:schemeClr val="bg1"/>
                    </a:solidFill>
                  </a:rPr>
                  <a:t>1. </a:t>
                </a:r>
                <a14:m>
                  <m:oMath xmlns:m="http://schemas.openxmlformats.org/officeDocument/2006/math">
                    <m:r>
                      <a:rPr lang="en-US" sz="1800" b="0" i="1" smtClean="0">
                        <a:solidFill>
                          <a:schemeClr val="bg1"/>
                        </a:solidFill>
                        <a:latin typeface="Cambria Math" panose="02040503050406030204" pitchFamily="18" charset="0"/>
                      </a:rPr>
                      <m:t>𝑄</m:t>
                    </m:r>
                  </m:oMath>
                </a14:m>
                <a:r>
                  <a:rPr lang="en-US" sz="1800" i="1" dirty="0">
                    <a:solidFill>
                      <a:schemeClr val="bg1"/>
                    </a:solidFill>
                  </a:rPr>
                  <a:t> is a finite set of states</a:t>
                </a:r>
                <a:br>
                  <a:rPr lang="en-US" sz="1800" i="1" dirty="0">
                    <a:solidFill>
                      <a:schemeClr val="bg1"/>
                    </a:solidFill>
                  </a:rPr>
                </a:br>
                <a:r>
                  <a:rPr lang="en-US" sz="1800" i="1" dirty="0">
                    <a:solidFill>
                      <a:schemeClr val="bg1"/>
                    </a:solidFill>
                  </a:rPr>
                  <a:t>2. </a:t>
                </a:r>
                <a14:m>
                  <m:oMath xmlns:m="http://schemas.openxmlformats.org/officeDocument/2006/math">
                    <m:r>
                      <m:rPr>
                        <m:sty m:val="p"/>
                      </m:rPr>
                      <a:rPr lang="en-US" sz="1800" b="0" i="0" smtClean="0">
                        <a:solidFill>
                          <a:schemeClr val="bg1"/>
                        </a:solidFill>
                        <a:latin typeface="Cambria Math" panose="02040503050406030204" pitchFamily="18" charset="0"/>
                      </a:rPr>
                      <m:t>Σ</m:t>
                    </m:r>
                  </m:oMath>
                </a14:m>
                <a:r>
                  <a:rPr lang="en-US" sz="1800" i="1" dirty="0">
                    <a:solidFill>
                      <a:schemeClr val="bg1"/>
                    </a:solidFill>
                  </a:rPr>
                  <a:t> is a finite alphabet</a:t>
                </a:r>
                <a:br>
                  <a:rPr lang="en-US" sz="1800" i="1" dirty="0">
                    <a:solidFill>
                      <a:schemeClr val="bg1"/>
                    </a:solidFill>
                  </a:rPr>
                </a:br>
                <a:r>
                  <a:rPr lang="en-US" sz="1800" i="1" dirty="0">
                    <a:solidFill>
                      <a:schemeClr val="bg1"/>
                    </a:solidFill>
                  </a:rPr>
                  <a:t>3. </a:t>
                </a:r>
                <a14:m>
                  <m:oMath xmlns:m="http://schemas.openxmlformats.org/officeDocument/2006/math">
                    <m:r>
                      <a:rPr lang="en-US" sz="1800" b="0" i="1" smtClean="0">
                        <a:solidFill>
                          <a:schemeClr val="bg1"/>
                        </a:solidFill>
                        <a:latin typeface="Cambria Math" panose="02040503050406030204" pitchFamily="18" charset="0"/>
                      </a:rPr>
                      <m:t>𝛿</m:t>
                    </m:r>
                    <m:r>
                      <a:rPr lang="en-US" sz="1800" b="0" i="1" smtClean="0">
                        <a:solidFill>
                          <a:schemeClr val="bg1"/>
                        </a:solidFill>
                        <a:latin typeface="Cambria Math" panose="02040503050406030204" pitchFamily="18" charset="0"/>
                      </a:rPr>
                      <m:t>:</m:t>
                    </m:r>
                    <m:d>
                      <m:dPr>
                        <m:ctrlPr>
                          <a:rPr lang="en-US" sz="1800" b="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𝑄</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𝑥</m:t>
                        </m:r>
                        <m:r>
                          <a:rPr lang="en-US" sz="1800" b="0" i="1" smtClean="0">
                            <a:solidFill>
                              <a:schemeClr val="bg1"/>
                            </a:solidFill>
                            <a:latin typeface="Cambria Math" panose="02040503050406030204" pitchFamily="18" charset="0"/>
                          </a:rPr>
                          <m:t> </m:t>
                        </m:r>
                        <m:sSub>
                          <m:sSubPr>
                            <m:ctrlPr>
                              <a:rPr lang="en-US" sz="1800" b="0" i="1" smtClean="0">
                                <a:solidFill>
                                  <a:schemeClr val="bg1"/>
                                </a:solidFill>
                                <a:latin typeface="Cambria Math" panose="02040503050406030204" pitchFamily="18" charset="0"/>
                              </a:rPr>
                            </m:ctrlPr>
                          </m:sSubPr>
                          <m:e>
                            <m:r>
                              <m:rPr>
                                <m:sty m:val="p"/>
                              </m:rPr>
                              <a:rPr lang="en-US" sz="1800" b="0" i="0" smtClean="0">
                                <a:solidFill>
                                  <a:schemeClr val="bg1"/>
                                </a:solidFill>
                                <a:latin typeface="Cambria Math" panose="02040503050406030204" pitchFamily="18" charset="0"/>
                              </a:rPr>
                              <m:t>Σ</m:t>
                            </m:r>
                          </m:e>
                          <m:sub>
                            <m:r>
                              <a:rPr lang="en-US" sz="1800" b="0" i="1" smtClean="0">
                                <a:solidFill>
                                  <a:schemeClr val="bg1"/>
                                </a:solidFill>
                                <a:latin typeface="Cambria Math" panose="02040503050406030204" pitchFamily="18" charset="0"/>
                              </a:rPr>
                              <m:t>𝜖</m:t>
                            </m:r>
                          </m:sub>
                        </m:sSub>
                      </m:e>
                    </m:d>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𝒫</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𝑄</m:t>
                    </m:r>
                    <m:r>
                      <a:rPr lang="en-US" sz="1800" b="0" i="1" smtClean="0">
                        <a:solidFill>
                          <a:schemeClr val="bg1"/>
                        </a:solidFill>
                        <a:latin typeface="Cambria Math" panose="02040503050406030204" pitchFamily="18" charset="0"/>
                      </a:rPr>
                      <m:t>)</m:t>
                    </m:r>
                  </m:oMath>
                </a14:m>
                <a:r>
                  <a:rPr lang="en-US" sz="1800" i="1" dirty="0">
                    <a:solidFill>
                      <a:schemeClr val="bg1"/>
                    </a:solidFill>
                  </a:rPr>
                  <a:t> is the transition function</a:t>
                </a:r>
                <a:br>
                  <a:rPr lang="en-US" sz="1800" i="1" dirty="0">
                    <a:solidFill>
                      <a:schemeClr val="bg1"/>
                    </a:solidFill>
                  </a:rPr>
                </a:br>
                <a:r>
                  <a:rPr lang="en-US" sz="1800" i="1" dirty="0">
                    <a:solidFill>
                      <a:schemeClr val="bg1"/>
                    </a:solidFill>
                  </a:rPr>
                  <a:t>4. </a:t>
                </a:r>
                <a14:m>
                  <m:oMath xmlns:m="http://schemas.openxmlformats.org/officeDocument/2006/math">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𝑞</m:t>
                        </m:r>
                      </m:e>
                      <m:sub>
                        <m:r>
                          <a:rPr lang="en-US" sz="1800" b="0" i="1" smtClean="0">
                            <a:solidFill>
                              <a:schemeClr val="bg1"/>
                            </a:solidFill>
                            <a:latin typeface="Cambria Math" panose="02040503050406030204" pitchFamily="18" charset="0"/>
                          </a:rPr>
                          <m:t>0</m:t>
                        </m:r>
                      </m:sub>
                    </m:sSub>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𝑄</m:t>
                    </m:r>
                  </m:oMath>
                </a14:m>
                <a:r>
                  <a:rPr lang="en-US" sz="1800" i="1" dirty="0">
                    <a:solidFill>
                      <a:schemeClr val="bg1"/>
                    </a:solidFill>
                  </a:rPr>
                  <a:t> is the start state</a:t>
                </a:r>
                <a:br>
                  <a:rPr lang="en-US" sz="1800" i="1" dirty="0">
                    <a:solidFill>
                      <a:schemeClr val="bg1"/>
                    </a:solidFill>
                  </a:rPr>
                </a:br>
                <a:r>
                  <a:rPr lang="en-US" sz="1800" i="1" dirty="0">
                    <a:solidFill>
                      <a:schemeClr val="bg1"/>
                    </a:solidFill>
                  </a:rPr>
                  <a:t>5. </a:t>
                </a:r>
                <a14:m>
                  <m:oMath xmlns:m="http://schemas.openxmlformats.org/officeDocument/2006/math">
                    <m:r>
                      <a:rPr lang="en-US" sz="1800" b="0" i="1" smtClean="0">
                        <a:solidFill>
                          <a:schemeClr val="bg1"/>
                        </a:solidFill>
                        <a:latin typeface="Cambria Math" panose="02040503050406030204" pitchFamily="18" charset="0"/>
                      </a:rPr>
                      <m:t>𝐹</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𝑄</m:t>
                    </m:r>
                  </m:oMath>
                </a14:m>
                <a:r>
                  <a:rPr lang="en-US" sz="1800" i="1" dirty="0">
                    <a:solidFill>
                      <a:schemeClr val="bg1"/>
                    </a:solidFill>
                  </a:rPr>
                  <a:t> is the set of accept states</a:t>
                </a:r>
              </a:p>
              <a:p>
                <a:pPr marL="0" indent="0">
                  <a:buFont typeface="Arial" panose="020B0604020202020204" pitchFamily="34" charset="0"/>
                  <a:buNone/>
                </a:pPr>
                <a:endParaRPr lang="en-US" sz="1800" i="1" dirty="0">
                  <a:solidFill>
                    <a:schemeClr val="bg1"/>
                  </a:solidFill>
                </a:endParaRPr>
              </a:p>
              <a:p>
                <a:pPr marL="0" indent="0">
                  <a:buFont typeface="Arial" panose="020B0604020202020204" pitchFamily="34" charset="0"/>
                  <a:buNone/>
                </a:pPr>
                <a:endParaRPr lang="en-US" sz="1800" i="1" dirty="0">
                  <a:solidFill>
                    <a:schemeClr val="bg1"/>
                  </a:solidFill>
                </a:endParaRPr>
              </a:p>
              <a:p>
                <a:pPr marL="0" indent="0">
                  <a:buFont typeface="Arial" panose="020B0604020202020204" pitchFamily="34" charset="0"/>
                  <a:buNone/>
                </a:pPr>
                <a:endParaRPr lang="en-US" sz="1800" i="1" dirty="0">
                  <a:solidFill>
                    <a:schemeClr val="bg1"/>
                  </a:solidFill>
                </a:endParaRPr>
              </a:p>
            </p:txBody>
          </p:sp>
        </mc:Choice>
        <mc:Fallback xmlns="">
          <p:sp>
            <p:nvSpPr>
              <p:cNvPr id="5" name="Content Placeholder 2">
                <a:extLst>
                  <a:ext uri="{FF2B5EF4-FFF2-40B4-BE49-F238E27FC236}">
                    <a16:creationId xmlns:a16="http://schemas.microsoft.com/office/drawing/2014/main" id="{0968B8C0-4A68-1D47-BE9A-F84CAC858137}"/>
                  </a:ext>
                </a:extLst>
              </p:cNvPr>
              <p:cNvSpPr txBox="1">
                <a:spLocks noRot="1" noChangeAspect="1" noMove="1" noResize="1" noEditPoints="1" noAdjustHandles="1" noChangeArrowheads="1" noChangeShapeType="1" noTextEdit="1"/>
              </p:cNvSpPr>
              <p:nvPr/>
            </p:nvSpPr>
            <p:spPr>
              <a:xfrm>
                <a:off x="6314288" y="2384793"/>
                <a:ext cx="5170892" cy="2644406"/>
              </a:xfrm>
              <a:prstGeom prst="rect">
                <a:avLst/>
              </a:prstGeom>
              <a:blipFill>
                <a:blip r:embed="rId2"/>
                <a:stretch>
                  <a:fillRect l="-980"/>
                </a:stretch>
              </a:blipFill>
            </p:spPr>
            <p:txBody>
              <a:bodyPr/>
              <a:lstStyle/>
              <a:p>
                <a:r>
                  <a:rPr lang="en-US">
                    <a:noFill/>
                  </a:rPr>
                  <a:t> </a:t>
                </a:r>
              </a:p>
            </p:txBody>
          </p:sp>
        </mc:Fallback>
      </mc:AlternateContent>
      <p:grpSp>
        <p:nvGrpSpPr>
          <p:cNvPr id="47" name="Group 46">
            <a:extLst>
              <a:ext uri="{FF2B5EF4-FFF2-40B4-BE49-F238E27FC236}">
                <a16:creationId xmlns:a16="http://schemas.microsoft.com/office/drawing/2014/main" id="{12AD848B-0C33-8C4B-8ADB-24D2EBD5AF55}"/>
              </a:ext>
            </a:extLst>
          </p:cNvPr>
          <p:cNvGrpSpPr/>
          <p:nvPr/>
        </p:nvGrpSpPr>
        <p:grpSpPr>
          <a:xfrm>
            <a:off x="609439" y="2508625"/>
            <a:ext cx="5071070" cy="1434998"/>
            <a:chOff x="609439" y="1783405"/>
            <a:chExt cx="5071070" cy="1434998"/>
          </a:xfrm>
        </p:grpSpPr>
        <p:sp>
          <p:nvSpPr>
            <p:cNvPr id="6" name="Oval 5">
              <a:extLst>
                <a:ext uri="{FF2B5EF4-FFF2-40B4-BE49-F238E27FC236}">
                  <a16:creationId xmlns:a16="http://schemas.microsoft.com/office/drawing/2014/main" id="{51F19565-4FCD-6648-A999-ED45B1323E6A}"/>
                </a:ext>
              </a:extLst>
            </p:cNvPr>
            <p:cNvSpPr/>
            <p:nvPr/>
          </p:nvSpPr>
          <p:spPr>
            <a:xfrm>
              <a:off x="844956" y="2430978"/>
              <a:ext cx="729108" cy="72910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S1</a:t>
              </a:r>
            </a:p>
          </p:txBody>
        </p:sp>
        <p:cxnSp>
          <p:nvCxnSpPr>
            <p:cNvPr id="7" name="Straight Arrow Connector 6">
              <a:extLst>
                <a:ext uri="{FF2B5EF4-FFF2-40B4-BE49-F238E27FC236}">
                  <a16:creationId xmlns:a16="http://schemas.microsoft.com/office/drawing/2014/main" id="{4785F243-03DC-7A4C-93BB-764DA7648264}"/>
                </a:ext>
              </a:extLst>
            </p:cNvPr>
            <p:cNvCxnSpPr>
              <a:cxnSpLocks/>
              <a:endCxn id="6" idx="1"/>
            </p:cNvCxnSpPr>
            <p:nvPr/>
          </p:nvCxnSpPr>
          <p:spPr>
            <a:xfrm>
              <a:off x="609439" y="2207169"/>
              <a:ext cx="342292" cy="330584"/>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Elbow Connector 7">
              <a:extLst>
                <a:ext uri="{FF2B5EF4-FFF2-40B4-BE49-F238E27FC236}">
                  <a16:creationId xmlns:a16="http://schemas.microsoft.com/office/drawing/2014/main" id="{3826F4BE-2D32-4146-809C-A72E85DCD4AF}"/>
                </a:ext>
              </a:extLst>
            </p:cNvPr>
            <p:cNvCxnSpPr>
              <a:cxnSpLocks/>
              <a:stCxn id="6" idx="0"/>
              <a:endCxn id="6" idx="7"/>
            </p:cNvCxnSpPr>
            <p:nvPr/>
          </p:nvCxnSpPr>
          <p:spPr>
            <a:xfrm rot="16200000" flipH="1">
              <a:off x="1285011" y="2355476"/>
              <a:ext cx="106775" cy="257779"/>
            </a:xfrm>
            <a:prstGeom prst="bentConnector3">
              <a:avLst>
                <a:gd name="adj1" fmla="val -214095"/>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512E0473-7F2F-0E42-BA5C-CB0E694E15A8}"/>
                </a:ext>
              </a:extLst>
            </p:cNvPr>
            <p:cNvSpPr txBox="1">
              <a:spLocks/>
            </p:cNvSpPr>
            <p:nvPr/>
          </p:nvSpPr>
          <p:spPr>
            <a:xfrm>
              <a:off x="1099774" y="1849455"/>
              <a:ext cx="524174" cy="4158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0,1</a:t>
              </a:r>
            </a:p>
          </p:txBody>
        </p:sp>
        <p:grpSp>
          <p:nvGrpSpPr>
            <p:cNvPr id="3" name="Group 2">
              <a:extLst>
                <a:ext uri="{FF2B5EF4-FFF2-40B4-BE49-F238E27FC236}">
                  <a16:creationId xmlns:a16="http://schemas.microsoft.com/office/drawing/2014/main" id="{6CA2E549-92D4-BD4F-B4A2-829A0A257D1A}"/>
                </a:ext>
              </a:extLst>
            </p:cNvPr>
            <p:cNvGrpSpPr/>
            <p:nvPr/>
          </p:nvGrpSpPr>
          <p:grpSpPr>
            <a:xfrm>
              <a:off x="4834766" y="2372660"/>
              <a:ext cx="845743" cy="845743"/>
              <a:chOff x="1360840" y="4291074"/>
              <a:chExt cx="845743" cy="845743"/>
            </a:xfrm>
          </p:grpSpPr>
          <p:sp>
            <p:nvSpPr>
              <p:cNvPr id="10" name="Oval 9">
                <a:extLst>
                  <a:ext uri="{FF2B5EF4-FFF2-40B4-BE49-F238E27FC236}">
                    <a16:creationId xmlns:a16="http://schemas.microsoft.com/office/drawing/2014/main" id="{CB7ED3A4-2EB5-F64C-8082-694426D5EA90}"/>
                  </a:ext>
                </a:extLst>
              </p:cNvPr>
              <p:cNvSpPr/>
              <p:nvPr/>
            </p:nvSpPr>
            <p:spPr>
              <a:xfrm>
                <a:off x="1360840" y="4291074"/>
                <a:ext cx="845743" cy="845743"/>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Oval 10">
                <a:extLst>
                  <a:ext uri="{FF2B5EF4-FFF2-40B4-BE49-F238E27FC236}">
                    <a16:creationId xmlns:a16="http://schemas.microsoft.com/office/drawing/2014/main" id="{03E2CE55-5937-1B4C-9C94-68B1C5E56EA1}"/>
                  </a:ext>
                </a:extLst>
              </p:cNvPr>
              <p:cNvSpPr/>
              <p:nvPr/>
            </p:nvSpPr>
            <p:spPr>
              <a:xfrm>
                <a:off x="1419157" y="4349391"/>
                <a:ext cx="729108" cy="72910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S4</a:t>
                </a:r>
              </a:p>
            </p:txBody>
          </p:sp>
        </p:grpSp>
        <p:sp>
          <p:nvSpPr>
            <p:cNvPr id="12" name="Oval 11">
              <a:extLst>
                <a:ext uri="{FF2B5EF4-FFF2-40B4-BE49-F238E27FC236}">
                  <a16:creationId xmlns:a16="http://schemas.microsoft.com/office/drawing/2014/main" id="{B61716DB-922F-BA4B-960F-B0F7098F6F57}"/>
                </a:ext>
              </a:extLst>
            </p:cNvPr>
            <p:cNvSpPr/>
            <p:nvPr/>
          </p:nvSpPr>
          <p:spPr>
            <a:xfrm>
              <a:off x="2155312" y="2430977"/>
              <a:ext cx="729108" cy="72910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S2</a:t>
              </a:r>
            </a:p>
          </p:txBody>
        </p:sp>
        <p:sp>
          <p:nvSpPr>
            <p:cNvPr id="13" name="Oval 12">
              <a:extLst>
                <a:ext uri="{FF2B5EF4-FFF2-40B4-BE49-F238E27FC236}">
                  <a16:creationId xmlns:a16="http://schemas.microsoft.com/office/drawing/2014/main" id="{37CC873A-1AD5-5C45-BC68-CECFC97EF605}"/>
                </a:ext>
              </a:extLst>
            </p:cNvPr>
            <p:cNvSpPr/>
            <p:nvPr/>
          </p:nvSpPr>
          <p:spPr>
            <a:xfrm>
              <a:off x="3502922" y="2430977"/>
              <a:ext cx="729108" cy="72910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S3</a:t>
              </a:r>
            </a:p>
          </p:txBody>
        </p:sp>
        <p:cxnSp>
          <p:nvCxnSpPr>
            <p:cNvPr id="19" name="Straight Arrow Connector 18">
              <a:extLst>
                <a:ext uri="{FF2B5EF4-FFF2-40B4-BE49-F238E27FC236}">
                  <a16:creationId xmlns:a16="http://schemas.microsoft.com/office/drawing/2014/main" id="{FBA509E2-F0A5-7348-B327-BE9A228CBE09}"/>
                </a:ext>
              </a:extLst>
            </p:cNvPr>
            <p:cNvCxnSpPr>
              <a:cxnSpLocks/>
              <a:stCxn id="6" idx="6"/>
              <a:endCxn id="12" idx="2"/>
            </p:cNvCxnSpPr>
            <p:nvPr/>
          </p:nvCxnSpPr>
          <p:spPr>
            <a:xfrm flipV="1">
              <a:off x="1574064" y="2795531"/>
              <a:ext cx="581248" cy="1"/>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2EFCA1B-7DEF-B14A-806C-F5CF9B44B796}"/>
                </a:ext>
              </a:extLst>
            </p:cNvPr>
            <p:cNvCxnSpPr>
              <a:cxnSpLocks/>
              <a:stCxn id="12" idx="6"/>
              <a:endCxn id="13" idx="2"/>
            </p:cNvCxnSpPr>
            <p:nvPr/>
          </p:nvCxnSpPr>
          <p:spPr>
            <a:xfrm>
              <a:off x="2884420" y="2795531"/>
              <a:ext cx="618502" cy="0"/>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0068FC2-DC56-DC42-9BBE-40DAF5BAF784}"/>
                </a:ext>
              </a:extLst>
            </p:cNvPr>
            <p:cNvCxnSpPr>
              <a:cxnSpLocks/>
              <a:stCxn id="13" idx="6"/>
              <a:endCxn id="10" idx="2"/>
            </p:cNvCxnSpPr>
            <p:nvPr/>
          </p:nvCxnSpPr>
          <p:spPr>
            <a:xfrm>
              <a:off x="4232030" y="2795531"/>
              <a:ext cx="602736" cy="1"/>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1747E2DA-98E6-2541-A1E3-0D331886FCA1}"/>
                </a:ext>
              </a:extLst>
            </p:cNvPr>
            <p:cNvSpPr txBox="1">
              <a:spLocks/>
            </p:cNvSpPr>
            <p:nvPr/>
          </p:nvSpPr>
          <p:spPr>
            <a:xfrm>
              <a:off x="1710660" y="2430977"/>
              <a:ext cx="276996" cy="4158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mc:AlternateContent xmlns:mc="http://schemas.openxmlformats.org/markup-compatibility/2006" xmlns:a14="http://schemas.microsoft.com/office/drawing/2010/main">
          <mc:Choice Requires="a14">
            <p:sp>
              <p:nvSpPr>
                <p:cNvPr id="29" name="Content Placeholder 2">
                  <a:extLst>
                    <a:ext uri="{FF2B5EF4-FFF2-40B4-BE49-F238E27FC236}">
                      <a16:creationId xmlns:a16="http://schemas.microsoft.com/office/drawing/2014/main" id="{55D6BA18-C370-B744-8CFD-62E93E2BEBC8}"/>
                    </a:ext>
                  </a:extLst>
                </p:cNvPr>
                <p:cNvSpPr txBox="1">
                  <a:spLocks/>
                </p:cNvSpPr>
                <p:nvPr/>
              </p:nvSpPr>
              <p:spPr>
                <a:xfrm>
                  <a:off x="2949465" y="2451291"/>
                  <a:ext cx="482510" cy="415881"/>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 </a:t>
                  </a:r>
                  <a14:m>
                    <m:oMath xmlns:m="http://schemas.openxmlformats.org/officeDocument/2006/math">
                      <m:r>
                        <a:rPr lang="en-US" sz="1800" b="0" i="1" smtClean="0">
                          <a:latin typeface="Cambria Math" panose="02040503050406030204" pitchFamily="18" charset="0"/>
                        </a:rPr>
                        <m:t>𝜖</m:t>
                      </m:r>
                    </m:oMath>
                  </a14:m>
                  <a:endParaRPr lang="en-US" sz="1800" i="1" dirty="0"/>
                </a:p>
              </p:txBody>
            </p:sp>
          </mc:Choice>
          <mc:Fallback xmlns="">
            <p:sp>
              <p:nvSpPr>
                <p:cNvPr id="29" name="Content Placeholder 2">
                  <a:extLst>
                    <a:ext uri="{FF2B5EF4-FFF2-40B4-BE49-F238E27FC236}">
                      <a16:creationId xmlns:a16="http://schemas.microsoft.com/office/drawing/2014/main" id="{55D6BA18-C370-B744-8CFD-62E93E2BEBC8}"/>
                    </a:ext>
                  </a:extLst>
                </p:cNvPr>
                <p:cNvSpPr txBox="1">
                  <a:spLocks noRot="1" noChangeAspect="1" noMove="1" noResize="1" noEditPoints="1" noAdjustHandles="1" noChangeArrowheads="1" noChangeShapeType="1" noTextEdit="1"/>
                </p:cNvSpPr>
                <p:nvPr/>
              </p:nvSpPr>
              <p:spPr>
                <a:xfrm>
                  <a:off x="2949465" y="2451291"/>
                  <a:ext cx="482510" cy="415881"/>
                </a:xfrm>
                <a:prstGeom prst="rect">
                  <a:avLst/>
                </a:prstGeom>
                <a:blipFill>
                  <a:blip r:embed="rId3"/>
                  <a:stretch>
                    <a:fillRect l="-2564"/>
                  </a:stretch>
                </a:blipFill>
              </p:spPr>
              <p:txBody>
                <a:bodyPr/>
                <a:lstStyle/>
                <a:p>
                  <a:r>
                    <a:rPr lang="en-US">
                      <a:noFill/>
                    </a:rPr>
                    <a:t> </a:t>
                  </a:r>
                </a:p>
              </p:txBody>
            </p:sp>
          </mc:Fallback>
        </mc:AlternateContent>
        <p:sp>
          <p:nvSpPr>
            <p:cNvPr id="30" name="Content Placeholder 2">
              <a:extLst>
                <a:ext uri="{FF2B5EF4-FFF2-40B4-BE49-F238E27FC236}">
                  <a16:creationId xmlns:a16="http://schemas.microsoft.com/office/drawing/2014/main" id="{7904C3EF-43B2-DC45-A39D-AAC9AF93A815}"/>
                </a:ext>
              </a:extLst>
            </p:cNvPr>
            <p:cNvSpPr txBox="1">
              <a:spLocks/>
            </p:cNvSpPr>
            <p:nvPr/>
          </p:nvSpPr>
          <p:spPr>
            <a:xfrm>
              <a:off x="4345202" y="2401285"/>
              <a:ext cx="276996" cy="4158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p:cxnSp>
          <p:nvCxnSpPr>
            <p:cNvPr id="31" name="Elbow Connector 30">
              <a:extLst>
                <a:ext uri="{FF2B5EF4-FFF2-40B4-BE49-F238E27FC236}">
                  <a16:creationId xmlns:a16="http://schemas.microsoft.com/office/drawing/2014/main" id="{7C0C1FD7-AA19-814C-A0CA-BC902C2BA2B6}"/>
                </a:ext>
              </a:extLst>
            </p:cNvPr>
            <p:cNvCxnSpPr>
              <a:cxnSpLocks/>
              <a:stCxn id="10" idx="0"/>
              <a:endCxn id="10" idx="7"/>
            </p:cNvCxnSpPr>
            <p:nvPr/>
          </p:nvCxnSpPr>
          <p:spPr>
            <a:xfrm rot="16200000" flipH="1">
              <a:off x="5345217" y="2285081"/>
              <a:ext cx="123856" cy="299015"/>
            </a:xfrm>
            <a:prstGeom prst="bentConnector3">
              <a:avLst>
                <a:gd name="adj1" fmla="val -184569"/>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Content Placeholder 2">
              <a:extLst>
                <a:ext uri="{FF2B5EF4-FFF2-40B4-BE49-F238E27FC236}">
                  <a16:creationId xmlns:a16="http://schemas.microsoft.com/office/drawing/2014/main" id="{F04BED6B-3F34-AA43-BCFA-CC44602E057D}"/>
                </a:ext>
              </a:extLst>
            </p:cNvPr>
            <p:cNvSpPr txBox="1">
              <a:spLocks/>
            </p:cNvSpPr>
            <p:nvPr/>
          </p:nvSpPr>
          <p:spPr>
            <a:xfrm>
              <a:off x="5155280" y="1783405"/>
              <a:ext cx="524174" cy="4158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0,1</a:t>
              </a:r>
            </a:p>
          </p:txBody>
        </p:sp>
      </p:grpSp>
      <mc:AlternateContent xmlns:mc="http://schemas.openxmlformats.org/markup-compatibility/2006" xmlns:a14="http://schemas.microsoft.com/office/drawing/2010/main">
        <mc:Choice Requires="a14">
          <p:sp>
            <p:nvSpPr>
              <p:cNvPr id="40" name="Content Placeholder 2">
                <a:extLst>
                  <a:ext uri="{FF2B5EF4-FFF2-40B4-BE49-F238E27FC236}">
                    <a16:creationId xmlns:a16="http://schemas.microsoft.com/office/drawing/2014/main" id="{064CB6A0-A635-5649-AD89-9CA1A033A1B0}"/>
                  </a:ext>
                </a:extLst>
              </p:cNvPr>
              <p:cNvSpPr txBox="1">
                <a:spLocks/>
              </p:cNvSpPr>
              <p:nvPr/>
            </p:nvSpPr>
            <p:spPr>
              <a:xfrm>
                <a:off x="4818246" y="5983013"/>
                <a:ext cx="2550646" cy="650426"/>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 xmlns:m="http://schemas.openxmlformats.org/officeDocument/2006/math">
                    <m:sSub>
                      <m:sSubPr>
                        <m:ctrlPr>
                          <a:rPr lang="en-US" sz="1500" b="0" i="1" smtClean="0">
                            <a:solidFill>
                              <a:schemeClr val="tx1"/>
                            </a:solidFill>
                            <a:latin typeface="Cambria Math" panose="02040503050406030204" pitchFamily="18" charset="0"/>
                          </a:rPr>
                        </m:ctrlPr>
                      </m:sSubPr>
                      <m:e>
                        <m:r>
                          <m:rPr>
                            <m:sty m:val="p"/>
                          </m:rPr>
                          <a:rPr lang="en-US" sz="1500" b="0" i="0" smtClean="0">
                            <a:solidFill>
                              <a:schemeClr val="tx1"/>
                            </a:solidFill>
                            <a:latin typeface="Cambria Math" panose="02040503050406030204" pitchFamily="18" charset="0"/>
                          </a:rPr>
                          <m:t>Σ</m:t>
                        </m:r>
                      </m:e>
                      <m:sub>
                        <m:r>
                          <a:rPr lang="en-US" sz="1500" b="0" i="1" smtClean="0">
                            <a:solidFill>
                              <a:schemeClr val="tx1"/>
                            </a:solidFill>
                            <a:latin typeface="Cambria Math" panose="02040503050406030204" pitchFamily="18" charset="0"/>
                          </a:rPr>
                          <m:t>𝜖</m:t>
                        </m:r>
                      </m:sub>
                    </m:sSub>
                  </m:oMath>
                </a14:m>
                <a:r>
                  <a:rPr lang="en-US" sz="1500" i="1" dirty="0">
                    <a:solidFill>
                      <a:schemeClr val="tx1"/>
                    </a:solidFill>
                  </a:rPr>
                  <a:t> is the alphabet plus epsilon (i.e., </a:t>
                </a:r>
                <a14:m>
                  <m:oMath xmlns:m="http://schemas.openxmlformats.org/officeDocument/2006/math">
                    <m:sSub>
                      <m:sSubPr>
                        <m:ctrlPr>
                          <a:rPr lang="en-US" sz="1500" b="0" i="1" smtClean="0">
                            <a:solidFill>
                              <a:schemeClr val="tx1"/>
                            </a:solidFill>
                            <a:latin typeface="Cambria Math" panose="02040503050406030204" pitchFamily="18" charset="0"/>
                          </a:rPr>
                        </m:ctrlPr>
                      </m:sSubPr>
                      <m:e>
                        <m:r>
                          <m:rPr>
                            <m:sty m:val="p"/>
                          </m:rPr>
                          <a:rPr lang="en-US" sz="1500" b="0" i="0" smtClean="0">
                            <a:solidFill>
                              <a:schemeClr val="tx1"/>
                            </a:solidFill>
                            <a:latin typeface="Cambria Math" panose="02040503050406030204" pitchFamily="18" charset="0"/>
                          </a:rPr>
                          <m:t>Σ</m:t>
                        </m:r>
                      </m:e>
                      <m:sub>
                        <m:r>
                          <a:rPr lang="en-US" sz="1500" b="0" i="1" smtClean="0">
                            <a:solidFill>
                              <a:schemeClr val="tx1"/>
                            </a:solidFill>
                            <a:latin typeface="Cambria Math" panose="02040503050406030204" pitchFamily="18" charset="0"/>
                          </a:rPr>
                          <m:t>𝜖</m:t>
                        </m:r>
                      </m:sub>
                    </m:sSub>
                    <m:r>
                      <a:rPr lang="en-US" sz="1500" b="0" i="1" smtClean="0">
                        <a:solidFill>
                          <a:schemeClr val="tx1"/>
                        </a:solidFill>
                        <a:latin typeface="Cambria Math" panose="02040503050406030204" pitchFamily="18" charset="0"/>
                      </a:rPr>
                      <m:t>=</m:t>
                    </m:r>
                    <m:r>
                      <m:rPr>
                        <m:sty m:val="p"/>
                      </m:rPr>
                      <a:rPr lang="en-US" sz="1500" b="0" i="0" smtClean="0">
                        <a:solidFill>
                          <a:schemeClr val="tx1"/>
                        </a:solidFill>
                        <a:latin typeface="Cambria Math" panose="02040503050406030204" pitchFamily="18" charset="0"/>
                      </a:rPr>
                      <m:t>Σ</m:t>
                    </m:r>
                    <m:r>
                      <a:rPr lang="en-US" sz="1500" b="0" i="1" smtClean="0">
                        <a:solidFill>
                          <a:schemeClr val="tx1"/>
                        </a:solidFill>
                        <a:latin typeface="Cambria Math" panose="02040503050406030204" pitchFamily="18" charset="0"/>
                      </a:rPr>
                      <m:t>∪{</m:t>
                    </m:r>
                    <m:r>
                      <a:rPr lang="en-US" sz="1500" b="0" i="1" smtClean="0">
                        <a:solidFill>
                          <a:schemeClr val="tx1"/>
                        </a:solidFill>
                        <a:latin typeface="Cambria Math" panose="02040503050406030204" pitchFamily="18" charset="0"/>
                      </a:rPr>
                      <m:t>𝜖</m:t>
                    </m:r>
                    <m:r>
                      <a:rPr lang="en-US" sz="1500" b="0" i="1" smtClean="0">
                        <a:solidFill>
                          <a:schemeClr val="tx1"/>
                        </a:solidFill>
                        <a:latin typeface="Cambria Math" panose="02040503050406030204" pitchFamily="18" charset="0"/>
                      </a:rPr>
                      <m:t>}</m:t>
                    </m:r>
                  </m:oMath>
                </a14:m>
                <a:r>
                  <a:rPr lang="en-US" sz="1500" i="1" dirty="0">
                    <a:solidFill>
                      <a:schemeClr val="tx1"/>
                    </a:solidFill>
                  </a:rPr>
                  <a:t>)</a:t>
                </a:r>
              </a:p>
            </p:txBody>
          </p:sp>
        </mc:Choice>
        <mc:Fallback xmlns="">
          <p:sp>
            <p:nvSpPr>
              <p:cNvPr id="40" name="Content Placeholder 2">
                <a:extLst>
                  <a:ext uri="{FF2B5EF4-FFF2-40B4-BE49-F238E27FC236}">
                    <a16:creationId xmlns:a16="http://schemas.microsoft.com/office/drawing/2014/main" id="{064CB6A0-A635-5649-AD89-9CA1A033A1B0}"/>
                  </a:ext>
                </a:extLst>
              </p:cNvPr>
              <p:cNvSpPr txBox="1">
                <a:spLocks noRot="1" noChangeAspect="1" noMove="1" noResize="1" noEditPoints="1" noAdjustHandles="1" noChangeArrowheads="1" noChangeShapeType="1" noTextEdit="1"/>
              </p:cNvSpPr>
              <p:nvPr/>
            </p:nvSpPr>
            <p:spPr>
              <a:xfrm>
                <a:off x="4818246" y="5983013"/>
                <a:ext cx="2550646" cy="650426"/>
              </a:xfrm>
              <a:prstGeom prst="rect">
                <a:avLst/>
              </a:prstGeom>
              <a:blipFill>
                <a:blip r:embed="rId4"/>
                <a:stretch>
                  <a:fillRect l="-495" b="-7692"/>
                </a:stretch>
              </a:blipFill>
            </p:spPr>
            <p:txBody>
              <a:bodyPr/>
              <a:lstStyle/>
              <a:p>
                <a:r>
                  <a:rPr lang="en-US">
                    <a:noFill/>
                  </a:rPr>
                  <a:t> </a:t>
                </a:r>
              </a:p>
            </p:txBody>
          </p:sp>
        </mc:Fallback>
      </mc:AlternateContent>
      <p:cxnSp>
        <p:nvCxnSpPr>
          <p:cNvPr id="41" name="Straight Connector 40">
            <a:extLst>
              <a:ext uri="{FF2B5EF4-FFF2-40B4-BE49-F238E27FC236}">
                <a16:creationId xmlns:a16="http://schemas.microsoft.com/office/drawing/2014/main" id="{C292F361-7C77-974C-BFF9-628CE052B6BB}"/>
              </a:ext>
            </a:extLst>
          </p:cNvPr>
          <p:cNvCxnSpPr>
            <a:cxnSpLocks/>
          </p:cNvCxnSpPr>
          <p:nvPr/>
        </p:nvCxnSpPr>
        <p:spPr>
          <a:xfrm flipH="1">
            <a:off x="5285595" y="4248807"/>
            <a:ext cx="926019" cy="1734206"/>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Content Placeholder 2">
                <a:extLst>
                  <a:ext uri="{FF2B5EF4-FFF2-40B4-BE49-F238E27FC236}">
                    <a16:creationId xmlns:a16="http://schemas.microsoft.com/office/drawing/2014/main" id="{B524D06B-9521-1D45-8669-75F1DD452DBC}"/>
                  </a:ext>
                </a:extLst>
              </p:cNvPr>
              <p:cNvSpPr txBox="1">
                <a:spLocks/>
              </p:cNvSpPr>
              <p:nvPr/>
            </p:nvSpPr>
            <p:spPr>
              <a:xfrm>
                <a:off x="8899734" y="5983013"/>
                <a:ext cx="2214664" cy="498291"/>
              </a:xfrm>
              <a:prstGeom prst="rect">
                <a:avLst/>
              </a:prstGeom>
              <a:noFill/>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 xmlns:m="http://schemas.openxmlformats.org/officeDocument/2006/math">
                    <m:r>
                      <a:rPr lang="en-US" sz="1500" b="0" i="1" smtClean="0">
                        <a:solidFill>
                          <a:schemeClr val="tx1"/>
                        </a:solidFill>
                        <a:latin typeface="Cambria Math" panose="02040503050406030204" pitchFamily="18" charset="0"/>
                      </a:rPr>
                      <m:t>𝒫</m:t>
                    </m:r>
                    <m:r>
                      <a:rPr lang="en-US" sz="1500" b="0" i="1" smtClean="0">
                        <a:solidFill>
                          <a:schemeClr val="tx1"/>
                        </a:solidFill>
                        <a:latin typeface="Cambria Math" panose="02040503050406030204" pitchFamily="18" charset="0"/>
                      </a:rPr>
                      <m:t>(</m:t>
                    </m:r>
                    <m:r>
                      <a:rPr lang="en-US" sz="1500" b="0" i="1" smtClean="0">
                        <a:solidFill>
                          <a:schemeClr val="tx1"/>
                        </a:solidFill>
                        <a:latin typeface="Cambria Math" panose="02040503050406030204" pitchFamily="18" charset="0"/>
                      </a:rPr>
                      <m:t>𝑄</m:t>
                    </m:r>
                    <m:r>
                      <a:rPr lang="en-US" sz="1500" b="0" i="1" smtClean="0">
                        <a:solidFill>
                          <a:schemeClr val="tx1"/>
                        </a:solidFill>
                        <a:latin typeface="Cambria Math" panose="02040503050406030204" pitchFamily="18" charset="0"/>
                      </a:rPr>
                      <m:t>)</m:t>
                    </m:r>
                  </m:oMath>
                </a14:m>
                <a:r>
                  <a:rPr lang="en-US" sz="1500" i="1" dirty="0">
                    <a:solidFill>
                      <a:schemeClr val="tx1"/>
                    </a:solidFill>
                  </a:rPr>
                  <a:t> is the power set of Q</a:t>
                </a:r>
              </a:p>
            </p:txBody>
          </p:sp>
        </mc:Choice>
        <mc:Fallback xmlns="">
          <p:sp>
            <p:nvSpPr>
              <p:cNvPr id="43" name="Content Placeholder 2">
                <a:extLst>
                  <a:ext uri="{FF2B5EF4-FFF2-40B4-BE49-F238E27FC236}">
                    <a16:creationId xmlns:a16="http://schemas.microsoft.com/office/drawing/2014/main" id="{B524D06B-9521-1D45-8669-75F1DD452DBC}"/>
                  </a:ext>
                </a:extLst>
              </p:cNvPr>
              <p:cNvSpPr txBox="1">
                <a:spLocks noRot="1" noChangeAspect="1" noMove="1" noResize="1" noEditPoints="1" noAdjustHandles="1" noChangeArrowheads="1" noChangeShapeType="1" noTextEdit="1"/>
              </p:cNvSpPr>
              <p:nvPr/>
            </p:nvSpPr>
            <p:spPr>
              <a:xfrm>
                <a:off x="8899734" y="5983013"/>
                <a:ext cx="2214664" cy="498291"/>
              </a:xfrm>
              <a:prstGeom prst="rect">
                <a:avLst/>
              </a:prstGeom>
              <a:blipFill>
                <a:blip r:embed="rId5"/>
                <a:stretch>
                  <a:fillRect/>
                </a:stretch>
              </a:blipFill>
            </p:spPr>
            <p:txBody>
              <a:bodyPr/>
              <a:lstStyle/>
              <a:p>
                <a:r>
                  <a:rPr lang="en-US">
                    <a:noFill/>
                  </a:rPr>
                  <a:t> </a:t>
                </a:r>
              </a:p>
            </p:txBody>
          </p:sp>
        </mc:Fallback>
      </mc:AlternateContent>
      <p:cxnSp>
        <p:nvCxnSpPr>
          <p:cNvPr id="44" name="Straight Connector 43">
            <a:extLst>
              <a:ext uri="{FF2B5EF4-FFF2-40B4-BE49-F238E27FC236}">
                <a16:creationId xmlns:a16="http://schemas.microsoft.com/office/drawing/2014/main" id="{CBE35665-B438-9E4E-8021-1764C8DAB3B3}"/>
              </a:ext>
            </a:extLst>
          </p:cNvPr>
          <p:cNvCxnSpPr>
            <a:cxnSpLocks/>
          </p:cNvCxnSpPr>
          <p:nvPr/>
        </p:nvCxnSpPr>
        <p:spPr>
          <a:xfrm>
            <a:off x="9096703" y="5115910"/>
            <a:ext cx="367064" cy="867103"/>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2438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Non-Determinism Definition And Example</a:t>
            </a:r>
          </a:p>
        </p:txBody>
      </p:sp>
      <p:sp>
        <p:nvSpPr>
          <p:cNvPr id="4" name="Content Placeholder 2">
            <a:extLst>
              <a:ext uri="{FF2B5EF4-FFF2-40B4-BE49-F238E27FC236}">
                <a16:creationId xmlns:a16="http://schemas.microsoft.com/office/drawing/2014/main" id="{B0765A4B-5441-7640-B1AC-0E649906A444}"/>
              </a:ext>
            </a:extLst>
          </p:cNvPr>
          <p:cNvSpPr txBox="1">
            <a:spLocks/>
          </p:cNvSpPr>
          <p:nvPr/>
        </p:nvSpPr>
        <p:spPr>
          <a:xfrm>
            <a:off x="6314288" y="1160339"/>
            <a:ext cx="4378400" cy="1220251"/>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solidFill>
                  <a:schemeClr val="tx1"/>
                </a:solidFill>
              </a:rPr>
              <a:t>A Non-Deterministic Finite Automaton (NFA) is a DFA than can be in multiple states at once. </a:t>
            </a:r>
            <a:r>
              <a:rPr lang="en-US" sz="1800" b="1" i="1" u="sng" dirty="0">
                <a:solidFill>
                  <a:schemeClr val="tx1"/>
                </a:solidFill>
              </a:rPr>
              <a:t>Formally</a:t>
            </a:r>
            <a:r>
              <a:rPr lang="en-US" sz="1800" i="1" dirty="0">
                <a:solidFill>
                  <a:schemeClr val="tx1"/>
                </a:solidFill>
              </a:rPr>
              <a:t>:</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0968B8C0-4A68-1D47-BE9A-F84CAC858137}"/>
                  </a:ext>
                </a:extLst>
              </p:cNvPr>
              <p:cNvSpPr txBox="1">
                <a:spLocks/>
              </p:cNvSpPr>
              <p:nvPr/>
            </p:nvSpPr>
            <p:spPr>
              <a:xfrm>
                <a:off x="6314288" y="2384793"/>
                <a:ext cx="5170892" cy="2644406"/>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solidFill>
                      <a:schemeClr val="bg1"/>
                    </a:solidFill>
                  </a:rPr>
                  <a:t>A non-deterministic finite automaton is a 5-tuple </a:t>
                </a:r>
                <a14:m>
                  <m:oMath xmlns:m="http://schemas.openxmlformats.org/officeDocument/2006/math">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𝑄</m:t>
                    </m:r>
                    <m:r>
                      <a:rPr lang="en-US" sz="1800" b="0" i="1" smtClean="0">
                        <a:solidFill>
                          <a:schemeClr val="bg1"/>
                        </a:solidFill>
                        <a:latin typeface="Cambria Math" panose="02040503050406030204" pitchFamily="18" charset="0"/>
                      </a:rPr>
                      <m:t>,</m:t>
                    </m:r>
                    <m:r>
                      <m:rPr>
                        <m:sty m:val="p"/>
                      </m:rPr>
                      <a:rPr lang="en-US" sz="1800" b="0" i="0" smtClean="0">
                        <a:solidFill>
                          <a:schemeClr val="bg1"/>
                        </a:solidFill>
                        <a:latin typeface="Cambria Math" panose="02040503050406030204" pitchFamily="18" charset="0"/>
                      </a:rPr>
                      <m:t>Σ</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𝛿</m:t>
                    </m:r>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𝑞</m:t>
                        </m:r>
                      </m:e>
                      <m:sub>
                        <m:r>
                          <a:rPr lang="en-US" sz="1800" b="0" i="1" smtClean="0">
                            <a:solidFill>
                              <a:schemeClr val="bg1"/>
                            </a:solidFill>
                            <a:latin typeface="Cambria Math" panose="02040503050406030204" pitchFamily="18" charset="0"/>
                          </a:rPr>
                          <m:t>0</m:t>
                        </m:r>
                      </m:sub>
                    </m:sSub>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𝐹</m:t>
                    </m:r>
                    <m:r>
                      <a:rPr lang="en-US" sz="1800" b="0" i="1" smtClean="0">
                        <a:solidFill>
                          <a:schemeClr val="bg1"/>
                        </a:solidFill>
                        <a:latin typeface="Cambria Math" panose="02040503050406030204" pitchFamily="18" charset="0"/>
                      </a:rPr>
                      <m:t>)</m:t>
                    </m:r>
                  </m:oMath>
                </a14:m>
                <a:r>
                  <a:rPr lang="en-US" sz="1800" i="1" dirty="0">
                    <a:solidFill>
                      <a:schemeClr val="bg1"/>
                    </a:solidFill>
                  </a:rPr>
                  <a:t> where:</a:t>
                </a:r>
              </a:p>
              <a:p>
                <a:pPr marL="0" indent="0">
                  <a:buFont typeface="Arial" panose="020B0604020202020204" pitchFamily="34" charset="0"/>
                  <a:buNone/>
                </a:pPr>
                <a:r>
                  <a:rPr lang="en-US" sz="1800" i="1" dirty="0">
                    <a:solidFill>
                      <a:schemeClr val="bg1"/>
                    </a:solidFill>
                  </a:rPr>
                  <a:t>1. </a:t>
                </a:r>
                <a14:m>
                  <m:oMath xmlns:m="http://schemas.openxmlformats.org/officeDocument/2006/math">
                    <m:r>
                      <a:rPr lang="en-US" sz="1800" b="0" i="1" smtClean="0">
                        <a:solidFill>
                          <a:schemeClr val="bg1"/>
                        </a:solidFill>
                        <a:latin typeface="Cambria Math" panose="02040503050406030204" pitchFamily="18" charset="0"/>
                      </a:rPr>
                      <m:t>𝑄</m:t>
                    </m:r>
                  </m:oMath>
                </a14:m>
                <a:r>
                  <a:rPr lang="en-US" sz="1800" i="1" dirty="0">
                    <a:solidFill>
                      <a:schemeClr val="bg1"/>
                    </a:solidFill>
                  </a:rPr>
                  <a:t> is a finite set of states</a:t>
                </a:r>
                <a:br>
                  <a:rPr lang="en-US" sz="1800" i="1" dirty="0">
                    <a:solidFill>
                      <a:schemeClr val="bg1"/>
                    </a:solidFill>
                  </a:rPr>
                </a:br>
                <a:r>
                  <a:rPr lang="en-US" sz="1800" i="1" dirty="0">
                    <a:solidFill>
                      <a:schemeClr val="bg1"/>
                    </a:solidFill>
                  </a:rPr>
                  <a:t>2. </a:t>
                </a:r>
                <a14:m>
                  <m:oMath xmlns:m="http://schemas.openxmlformats.org/officeDocument/2006/math">
                    <m:r>
                      <m:rPr>
                        <m:sty m:val="p"/>
                      </m:rPr>
                      <a:rPr lang="en-US" sz="1800" b="0" i="0" smtClean="0">
                        <a:solidFill>
                          <a:schemeClr val="bg1"/>
                        </a:solidFill>
                        <a:latin typeface="Cambria Math" panose="02040503050406030204" pitchFamily="18" charset="0"/>
                      </a:rPr>
                      <m:t>Σ</m:t>
                    </m:r>
                  </m:oMath>
                </a14:m>
                <a:r>
                  <a:rPr lang="en-US" sz="1800" i="1" dirty="0">
                    <a:solidFill>
                      <a:schemeClr val="bg1"/>
                    </a:solidFill>
                  </a:rPr>
                  <a:t> is a finite alphabet</a:t>
                </a:r>
                <a:br>
                  <a:rPr lang="en-US" sz="1800" i="1" dirty="0">
                    <a:solidFill>
                      <a:schemeClr val="bg1"/>
                    </a:solidFill>
                  </a:rPr>
                </a:br>
                <a:r>
                  <a:rPr lang="en-US" sz="1800" i="1" dirty="0">
                    <a:solidFill>
                      <a:schemeClr val="bg1"/>
                    </a:solidFill>
                  </a:rPr>
                  <a:t>3. </a:t>
                </a:r>
                <a14:m>
                  <m:oMath xmlns:m="http://schemas.openxmlformats.org/officeDocument/2006/math">
                    <m:r>
                      <a:rPr lang="en-US" sz="1800" b="0" i="1" smtClean="0">
                        <a:solidFill>
                          <a:schemeClr val="bg1"/>
                        </a:solidFill>
                        <a:latin typeface="Cambria Math" panose="02040503050406030204" pitchFamily="18" charset="0"/>
                      </a:rPr>
                      <m:t>𝛿</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𝑄</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𝑥</m:t>
                    </m:r>
                    <m:r>
                      <a:rPr lang="en-US" sz="1800" b="0" i="1" smtClean="0">
                        <a:solidFill>
                          <a:schemeClr val="bg1"/>
                        </a:solidFill>
                        <a:latin typeface="Cambria Math" panose="02040503050406030204" pitchFamily="18" charset="0"/>
                      </a:rPr>
                      <m:t> </m:t>
                    </m:r>
                    <m:sSub>
                      <m:sSubPr>
                        <m:ctrlPr>
                          <a:rPr lang="en-US" sz="1800" b="0" i="1" smtClean="0">
                            <a:solidFill>
                              <a:schemeClr val="bg1"/>
                            </a:solidFill>
                            <a:latin typeface="Cambria Math" panose="02040503050406030204" pitchFamily="18" charset="0"/>
                          </a:rPr>
                        </m:ctrlPr>
                      </m:sSubPr>
                      <m:e>
                        <m:r>
                          <m:rPr>
                            <m:sty m:val="p"/>
                          </m:rPr>
                          <a:rPr lang="en-US" sz="1800" b="0" i="0" smtClean="0">
                            <a:solidFill>
                              <a:schemeClr val="bg1"/>
                            </a:solidFill>
                            <a:latin typeface="Cambria Math" panose="02040503050406030204" pitchFamily="18" charset="0"/>
                          </a:rPr>
                          <m:t>Σ</m:t>
                        </m:r>
                      </m:e>
                      <m:sub>
                        <m:r>
                          <a:rPr lang="en-US" sz="1800" b="0" i="1" smtClean="0">
                            <a:solidFill>
                              <a:schemeClr val="bg1"/>
                            </a:solidFill>
                            <a:latin typeface="Cambria Math" panose="02040503050406030204" pitchFamily="18" charset="0"/>
                          </a:rPr>
                          <m:t>𝜖</m:t>
                        </m:r>
                      </m:sub>
                    </m:sSub>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𝑃</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𝑄</m:t>
                    </m:r>
                    <m:r>
                      <a:rPr lang="en-US" sz="1800" b="0" i="1" smtClean="0">
                        <a:solidFill>
                          <a:schemeClr val="bg1"/>
                        </a:solidFill>
                        <a:latin typeface="Cambria Math" panose="02040503050406030204" pitchFamily="18" charset="0"/>
                      </a:rPr>
                      <m:t>)</m:t>
                    </m:r>
                  </m:oMath>
                </a14:m>
                <a:r>
                  <a:rPr lang="en-US" sz="1800" i="1" dirty="0">
                    <a:solidFill>
                      <a:schemeClr val="bg1"/>
                    </a:solidFill>
                  </a:rPr>
                  <a:t> is the transition function</a:t>
                </a:r>
                <a:br>
                  <a:rPr lang="en-US" sz="1800" i="1" dirty="0">
                    <a:solidFill>
                      <a:schemeClr val="bg1"/>
                    </a:solidFill>
                  </a:rPr>
                </a:br>
                <a:r>
                  <a:rPr lang="en-US" sz="1800" i="1" dirty="0">
                    <a:solidFill>
                      <a:schemeClr val="bg1"/>
                    </a:solidFill>
                  </a:rPr>
                  <a:t>4. </a:t>
                </a:r>
                <a14:m>
                  <m:oMath xmlns:m="http://schemas.openxmlformats.org/officeDocument/2006/math">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𝑞</m:t>
                        </m:r>
                      </m:e>
                      <m:sub>
                        <m:r>
                          <a:rPr lang="en-US" sz="1800" b="0" i="1" smtClean="0">
                            <a:solidFill>
                              <a:schemeClr val="bg1"/>
                            </a:solidFill>
                            <a:latin typeface="Cambria Math" panose="02040503050406030204" pitchFamily="18" charset="0"/>
                          </a:rPr>
                          <m:t>0</m:t>
                        </m:r>
                      </m:sub>
                    </m:sSub>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𝑄</m:t>
                    </m:r>
                  </m:oMath>
                </a14:m>
                <a:r>
                  <a:rPr lang="en-US" sz="1800" i="1" dirty="0">
                    <a:solidFill>
                      <a:schemeClr val="bg1"/>
                    </a:solidFill>
                  </a:rPr>
                  <a:t> is the start state</a:t>
                </a:r>
                <a:br>
                  <a:rPr lang="en-US" sz="1800" i="1" dirty="0">
                    <a:solidFill>
                      <a:schemeClr val="bg1"/>
                    </a:solidFill>
                  </a:rPr>
                </a:br>
                <a:r>
                  <a:rPr lang="en-US" sz="1800" i="1" dirty="0">
                    <a:solidFill>
                      <a:schemeClr val="bg1"/>
                    </a:solidFill>
                  </a:rPr>
                  <a:t>5. </a:t>
                </a:r>
                <a14:m>
                  <m:oMath xmlns:m="http://schemas.openxmlformats.org/officeDocument/2006/math">
                    <m:r>
                      <a:rPr lang="en-US" sz="1800" b="0" i="1" smtClean="0">
                        <a:solidFill>
                          <a:schemeClr val="bg1"/>
                        </a:solidFill>
                        <a:latin typeface="Cambria Math" panose="02040503050406030204" pitchFamily="18" charset="0"/>
                      </a:rPr>
                      <m:t>𝐹</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𝑄</m:t>
                    </m:r>
                  </m:oMath>
                </a14:m>
                <a:r>
                  <a:rPr lang="en-US" sz="1800" i="1" dirty="0">
                    <a:solidFill>
                      <a:schemeClr val="bg1"/>
                    </a:solidFill>
                  </a:rPr>
                  <a:t> is the set of accept states</a:t>
                </a:r>
              </a:p>
              <a:p>
                <a:pPr marL="0" indent="0">
                  <a:buFont typeface="Arial" panose="020B0604020202020204" pitchFamily="34" charset="0"/>
                  <a:buNone/>
                </a:pPr>
                <a:endParaRPr lang="en-US" sz="1800" i="1" dirty="0">
                  <a:solidFill>
                    <a:schemeClr val="bg1"/>
                  </a:solidFill>
                </a:endParaRPr>
              </a:p>
              <a:p>
                <a:pPr marL="0" indent="0">
                  <a:buFont typeface="Arial" panose="020B0604020202020204" pitchFamily="34" charset="0"/>
                  <a:buNone/>
                </a:pPr>
                <a:endParaRPr lang="en-US" sz="1800" i="1" dirty="0">
                  <a:solidFill>
                    <a:schemeClr val="bg1"/>
                  </a:solidFill>
                </a:endParaRPr>
              </a:p>
              <a:p>
                <a:pPr marL="0" indent="0">
                  <a:buFont typeface="Arial" panose="020B0604020202020204" pitchFamily="34" charset="0"/>
                  <a:buNone/>
                </a:pPr>
                <a:endParaRPr lang="en-US" sz="1800" i="1" dirty="0">
                  <a:solidFill>
                    <a:schemeClr val="bg1"/>
                  </a:solidFill>
                </a:endParaRPr>
              </a:p>
            </p:txBody>
          </p:sp>
        </mc:Choice>
        <mc:Fallback xmlns="">
          <p:sp>
            <p:nvSpPr>
              <p:cNvPr id="5" name="Content Placeholder 2">
                <a:extLst>
                  <a:ext uri="{FF2B5EF4-FFF2-40B4-BE49-F238E27FC236}">
                    <a16:creationId xmlns:a16="http://schemas.microsoft.com/office/drawing/2014/main" id="{0968B8C0-4A68-1D47-BE9A-F84CAC858137}"/>
                  </a:ext>
                </a:extLst>
              </p:cNvPr>
              <p:cNvSpPr txBox="1">
                <a:spLocks noRot="1" noChangeAspect="1" noMove="1" noResize="1" noEditPoints="1" noAdjustHandles="1" noChangeArrowheads="1" noChangeShapeType="1" noTextEdit="1"/>
              </p:cNvSpPr>
              <p:nvPr/>
            </p:nvSpPr>
            <p:spPr>
              <a:xfrm>
                <a:off x="6314288" y="2384793"/>
                <a:ext cx="5170892" cy="2644406"/>
              </a:xfrm>
              <a:prstGeom prst="rect">
                <a:avLst/>
              </a:prstGeom>
              <a:blipFill>
                <a:blip r:embed="rId2"/>
                <a:stretch>
                  <a:fillRect l="-980"/>
                </a:stretch>
              </a:blipFill>
            </p:spPr>
            <p:txBody>
              <a:bodyPr/>
              <a:lstStyle/>
              <a:p>
                <a:r>
                  <a:rPr lang="en-US">
                    <a:noFill/>
                  </a:rPr>
                  <a:t> </a:t>
                </a:r>
              </a:p>
            </p:txBody>
          </p:sp>
        </mc:Fallback>
      </mc:AlternateContent>
      <p:grpSp>
        <p:nvGrpSpPr>
          <p:cNvPr id="47" name="Group 46">
            <a:extLst>
              <a:ext uri="{FF2B5EF4-FFF2-40B4-BE49-F238E27FC236}">
                <a16:creationId xmlns:a16="http://schemas.microsoft.com/office/drawing/2014/main" id="{12AD848B-0C33-8C4B-8ADB-24D2EBD5AF55}"/>
              </a:ext>
            </a:extLst>
          </p:cNvPr>
          <p:cNvGrpSpPr/>
          <p:nvPr/>
        </p:nvGrpSpPr>
        <p:grpSpPr>
          <a:xfrm>
            <a:off x="609439" y="2508625"/>
            <a:ext cx="5071070" cy="1434998"/>
            <a:chOff x="609439" y="1783405"/>
            <a:chExt cx="5071070" cy="1434998"/>
          </a:xfrm>
        </p:grpSpPr>
        <p:sp>
          <p:nvSpPr>
            <p:cNvPr id="6" name="Oval 5">
              <a:extLst>
                <a:ext uri="{FF2B5EF4-FFF2-40B4-BE49-F238E27FC236}">
                  <a16:creationId xmlns:a16="http://schemas.microsoft.com/office/drawing/2014/main" id="{51F19565-4FCD-6648-A999-ED45B1323E6A}"/>
                </a:ext>
              </a:extLst>
            </p:cNvPr>
            <p:cNvSpPr/>
            <p:nvPr/>
          </p:nvSpPr>
          <p:spPr>
            <a:xfrm>
              <a:off x="844956" y="2430978"/>
              <a:ext cx="729108" cy="72910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S1</a:t>
              </a:r>
            </a:p>
          </p:txBody>
        </p:sp>
        <p:cxnSp>
          <p:nvCxnSpPr>
            <p:cNvPr id="7" name="Straight Arrow Connector 6">
              <a:extLst>
                <a:ext uri="{FF2B5EF4-FFF2-40B4-BE49-F238E27FC236}">
                  <a16:creationId xmlns:a16="http://schemas.microsoft.com/office/drawing/2014/main" id="{4785F243-03DC-7A4C-93BB-764DA7648264}"/>
                </a:ext>
              </a:extLst>
            </p:cNvPr>
            <p:cNvCxnSpPr>
              <a:cxnSpLocks/>
              <a:endCxn id="6" idx="1"/>
            </p:cNvCxnSpPr>
            <p:nvPr/>
          </p:nvCxnSpPr>
          <p:spPr>
            <a:xfrm>
              <a:off x="609439" y="2207169"/>
              <a:ext cx="342292" cy="330584"/>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Elbow Connector 7">
              <a:extLst>
                <a:ext uri="{FF2B5EF4-FFF2-40B4-BE49-F238E27FC236}">
                  <a16:creationId xmlns:a16="http://schemas.microsoft.com/office/drawing/2014/main" id="{3826F4BE-2D32-4146-809C-A72E85DCD4AF}"/>
                </a:ext>
              </a:extLst>
            </p:cNvPr>
            <p:cNvCxnSpPr>
              <a:cxnSpLocks/>
              <a:stCxn id="6" idx="0"/>
              <a:endCxn id="6" idx="7"/>
            </p:cNvCxnSpPr>
            <p:nvPr/>
          </p:nvCxnSpPr>
          <p:spPr>
            <a:xfrm rot="16200000" flipH="1">
              <a:off x="1285011" y="2355476"/>
              <a:ext cx="106775" cy="257779"/>
            </a:xfrm>
            <a:prstGeom prst="bentConnector3">
              <a:avLst>
                <a:gd name="adj1" fmla="val -214095"/>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512E0473-7F2F-0E42-BA5C-CB0E694E15A8}"/>
                </a:ext>
              </a:extLst>
            </p:cNvPr>
            <p:cNvSpPr txBox="1">
              <a:spLocks/>
            </p:cNvSpPr>
            <p:nvPr/>
          </p:nvSpPr>
          <p:spPr>
            <a:xfrm>
              <a:off x="1099774" y="1849455"/>
              <a:ext cx="524174" cy="4158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0,1</a:t>
              </a:r>
            </a:p>
          </p:txBody>
        </p:sp>
        <p:grpSp>
          <p:nvGrpSpPr>
            <p:cNvPr id="3" name="Group 2">
              <a:extLst>
                <a:ext uri="{FF2B5EF4-FFF2-40B4-BE49-F238E27FC236}">
                  <a16:creationId xmlns:a16="http://schemas.microsoft.com/office/drawing/2014/main" id="{6CA2E549-92D4-BD4F-B4A2-829A0A257D1A}"/>
                </a:ext>
              </a:extLst>
            </p:cNvPr>
            <p:cNvGrpSpPr/>
            <p:nvPr/>
          </p:nvGrpSpPr>
          <p:grpSpPr>
            <a:xfrm>
              <a:off x="4834766" y="2372660"/>
              <a:ext cx="845743" cy="845743"/>
              <a:chOff x="1360840" y="4291074"/>
              <a:chExt cx="845743" cy="845743"/>
            </a:xfrm>
          </p:grpSpPr>
          <p:sp>
            <p:nvSpPr>
              <p:cNvPr id="10" name="Oval 9">
                <a:extLst>
                  <a:ext uri="{FF2B5EF4-FFF2-40B4-BE49-F238E27FC236}">
                    <a16:creationId xmlns:a16="http://schemas.microsoft.com/office/drawing/2014/main" id="{CB7ED3A4-2EB5-F64C-8082-694426D5EA90}"/>
                  </a:ext>
                </a:extLst>
              </p:cNvPr>
              <p:cNvSpPr/>
              <p:nvPr/>
            </p:nvSpPr>
            <p:spPr>
              <a:xfrm>
                <a:off x="1360840" y="4291074"/>
                <a:ext cx="845743" cy="845743"/>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Oval 10">
                <a:extLst>
                  <a:ext uri="{FF2B5EF4-FFF2-40B4-BE49-F238E27FC236}">
                    <a16:creationId xmlns:a16="http://schemas.microsoft.com/office/drawing/2014/main" id="{03E2CE55-5937-1B4C-9C94-68B1C5E56EA1}"/>
                  </a:ext>
                </a:extLst>
              </p:cNvPr>
              <p:cNvSpPr/>
              <p:nvPr/>
            </p:nvSpPr>
            <p:spPr>
              <a:xfrm>
                <a:off x="1419157" y="4349391"/>
                <a:ext cx="729108" cy="72910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S4</a:t>
                </a:r>
              </a:p>
            </p:txBody>
          </p:sp>
        </p:grpSp>
        <p:sp>
          <p:nvSpPr>
            <p:cNvPr id="12" name="Oval 11">
              <a:extLst>
                <a:ext uri="{FF2B5EF4-FFF2-40B4-BE49-F238E27FC236}">
                  <a16:creationId xmlns:a16="http://schemas.microsoft.com/office/drawing/2014/main" id="{B61716DB-922F-BA4B-960F-B0F7098F6F57}"/>
                </a:ext>
              </a:extLst>
            </p:cNvPr>
            <p:cNvSpPr/>
            <p:nvPr/>
          </p:nvSpPr>
          <p:spPr>
            <a:xfrm>
              <a:off x="2155312" y="2430977"/>
              <a:ext cx="729108" cy="72910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S2</a:t>
              </a:r>
            </a:p>
          </p:txBody>
        </p:sp>
        <p:sp>
          <p:nvSpPr>
            <p:cNvPr id="13" name="Oval 12">
              <a:extLst>
                <a:ext uri="{FF2B5EF4-FFF2-40B4-BE49-F238E27FC236}">
                  <a16:creationId xmlns:a16="http://schemas.microsoft.com/office/drawing/2014/main" id="{37CC873A-1AD5-5C45-BC68-CECFC97EF605}"/>
                </a:ext>
              </a:extLst>
            </p:cNvPr>
            <p:cNvSpPr/>
            <p:nvPr/>
          </p:nvSpPr>
          <p:spPr>
            <a:xfrm>
              <a:off x="3502922" y="2430977"/>
              <a:ext cx="729108" cy="72910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S3</a:t>
              </a:r>
            </a:p>
          </p:txBody>
        </p:sp>
        <p:cxnSp>
          <p:nvCxnSpPr>
            <p:cNvPr id="19" name="Straight Arrow Connector 18">
              <a:extLst>
                <a:ext uri="{FF2B5EF4-FFF2-40B4-BE49-F238E27FC236}">
                  <a16:creationId xmlns:a16="http://schemas.microsoft.com/office/drawing/2014/main" id="{FBA509E2-F0A5-7348-B327-BE9A228CBE09}"/>
                </a:ext>
              </a:extLst>
            </p:cNvPr>
            <p:cNvCxnSpPr>
              <a:cxnSpLocks/>
              <a:stCxn id="6" idx="6"/>
              <a:endCxn id="12" idx="2"/>
            </p:cNvCxnSpPr>
            <p:nvPr/>
          </p:nvCxnSpPr>
          <p:spPr>
            <a:xfrm flipV="1">
              <a:off x="1574064" y="2795531"/>
              <a:ext cx="581248" cy="1"/>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2EFCA1B-7DEF-B14A-806C-F5CF9B44B796}"/>
                </a:ext>
              </a:extLst>
            </p:cNvPr>
            <p:cNvCxnSpPr>
              <a:cxnSpLocks/>
              <a:stCxn id="12" idx="6"/>
              <a:endCxn id="13" idx="2"/>
            </p:cNvCxnSpPr>
            <p:nvPr/>
          </p:nvCxnSpPr>
          <p:spPr>
            <a:xfrm>
              <a:off x="2884420" y="2795531"/>
              <a:ext cx="618502" cy="0"/>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0068FC2-DC56-DC42-9BBE-40DAF5BAF784}"/>
                </a:ext>
              </a:extLst>
            </p:cNvPr>
            <p:cNvCxnSpPr>
              <a:cxnSpLocks/>
              <a:stCxn id="13" idx="6"/>
              <a:endCxn id="10" idx="2"/>
            </p:cNvCxnSpPr>
            <p:nvPr/>
          </p:nvCxnSpPr>
          <p:spPr>
            <a:xfrm>
              <a:off x="4232030" y="2795531"/>
              <a:ext cx="602736" cy="1"/>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1747E2DA-98E6-2541-A1E3-0D331886FCA1}"/>
                </a:ext>
              </a:extLst>
            </p:cNvPr>
            <p:cNvSpPr txBox="1">
              <a:spLocks/>
            </p:cNvSpPr>
            <p:nvPr/>
          </p:nvSpPr>
          <p:spPr>
            <a:xfrm>
              <a:off x="1710660" y="2430977"/>
              <a:ext cx="276996" cy="4158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mc:AlternateContent xmlns:mc="http://schemas.openxmlformats.org/markup-compatibility/2006" xmlns:a14="http://schemas.microsoft.com/office/drawing/2010/main">
          <mc:Choice Requires="a14">
            <p:sp>
              <p:nvSpPr>
                <p:cNvPr id="29" name="Content Placeholder 2">
                  <a:extLst>
                    <a:ext uri="{FF2B5EF4-FFF2-40B4-BE49-F238E27FC236}">
                      <a16:creationId xmlns:a16="http://schemas.microsoft.com/office/drawing/2014/main" id="{55D6BA18-C370-B744-8CFD-62E93E2BEBC8}"/>
                    </a:ext>
                  </a:extLst>
                </p:cNvPr>
                <p:cNvSpPr txBox="1">
                  <a:spLocks/>
                </p:cNvSpPr>
                <p:nvPr/>
              </p:nvSpPr>
              <p:spPr>
                <a:xfrm>
                  <a:off x="2949465" y="2451291"/>
                  <a:ext cx="482510" cy="415881"/>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 </a:t>
                  </a:r>
                  <a14:m>
                    <m:oMath xmlns:m="http://schemas.openxmlformats.org/officeDocument/2006/math">
                      <m:r>
                        <a:rPr lang="en-US" sz="1800" b="0" i="1" smtClean="0">
                          <a:latin typeface="Cambria Math" panose="02040503050406030204" pitchFamily="18" charset="0"/>
                        </a:rPr>
                        <m:t>𝜖</m:t>
                      </m:r>
                    </m:oMath>
                  </a14:m>
                  <a:endParaRPr lang="en-US" sz="1800" i="1" dirty="0"/>
                </a:p>
              </p:txBody>
            </p:sp>
          </mc:Choice>
          <mc:Fallback xmlns="">
            <p:sp>
              <p:nvSpPr>
                <p:cNvPr id="29" name="Content Placeholder 2">
                  <a:extLst>
                    <a:ext uri="{FF2B5EF4-FFF2-40B4-BE49-F238E27FC236}">
                      <a16:creationId xmlns:a16="http://schemas.microsoft.com/office/drawing/2014/main" id="{55D6BA18-C370-B744-8CFD-62E93E2BEBC8}"/>
                    </a:ext>
                  </a:extLst>
                </p:cNvPr>
                <p:cNvSpPr txBox="1">
                  <a:spLocks noRot="1" noChangeAspect="1" noMove="1" noResize="1" noEditPoints="1" noAdjustHandles="1" noChangeArrowheads="1" noChangeShapeType="1" noTextEdit="1"/>
                </p:cNvSpPr>
                <p:nvPr/>
              </p:nvSpPr>
              <p:spPr>
                <a:xfrm>
                  <a:off x="2949465" y="2451291"/>
                  <a:ext cx="482510" cy="415881"/>
                </a:xfrm>
                <a:prstGeom prst="rect">
                  <a:avLst/>
                </a:prstGeom>
                <a:blipFill>
                  <a:blip r:embed="rId3"/>
                  <a:stretch>
                    <a:fillRect l="-2564"/>
                  </a:stretch>
                </a:blipFill>
              </p:spPr>
              <p:txBody>
                <a:bodyPr/>
                <a:lstStyle/>
                <a:p>
                  <a:r>
                    <a:rPr lang="en-US">
                      <a:noFill/>
                    </a:rPr>
                    <a:t> </a:t>
                  </a:r>
                </a:p>
              </p:txBody>
            </p:sp>
          </mc:Fallback>
        </mc:AlternateContent>
        <p:sp>
          <p:nvSpPr>
            <p:cNvPr id="30" name="Content Placeholder 2">
              <a:extLst>
                <a:ext uri="{FF2B5EF4-FFF2-40B4-BE49-F238E27FC236}">
                  <a16:creationId xmlns:a16="http://schemas.microsoft.com/office/drawing/2014/main" id="{7904C3EF-43B2-DC45-A39D-AAC9AF93A815}"/>
                </a:ext>
              </a:extLst>
            </p:cNvPr>
            <p:cNvSpPr txBox="1">
              <a:spLocks/>
            </p:cNvSpPr>
            <p:nvPr/>
          </p:nvSpPr>
          <p:spPr>
            <a:xfrm>
              <a:off x="4345202" y="2401285"/>
              <a:ext cx="276996" cy="4158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p:cxnSp>
          <p:nvCxnSpPr>
            <p:cNvPr id="31" name="Elbow Connector 30">
              <a:extLst>
                <a:ext uri="{FF2B5EF4-FFF2-40B4-BE49-F238E27FC236}">
                  <a16:creationId xmlns:a16="http://schemas.microsoft.com/office/drawing/2014/main" id="{7C0C1FD7-AA19-814C-A0CA-BC902C2BA2B6}"/>
                </a:ext>
              </a:extLst>
            </p:cNvPr>
            <p:cNvCxnSpPr>
              <a:cxnSpLocks/>
              <a:stCxn id="10" idx="0"/>
              <a:endCxn id="10" idx="7"/>
            </p:cNvCxnSpPr>
            <p:nvPr/>
          </p:nvCxnSpPr>
          <p:spPr>
            <a:xfrm rot="16200000" flipH="1">
              <a:off x="5345217" y="2285081"/>
              <a:ext cx="123856" cy="299015"/>
            </a:xfrm>
            <a:prstGeom prst="bentConnector3">
              <a:avLst>
                <a:gd name="adj1" fmla="val -184569"/>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Content Placeholder 2">
              <a:extLst>
                <a:ext uri="{FF2B5EF4-FFF2-40B4-BE49-F238E27FC236}">
                  <a16:creationId xmlns:a16="http://schemas.microsoft.com/office/drawing/2014/main" id="{F04BED6B-3F34-AA43-BCFA-CC44602E057D}"/>
                </a:ext>
              </a:extLst>
            </p:cNvPr>
            <p:cNvSpPr txBox="1">
              <a:spLocks/>
            </p:cNvSpPr>
            <p:nvPr/>
          </p:nvSpPr>
          <p:spPr>
            <a:xfrm>
              <a:off x="5155280" y="1783405"/>
              <a:ext cx="524174" cy="4158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0,1</a:t>
              </a:r>
            </a:p>
          </p:txBody>
        </p:sp>
      </p:grpSp>
      <mc:AlternateContent xmlns:mc="http://schemas.openxmlformats.org/markup-compatibility/2006" xmlns:a14="http://schemas.microsoft.com/office/drawing/2010/main">
        <mc:Choice Requires="a14">
          <p:sp>
            <p:nvSpPr>
              <p:cNvPr id="35" name="Content Placeholder 2">
                <a:extLst>
                  <a:ext uri="{FF2B5EF4-FFF2-40B4-BE49-F238E27FC236}">
                    <a16:creationId xmlns:a16="http://schemas.microsoft.com/office/drawing/2014/main" id="{72DC4025-AA2E-FB47-B456-DB1DCAE0B923}"/>
                  </a:ext>
                </a:extLst>
              </p:cNvPr>
              <p:cNvSpPr txBox="1">
                <a:spLocks/>
              </p:cNvSpPr>
              <p:nvPr/>
            </p:nvSpPr>
            <p:spPr>
              <a:xfrm>
                <a:off x="1174943" y="4781150"/>
                <a:ext cx="2821618" cy="1722123"/>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 xmlns:m="http://schemas.openxmlformats.org/officeDocument/2006/math">
                    <m:r>
                      <a:rPr lang="en-US" sz="1500" b="0" i="1" smtClean="0">
                        <a:solidFill>
                          <a:schemeClr val="tx1"/>
                        </a:solidFill>
                        <a:latin typeface="Cambria Math" panose="02040503050406030204" pitchFamily="18" charset="0"/>
                      </a:rPr>
                      <m:t>𝜖</m:t>
                    </m:r>
                  </m:oMath>
                </a14:m>
                <a:r>
                  <a:rPr lang="en-US" sz="1500" i="1" dirty="0">
                    <a:solidFill>
                      <a:schemeClr val="tx1"/>
                    </a:solidFill>
                  </a:rPr>
                  <a:t> is called an empty transition or an epsilon transition. Machine splits into multiple copies of itself (is in multiple states at once) and the copy transitions to the new state without reading input.</a:t>
                </a:r>
              </a:p>
            </p:txBody>
          </p:sp>
        </mc:Choice>
        <mc:Fallback xmlns="">
          <p:sp>
            <p:nvSpPr>
              <p:cNvPr id="35" name="Content Placeholder 2">
                <a:extLst>
                  <a:ext uri="{FF2B5EF4-FFF2-40B4-BE49-F238E27FC236}">
                    <a16:creationId xmlns:a16="http://schemas.microsoft.com/office/drawing/2014/main" id="{72DC4025-AA2E-FB47-B456-DB1DCAE0B923}"/>
                  </a:ext>
                </a:extLst>
              </p:cNvPr>
              <p:cNvSpPr txBox="1">
                <a:spLocks noRot="1" noChangeAspect="1" noMove="1" noResize="1" noEditPoints="1" noAdjustHandles="1" noChangeArrowheads="1" noChangeShapeType="1" noTextEdit="1"/>
              </p:cNvSpPr>
              <p:nvPr/>
            </p:nvSpPr>
            <p:spPr>
              <a:xfrm>
                <a:off x="1174943" y="4781150"/>
                <a:ext cx="2821618" cy="1722123"/>
              </a:xfrm>
              <a:prstGeom prst="rect">
                <a:avLst/>
              </a:prstGeom>
              <a:blipFill>
                <a:blip r:embed="rId4"/>
                <a:stretch>
                  <a:fillRect l="-893" r="-1339" b="-2899"/>
                </a:stretch>
              </a:blipFill>
              <a:ln>
                <a:solidFill>
                  <a:schemeClr val="tx1">
                    <a:lumMod val="95000"/>
                  </a:schemeClr>
                </a:solidFill>
              </a:ln>
            </p:spPr>
            <p:txBody>
              <a:bodyPr/>
              <a:lstStyle/>
              <a:p>
                <a:r>
                  <a:rPr lang="en-US">
                    <a:noFill/>
                  </a:rPr>
                  <a:t> </a:t>
                </a:r>
              </a:p>
            </p:txBody>
          </p:sp>
        </mc:Fallback>
      </mc:AlternateContent>
      <p:cxnSp>
        <p:nvCxnSpPr>
          <p:cNvPr id="36" name="Straight Connector 35">
            <a:extLst>
              <a:ext uri="{FF2B5EF4-FFF2-40B4-BE49-F238E27FC236}">
                <a16:creationId xmlns:a16="http://schemas.microsoft.com/office/drawing/2014/main" id="{764833C0-E06B-9F4C-9900-A327DA7C21D7}"/>
              </a:ext>
            </a:extLst>
          </p:cNvPr>
          <p:cNvCxnSpPr>
            <a:cxnSpLocks/>
            <a:endCxn id="35" idx="0"/>
          </p:cNvCxnSpPr>
          <p:nvPr/>
        </p:nvCxnSpPr>
        <p:spPr>
          <a:xfrm flipH="1">
            <a:off x="2585752" y="4099034"/>
            <a:ext cx="298668" cy="682116"/>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49" name="Content Placeholder 2">
            <a:extLst>
              <a:ext uri="{FF2B5EF4-FFF2-40B4-BE49-F238E27FC236}">
                <a16:creationId xmlns:a16="http://schemas.microsoft.com/office/drawing/2014/main" id="{852C02CF-F4D9-9C47-B716-DF8658FF6741}"/>
              </a:ext>
            </a:extLst>
          </p:cNvPr>
          <p:cNvSpPr txBox="1">
            <a:spLocks/>
          </p:cNvSpPr>
          <p:nvPr/>
        </p:nvSpPr>
        <p:spPr>
          <a:xfrm>
            <a:off x="2127978" y="1010561"/>
            <a:ext cx="3737165" cy="1073608"/>
          </a:xfrm>
          <a:prstGeom prst="rect">
            <a:avLst/>
          </a:prstGeom>
          <a:noFill/>
          <a:ln>
            <a:solidFill>
              <a:schemeClr val="tx1">
                <a:lumMod val="95000"/>
              </a:schemeClr>
            </a:solid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400" i="1" dirty="0">
                <a:solidFill>
                  <a:schemeClr val="tx1"/>
                </a:solidFill>
              </a:rPr>
              <a:t>Note that S1 has two transitions for input character 1. This means if a 1 is read, two copies of the machine will split off. One transitions to S1 and the other transitions to S2</a:t>
            </a:r>
          </a:p>
        </p:txBody>
      </p:sp>
      <p:cxnSp>
        <p:nvCxnSpPr>
          <p:cNvPr id="50" name="Straight Connector 49">
            <a:extLst>
              <a:ext uri="{FF2B5EF4-FFF2-40B4-BE49-F238E27FC236}">
                <a16:creationId xmlns:a16="http://schemas.microsoft.com/office/drawing/2014/main" id="{E8E00AB6-E534-0044-ABBD-4AC9ACBED865}"/>
              </a:ext>
            </a:extLst>
          </p:cNvPr>
          <p:cNvCxnSpPr>
            <a:cxnSpLocks/>
          </p:cNvCxnSpPr>
          <p:nvPr/>
        </p:nvCxnSpPr>
        <p:spPr>
          <a:xfrm flipH="1">
            <a:off x="1864688" y="2084169"/>
            <a:ext cx="785588" cy="632396"/>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240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Non-Determinism Definition And Example</a:t>
            </a:r>
          </a:p>
        </p:txBody>
      </p:sp>
      <p:grpSp>
        <p:nvGrpSpPr>
          <p:cNvPr id="14" name="Group 13">
            <a:extLst>
              <a:ext uri="{FF2B5EF4-FFF2-40B4-BE49-F238E27FC236}">
                <a16:creationId xmlns:a16="http://schemas.microsoft.com/office/drawing/2014/main" id="{E9E7CDD8-1444-094B-A20D-DAB3CCB1B424}"/>
              </a:ext>
            </a:extLst>
          </p:cNvPr>
          <p:cNvGrpSpPr/>
          <p:nvPr/>
        </p:nvGrpSpPr>
        <p:grpSpPr>
          <a:xfrm>
            <a:off x="3258046" y="1325792"/>
            <a:ext cx="5071070" cy="1434998"/>
            <a:chOff x="609439" y="1783405"/>
            <a:chExt cx="5071070" cy="1434998"/>
          </a:xfrm>
        </p:grpSpPr>
        <p:sp>
          <p:nvSpPr>
            <p:cNvPr id="6" name="Oval 5">
              <a:extLst>
                <a:ext uri="{FF2B5EF4-FFF2-40B4-BE49-F238E27FC236}">
                  <a16:creationId xmlns:a16="http://schemas.microsoft.com/office/drawing/2014/main" id="{51F19565-4FCD-6648-A999-ED45B1323E6A}"/>
                </a:ext>
              </a:extLst>
            </p:cNvPr>
            <p:cNvSpPr/>
            <p:nvPr/>
          </p:nvSpPr>
          <p:spPr>
            <a:xfrm>
              <a:off x="844956" y="2430978"/>
              <a:ext cx="729108" cy="72910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S1</a:t>
              </a:r>
            </a:p>
          </p:txBody>
        </p:sp>
        <p:cxnSp>
          <p:nvCxnSpPr>
            <p:cNvPr id="7" name="Straight Arrow Connector 6">
              <a:extLst>
                <a:ext uri="{FF2B5EF4-FFF2-40B4-BE49-F238E27FC236}">
                  <a16:creationId xmlns:a16="http://schemas.microsoft.com/office/drawing/2014/main" id="{4785F243-03DC-7A4C-93BB-764DA7648264}"/>
                </a:ext>
              </a:extLst>
            </p:cNvPr>
            <p:cNvCxnSpPr>
              <a:cxnSpLocks/>
              <a:endCxn id="6" idx="1"/>
            </p:cNvCxnSpPr>
            <p:nvPr/>
          </p:nvCxnSpPr>
          <p:spPr>
            <a:xfrm>
              <a:off x="609439" y="2207169"/>
              <a:ext cx="342292" cy="330584"/>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Elbow Connector 7">
              <a:extLst>
                <a:ext uri="{FF2B5EF4-FFF2-40B4-BE49-F238E27FC236}">
                  <a16:creationId xmlns:a16="http://schemas.microsoft.com/office/drawing/2014/main" id="{3826F4BE-2D32-4146-809C-A72E85DCD4AF}"/>
                </a:ext>
              </a:extLst>
            </p:cNvPr>
            <p:cNvCxnSpPr>
              <a:cxnSpLocks/>
              <a:stCxn id="6" idx="0"/>
              <a:endCxn id="6" idx="7"/>
            </p:cNvCxnSpPr>
            <p:nvPr/>
          </p:nvCxnSpPr>
          <p:spPr>
            <a:xfrm rot="16200000" flipH="1">
              <a:off x="1285011" y="2355476"/>
              <a:ext cx="106775" cy="257779"/>
            </a:xfrm>
            <a:prstGeom prst="bentConnector3">
              <a:avLst>
                <a:gd name="adj1" fmla="val -214095"/>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512E0473-7F2F-0E42-BA5C-CB0E694E15A8}"/>
                </a:ext>
              </a:extLst>
            </p:cNvPr>
            <p:cNvSpPr txBox="1">
              <a:spLocks/>
            </p:cNvSpPr>
            <p:nvPr/>
          </p:nvSpPr>
          <p:spPr>
            <a:xfrm>
              <a:off x="1099774" y="1849455"/>
              <a:ext cx="524174" cy="4158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0,1</a:t>
              </a:r>
            </a:p>
          </p:txBody>
        </p:sp>
        <p:grpSp>
          <p:nvGrpSpPr>
            <p:cNvPr id="3" name="Group 2">
              <a:extLst>
                <a:ext uri="{FF2B5EF4-FFF2-40B4-BE49-F238E27FC236}">
                  <a16:creationId xmlns:a16="http://schemas.microsoft.com/office/drawing/2014/main" id="{6CA2E549-92D4-BD4F-B4A2-829A0A257D1A}"/>
                </a:ext>
              </a:extLst>
            </p:cNvPr>
            <p:cNvGrpSpPr/>
            <p:nvPr/>
          </p:nvGrpSpPr>
          <p:grpSpPr>
            <a:xfrm>
              <a:off x="4834766" y="2372660"/>
              <a:ext cx="845743" cy="845743"/>
              <a:chOff x="1360840" y="4291074"/>
              <a:chExt cx="845743" cy="845743"/>
            </a:xfrm>
          </p:grpSpPr>
          <p:sp>
            <p:nvSpPr>
              <p:cNvPr id="10" name="Oval 9">
                <a:extLst>
                  <a:ext uri="{FF2B5EF4-FFF2-40B4-BE49-F238E27FC236}">
                    <a16:creationId xmlns:a16="http://schemas.microsoft.com/office/drawing/2014/main" id="{CB7ED3A4-2EB5-F64C-8082-694426D5EA90}"/>
                  </a:ext>
                </a:extLst>
              </p:cNvPr>
              <p:cNvSpPr/>
              <p:nvPr/>
            </p:nvSpPr>
            <p:spPr>
              <a:xfrm>
                <a:off x="1360840" y="4291074"/>
                <a:ext cx="845743" cy="845743"/>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Oval 10">
                <a:extLst>
                  <a:ext uri="{FF2B5EF4-FFF2-40B4-BE49-F238E27FC236}">
                    <a16:creationId xmlns:a16="http://schemas.microsoft.com/office/drawing/2014/main" id="{03E2CE55-5937-1B4C-9C94-68B1C5E56EA1}"/>
                  </a:ext>
                </a:extLst>
              </p:cNvPr>
              <p:cNvSpPr/>
              <p:nvPr/>
            </p:nvSpPr>
            <p:spPr>
              <a:xfrm>
                <a:off x="1419157" y="4349391"/>
                <a:ext cx="729108" cy="72910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S4</a:t>
                </a:r>
              </a:p>
            </p:txBody>
          </p:sp>
        </p:grpSp>
        <p:sp>
          <p:nvSpPr>
            <p:cNvPr id="12" name="Oval 11">
              <a:extLst>
                <a:ext uri="{FF2B5EF4-FFF2-40B4-BE49-F238E27FC236}">
                  <a16:creationId xmlns:a16="http://schemas.microsoft.com/office/drawing/2014/main" id="{B61716DB-922F-BA4B-960F-B0F7098F6F57}"/>
                </a:ext>
              </a:extLst>
            </p:cNvPr>
            <p:cNvSpPr/>
            <p:nvPr/>
          </p:nvSpPr>
          <p:spPr>
            <a:xfrm>
              <a:off x="2155312" y="2430977"/>
              <a:ext cx="729108" cy="72910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S2</a:t>
              </a:r>
            </a:p>
          </p:txBody>
        </p:sp>
        <p:sp>
          <p:nvSpPr>
            <p:cNvPr id="13" name="Oval 12">
              <a:extLst>
                <a:ext uri="{FF2B5EF4-FFF2-40B4-BE49-F238E27FC236}">
                  <a16:creationId xmlns:a16="http://schemas.microsoft.com/office/drawing/2014/main" id="{37CC873A-1AD5-5C45-BC68-CECFC97EF605}"/>
                </a:ext>
              </a:extLst>
            </p:cNvPr>
            <p:cNvSpPr/>
            <p:nvPr/>
          </p:nvSpPr>
          <p:spPr>
            <a:xfrm>
              <a:off x="3502922" y="2430977"/>
              <a:ext cx="729108" cy="72910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S3</a:t>
              </a:r>
            </a:p>
          </p:txBody>
        </p:sp>
        <p:cxnSp>
          <p:nvCxnSpPr>
            <p:cNvPr id="19" name="Straight Arrow Connector 18">
              <a:extLst>
                <a:ext uri="{FF2B5EF4-FFF2-40B4-BE49-F238E27FC236}">
                  <a16:creationId xmlns:a16="http://schemas.microsoft.com/office/drawing/2014/main" id="{FBA509E2-F0A5-7348-B327-BE9A228CBE09}"/>
                </a:ext>
              </a:extLst>
            </p:cNvPr>
            <p:cNvCxnSpPr>
              <a:cxnSpLocks/>
              <a:stCxn id="6" idx="6"/>
              <a:endCxn id="12" idx="2"/>
            </p:cNvCxnSpPr>
            <p:nvPr/>
          </p:nvCxnSpPr>
          <p:spPr>
            <a:xfrm flipV="1">
              <a:off x="1574064" y="2795531"/>
              <a:ext cx="581248" cy="1"/>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2EFCA1B-7DEF-B14A-806C-F5CF9B44B796}"/>
                </a:ext>
              </a:extLst>
            </p:cNvPr>
            <p:cNvCxnSpPr>
              <a:cxnSpLocks/>
              <a:stCxn id="12" idx="6"/>
              <a:endCxn id="13" idx="2"/>
            </p:cNvCxnSpPr>
            <p:nvPr/>
          </p:nvCxnSpPr>
          <p:spPr>
            <a:xfrm>
              <a:off x="2884420" y="2795531"/>
              <a:ext cx="618502" cy="0"/>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0068FC2-DC56-DC42-9BBE-40DAF5BAF784}"/>
                </a:ext>
              </a:extLst>
            </p:cNvPr>
            <p:cNvCxnSpPr>
              <a:cxnSpLocks/>
              <a:stCxn id="13" idx="6"/>
              <a:endCxn id="10" idx="2"/>
            </p:cNvCxnSpPr>
            <p:nvPr/>
          </p:nvCxnSpPr>
          <p:spPr>
            <a:xfrm>
              <a:off x="4232030" y="2795531"/>
              <a:ext cx="602736" cy="1"/>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1747E2DA-98E6-2541-A1E3-0D331886FCA1}"/>
                </a:ext>
              </a:extLst>
            </p:cNvPr>
            <p:cNvSpPr txBox="1">
              <a:spLocks/>
            </p:cNvSpPr>
            <p:nvPr/>
          </p:nvSpPr>
          <p:spPr>
            <a:xfrm>
              <a:off x="1710660" y="2430977"/>
              <a:ext cx="276996" cy="4158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mc:AlternateContent xmlns:mc="http://schemas.openxmlformats.org/markup-compatibility/2006" xmlns:a14="http://schemas.microsoft.com/office/drawing/2010/main">
          <mc:Choice Requires="a14">
            <p:sp>
              <p:nvSpPr>
                <p:cNvPr id="29" name="Content Placeholder 2">
                  <a:extLst>
                    <a:ext uri="{FF2B5EF4-FFF2-40B4-BE49-F238E27FC236}">
                      <a16:creationId xmlns:a16="http://schemas.microsoft.com/office/drawing/2014/main" id="{55D6BA18-C370-B744-8CFD-62E93E2BEBC8}"/>
                    </a:ext>
                  </a:extLst>
                </p:cNvPr>
                <p:cNvSpPr txBox="1">
                  <a:spLocks/>
                </p:cNvSpPr>
                <p:nvPr/>
              </p:nvSpPr>
              <p:spPr>
                <a:xfrm>
                  <a:off x="2949465" y="2451291"/>
                  <a:ext cx="482510" cy="415881"/>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 </a:t>
                  </a:r>
                  <a14:m>
                    <m:oMath xmlns:m="http://schemas.openxmlformats.org/officeDocument/2006/math">
                      <m:r>
                        <a:rPr lang="en-US" sz="1800" b="0" i="1" smtClean="0">
                          <a:latin typeface="Cambria Math" panose="02040503050406030204" pitchFamily="18" charset="0"/>
                        </a:rPr>
                        <m:t>𝜖</m:t>
                      </m:r>
                    </m:oMath>
                  </a14:m>
                  <a:endParaRPr lang="en-US" sz="1800" i="1" dirty="0"/>
                </a:p>
              </p:txBody>
            </p:sp>
          </mc:Choice>
          <mc:Fallback xmlns="">
            <p:sp>
              <p:nvSpPr>
                <p:cNvPr id="29" name="Content Placeholder 2">
                  <a:extLst>
                    <a:ext uri="{FF2B5EF4-FFF2-40B4-BE49-F238E27FC236}">
                      <a16:creationId xmlns:a16="http://schemas.microsoft.com/office/drawing/2014/main" id="{55D6BA18-C370-B744-8CFD-62E93E2BEBC8}"/>
                    </a:ext>
                  </a:extLst>
                </p:cNvPr>
                <p:cNvSpPr txBox="1">
                  <a:spLocks noRot="1" noChangeAspect="1" noMove="1" noResize="1" noEditPoints="1" noAdjustHandles="1" noChangeArrowheads="1" noChangeShapeType="1" noTextEdit="1"/>
                </p:cNvSpPr>
                <p:nvPr/>
              </p:nvSpPr>
              <p:spPr>
                <a:xfrm>
                  <a:off x="2949465" y="2451291"/>
                  <a:ext cx="482510" cy="415881"/>
                </a:xfrm>
                <a:prstGeom prst="rect">
                  <a:avLst/>
                </a:prstGeom>
                <a:blipFill>
                  <a:blip r:embed="rId2"/>
                  <a:stretch>
                    <a:fillRect l="-2564"/>
                  </a:stretch>
                </a:blipFill>
              </p:spPr>
              <p:txBody>
                <a:bodyPr/>
                <a:lstStyle/>
                <a:p>
                  <a:r>
                    <a:rPr lang="en-US">
                      <a:noFill/>
                    </a:rPr>
                    <a:t> </a:t>
                  </a:r>
                </a:p>
              </p:txBody>
            </p:sp>
          </mc:Fallback>
        </mc:AlternateContent>
        <p:sp>
          <p:nvSpPr>
            <p:cNvPr id="30" name="Content Placeholder 2">
              <a:extLst>
                <a:ext uri="{FF2B5EF4-FFF2-40B4-BE49-F238E27FC236}">
                  <a16:creationId xmlns:a16="http://schemas.microsoft.com/office/drawing/2014/main" id="{7904C3EF-43B2-DC45-A39D-AAC9AF93A815}"/>
                </a:ext>
              </a:extLst>
            </p:cNvPr>
            <p:cNvSpPr txBox="1">
              <a:spLocks/>
            </p:cNvSpPr>
            <p:nvPr/>
          </p:nvSpPr>
          <p:spPr>
            <a:xfrm>
              <a:off x="4345202" y="2401285"/>
              <a:ext cx="276996" cy="4158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p:cxnSp>
          <p:nvCxnSpPr>
            <p:cNvPr id="31" name="Elbow Connector 30">
              <a:extLst>
                <a:ext uri="{FF2B5EF4-FFF2-40B4-BE49-F238E27FC236}">
                  <a16:creationId xmlns:a16="http://schemas.microsoft.com/office/drawing/2014/main" id="{7C0C1FD7-AA19-814C-A0CA-BC902C2BA2B6}"/>
                </a:ext>
              </a:extLst>
            </p:cNvPr>
            <p:cNvCxnSpPr>
              <a:cxnSpLocks/>
              <a:stCxn id="10" idx="0"/>
              <a:endCxn id="10" idx="7"/>
            </p:cNvCxnSpPr>
            <p:nvPr/>
          </p:nvCxnSpPr>
          <p:spPr>
            <a:xfrm rot="16200000" flipH="1">
              <a:off x="5345217" y="2285081"/>
              <a:ext cx="123856" cy="299015"/>
            </a:xfrm>
            <a:prstGeom prst="bentConnector3">
              <a:avLst>
                <a:gd name="adj1" fmla="val -184569"/>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Content Placeholder 2">
              <a:extLst>
                <a:ext uri="{FF2B5EF4-FFF2-40B4-BE49-F238E27FC236}">
                  <a16:creationId xmlns:a16="http://schemas.microsoft.com/office/drawing/2014/main" id="{F04BED6B-3F34-AA43-BCFA-CC44602E057D}"/>
                </a:ext>
              </a:extLst>
            </p:cNvPr>
            <p:cNvSpPr txBox="1">
              <a:spLocks/>
            </p:cNvSpPr>
            <p:nvPr/>
          </p:nvSpPr>
          <p:spPr>
            <a:xfrm>
              <a:off x="5155280" y="1783405"/>
              <a:ext cx="524174" cy="4158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0,1</a:t>
              </a:r>
            </a:p>
          </p:txBody>
        </p:sp>
      </p:grpSp>
      <p:sp>
        <p:nvSpPr>
          <p:cNvPr id="35" name="Content Placeholder 2">
            <a:extLst>
              <a:ext uri="{FF2B5EF4-FFF2-40B4-BE49-F238E27FC236}">
                <a16:creationId xmlns:a16="http://schemas.microsoft.com/office/drawing/2014/main" id="{72DC4025-AA2E-FB47-B456-DB1DCAE0B923}"/>
              </a:ext>
            </a:extLst>
          </p:cNvPr>
          <p:cNvSpPr txBox="1">
            <a:spLocks/>
          </p:cNvSpPr>
          <p:nvPr/>
        </p:nvSpPr>
        <p:spPr>
          <a:xfrm>
            <a:off x="1813546" y="3519341"/>
            <a:ext cx="2821618" cy="2510969"/>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500" i="1" dirty="0">
                <a:solidFill>
                  <a:schemeClr val="tx1"/>
                </a:solidFill>
              </a:rPr>
              <a:t>Let’s run this machine on some sample input. </a:t>
            </a:r>
          </a:p>
          <a:p>
            <a:pPr marL="0" indent="0">
              <a:buFont typeface="Arial" panose="020B0604020202020204" pitchFamily="34" charset="0"/>
              <a:buNone/>
            </a:pPr>
            <a:r>
              <a:rPr lang="en-US" sz="1500" i="1" dirty="0"/>
              <a:t>Inputs to try:</a:t>
            </a:r>
            <a:br>
              <a:rPr lang="en-US" sz="1500" i="1" dirty="0"/>
            </a:br>
            <a:r>
              <a:rPr lang="en-US" sz="1500" i="1" dirty="0"/>
              <a:t>0000</a:t>
            </a:r>
            <a:br>
              <a:rPr lang="en-US" sz="1500" i="1" dirty="0"/>
            </a:br>
            <a:r>
              <a:rPr lang="en-US" sz="1500" i="1" dirty="0"/>
              <a:t>1101</a:t>
            </a:r>
            <a:br>
              <a:rPr lang="en-US" sz="1500" i="1" dirty="0"/>
            </a:br>
            <a:r>
              <a:rPr lang="en-US" sz="1500" i="1" dirty="0"/>
              <a:t>11 </a:t>
            </a:r>
            <a:br>
              <a:rPr lang="en-US" sz="1500" i="1" dirty="0"/>
            </a:br>
            <a:r>
              <a:rPr lang="en-US" sz="1500" i="1" dirty="0"/>
              <a:t>10</a:t>
            </a:r>
            <a:br>
              <a:rPr lang="en-US" sz="1500" i="1" dirty="0"/>
            </a:br>
            <a:r>
              <a:rPr lang="en-US" sz="1500" i="1" dirty="0"/>
              <a:t>10001</a:t>
            </a:r>
            <a:endParaRPr lang="en-US" sz="1500" i="1" dirty="0">
              <a:solidFill>
                <a:schemeClr val="tx1"/>
              </a:solidFill>
            </a:endParaRPr>
          </a:p>
        </p:txBody>
      </p:sp>
      <p:cxnSp>
        <p:nvCxnSpPr>
          <p:cNvPr id="36" name="Straight Connector 35">
            <a:extLst>
              <a:ext uri="{FF2B5EF4-FFF2-40B4-BE49-F238E27FC236}">
                <a16:creationId xmlns:a16="http://schemas.microsoft.com/office/drawing/2014/main" id="{764833C0-E06B-9F4C-9900-A327DA7C21D7}"/>
              </a:ext>
            </a:extLst>
          </p:cNvPr>
          <p:cNvCxnSpPr>
            <a:cxnSpLocks/>
          </p:cNvCxnSpPr>
          <p:nvPr/>
        </p:nvCxnSpPr>
        <p:spPr>
          <a:xfrm flipH="1">
            <a:off x="2900855" y="2897008"/>
            <a:ext cx="473158" cy="571152"/>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B797E697-062A-2043-9DDC-442852A9A8DE}"/>
              </a:ext>
            </a:extLst>
          </p:cNvPr>
          <p:cNvSpPr txBox="1">
            <a:spLocks/>
          </p:cNvSpPr>
          <p:nvPr/>
        </p:nvSpPr>
        <p:spPr>
          <a:xfrm>
            <a:off x="7420813" y="4107702"/>
            <a:ext cx="2821618" cy="1562411"/>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500" i="1" dirty="0">
                <a:solidFill>
                  <a:schemeClr val="tx1"/>
                </a:solidFill>
              </a:rPr>
              <a:t>In general, what language does this machine recognize?</a:t>
            </a:r>
          </a:p>
          <a:p>
            <a:pPr marL="0" indent="0">
              <a:buFont typeface="Arial" panose="020B0604020202020204" pitchFamily="34" charset="0"/>
              <a:buNone/>
            </a:pPr>
            <a:r>
              <a:rPr lang="en-US" sz="1500" b="1" i="1" u="sng" dirty="0">
                <a:solidFill>
                  <a:schemeClr val="tx1"/>
                </a:solidFill>
              </a:rPr>
              <a:t>Answer</a:t>
            </a:r>
            <a:r>
              <a:rPr lang="en-US" sz="1500" i="1" dirty="0">
                <a:solidFill>
                  <a:schemeClr val="tx1"/>
                </a:solidFill>
              </a:rPr>
              <a:t>: Strings that</a:t>
            </a:r>
            <a:r>
              <a:rPr lang="en-US" sz="1500" i="1" dirty="0"/>
              <a:t> contain 11 or 101 somewhere in them.</a:t>
            </a:r>
            <a:endParaRPr lang="en-US" sz="1500" i="1" dirty="0">
              <a:solidFill>
                <a:schemeClr val="tx1"/>
              </a:solidFill>
            </a:endParaRPr>
          </a:p>
        </p:txBody>
      </p:sp>
    </p:spTree>
    <p:extLst>
      <p:ext uri="{BB962C8B-B14F-4D97-AF65-F5344CB8AC3E}">
        <p14:creationId xmlns:p14="http://schemas.microsoft.com/office/powerpoint/2010/main" val="40439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Non-Determinism Example</a:t>
            </a:r>
          </a:p>
        </p:txBody>
      </p:sp>
      <p:sp>
        <p:nvSpPr>
          <p:cNvPr id="35" name="Content Placeholder 2">
            <a:extLst>
              <a:ext uri="{FF2B5EF4-FFF2-40B4-BE49-F238E27FC236}">
                <a16:creationId xmlns:a16="http://schemas.microsoft.com/office/drawing/2014/main" id="{72DC4025-AA2E-FB47-B456-DB1DCAE0B923}"/>
              </a:ext>
            </a:extLst>
          </p:cNvPr>
          <p:cNvSpPr txBox="1">
            <a:spLocks/>
          </p:cNvSpPr>
          <p:nvPr/>
        </p:nvSpPr>
        <p:spPr>
          <a:xfrm>
            <a:off x="2010612" y="2282537"/>
            <a:ext cx="8520751" cy="532396"/>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500" i="1" dirty="0">
                <a:solidFill>
                  <a:schemeClr val="tx1"/>
                </a:solidFill>
              </a:rPr>
              <a:t>Practice: Develop an NFA that accepts the following language:</a:t>
            </a:r>
          </a:p>
        </p:txBody>
      </p:sp>
      <mc:AlternateContent xmlns:mc="http://schemas.openxmlformats.org/markup-compatibility/2006" xmlns:a14="http://schemas.microsoft.com/office/drawing/2010/main">
        <mc:Choice Requires="a14">
          <p:sp>
            <p:nvSpPr>
              <p:cNvPr id="33" name="Content Placeholder 2">
                <a:extLst>
                  <a:ext uri="{FF2B5EF4-FFF2-40B4-BE49-F238E27FC236}">
                    <a16:creationId xmlns:a16="http://schemas.microsoft.com/office/drawing/2014/main" id="{B797E697-062A-2043-9DDC-442852A9A8DE}"/>
                  </a:ext>
                </a:extLst>
              </p:cNvPr>
              <p:cNvSpPr txBox="1">
                <a:spLocks/>
              </p:cNvSpPr>
              <p:nvPr/>
            </p:nvSpPr>
            <p:spPr>
              <a:xfrm>
                <a:off x="2010613" y="2814933"/>
                <a:ext cx="8520751" cy="842670"/>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500" i="1" dirty="0">
                    <a:solidFill>
                      <a:schemeClr val="bg1"/>
                    </a:solidFill>
                  </a:rPr>
                  <a:t>Let A be the language consisting of all strings over </a:t>
                </a:r>
                <a14:m>
                  <m:oMath xmlns:m="http://schemas.openxmlformats.org/officeDocument/2006/math">
                    <m:sSup>
                      <m:sSupPr>
                        <m:ctrlPr>
                          <a:rPr lang="en-US" sz="1500" b="0" i="1" smtClean="0">
                            <a:solidFill>
                              <a:schemeClr val="bg1"/>
                            </a:solidFill>
                            <a:latin typeface="Cambria Math" panose="02040503050406030204" pitchFamily="18" charset="0"/>
                          </a:rPr>
                        </m:ctrlPr>
                      </m:sSupPr>
                      <m:e>
                        <m:d>
                          <m:dPr>
                            <m:begChr m:val="{"/>
                            <m:endChr m:val="}"/>
                            <m:ctrlPr>
                              <a:rPr lang="en-US" sz="1500" b="0" i="1" smtClean="0">
                                <a:solidFill>
                                  <a:schemeClr val="bg1"/>
                                </a:solidFill>
                                <a:latin typeface="Cambria Math" panose="02040503050406030204" pitchFamily="18" charset="0"/>
                              </a:rPr>
                            </m:ctrlPr>
                          </m:dPr>
                          <m:e>
                            <m:r>
                              <a:rPr lang="en-US" sz="1500" b="0" i="1" smtClean="0">
                                <a:solidFill>
                                  <a:schemeClr val="bg1"/>
                                </a:solidFill>
                                <a:latin typeface="Cambria Math" panose="02040503050406030204" pitchFamily="18" charset="0"/>
                              </a:rPr>
                              <m:t>0,1</m:t>
                            </m:r>
                          </m:e>
                        </m:d>
                      </m:e>
                      <m:sup>
                        <m:r>
                          <a:rPr lang="en-US" sz="1500" b="0" i="1" smtClean="0">
                            <a:solidFill>
                              <a:schemeClr val="bg1"/>
                            </a:solidFill>
                            <a:latin typeface="Cambria Math" panose="02040503050406030204" pitchFamily="18" charset="0"/>
                          </a:rPr>
                          <m:t>∗</m:t>
                        </m:r>
                      </m:sup>
                    </m:sSup>
                  </m:oMath>
                </a14:m>
                <a:r>
                  <a:rPr lang="en-US" sz="1500" i="1" dirty="0">
                    <a:solidFill>
                      <a:schemeClr val="bg1"/>
                    </a:solidFill>
                  </a:rPr>
                  <a:t> containing a 1 in the third position from the end</a:t>
                </a:r>
              </a:p>
              <a:p>
                <a:pPr marL="0" indent="0" algn="ctr">
                  <a:buFont typeface="Arial" panose="020B0604020202020204" pitchFamily="34" charset="0"/>
                  <a:buNone/>
                </a:pPr>
                <a:r>
                  <a:rPr lang="en-US" sz="1500" i="1" dirty="0">
                    <a:solidFill>
                      <a:schemeClr val="bg1"/>
                    </a:solidFill>
                  </a:rPr>
                  <a:t>(e.g., 000100 is in A but 0011 is not).</a:t>
                </a:r>
              </a:p>
            </p:txBody>
          </p:sp>
        </mc:Choice>
        <mc:Fallback xmlns="">
          <p:sp>
            <p:nvSpPr>
              <p:cNvPr id="33" name="Content Placeholder 2">
                <a:extLst>
                  <a:ext uri="{FF2B5EF4-FFF2-40B4-BE49-F238E27FC236}">
                    <a16:creationId xmlns:a16="http://schemas.microsoft.com/office/drawing/2014/main" id="{B797E697-062A-2043-9DDC-442852A9A8DE}"/>
                  </a:ext>
                </a:extLst>
              </p:cNvPr>
              <p:cNvSpPr txBox="1">
                <a:spLocks noRot="1" noChangeAspect="1" noMove="1" noResize="1" noEditPoints="1" noAdjustHandles="1" noChangeArrowheads="1" noChangeShapeType="1" noTextEdit="1"/>
              </p:cNvSpPr>
              <p:nvPr/>
            </p:nvSpPr>
            <p:spPr>
              <a:xfrm>
                <a:off x="2010613" y="2814933"/>
                <a:ext cx="8520751" cy="842670"/>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65750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Non-Determinism Example</a:t>
            </a:r>
          </a:p>
        </p:txBody>
      </p:sp>
      <p:sp>
        <p:nvSpPr>
          <p:cNvPr id="35" name="Content Placeholder 2">
            <a:extLst>
              <a:ext uri="{FF2B5EF4-FFF2-40B4-BE49-F238E27FC236}">
                <a16:creationId xmlns:a16="http://schemas.microsoft.com/office/drawing/2014/main" id="{72DC4025-AA2E-FB47-B456-DB1DCAE0B923}"/>
              </a:ext>
            </a:extLst>
          </p:cNvPr>
          <p:cNvSpPr txBox="1">
            <a:spLocks/>
          </p:cNvSpPr>
          <p:nvPr/>
        </p:nvSpPr>
        <p:spPr>
          <a:xfrm>
            <a:off x="2010612" y="1423312"/>
            <a:ext cx="8520751" cy="532396"/>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500" i="1" dirty="0">
                <a:solidFill>
                  <a:schemeClr val="tx1"/>
                </a:solidFill>
              </a:rPr>
              <a:t>Practice: Develop an NFA that accepts the following language:</a:t>
            </a:r>
          </a:p>
        </p:txBody>
      </p:sp>
      <mc:AlternateContent xmlns:mc="http://schemas.openxmlformats.org/markup-compatibility/2006" xmlns:a14="http://schemas.microsoft.com/office/drawing/2010/main">
        <mc:Choice Requires="a14">
          <p:sp>
            <p:nvSpPr>
              <p:cNvPr id="33" name="Content Placeholder 2">
                <a:extLst>
                  <a:ext uri="{FF2B5EF4-FFF2-40B4-BE49-F238E27FC236}">
                    <a16:creationId xmlns:a16="http://schemas.microsoft.com/office/drawing/2014/main" id="{B797E697-062A-2043-9DDC-442852A9A8DE}"/>
                  </a:ext>
                </a:extLst>
              </p:cNvPr>
              <p:cNvSpPr txBox="1">
                <a:spLocks/>
              </p:cNvSpPr>
              <p:nvPr/>
            </p:nvSpPr>
            <p:spPr>
              <a:xfrm>
                <a:off x="2010613" y="1955708"/>
                <a:ext cx="8520751" cy="842670"/>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500" i="1" dirty="0">
                    <a:solidFill>
                      <a:schemeClr val="bg1"/>
                    </a:solidFill>
                  </a:rPr>
                  <a:t>Let A be the language consisting of all strings over </a:t>
                </a:r>
                <a14:m>
                  <m:oMath xmlns:m="http://schemas.openxmlformats.org/officeDocument/2006/math">
                    <m:sSup>
                      <m:sSupPr>
                        <m:ctrlPr>
                          <a:rPr lang="en-US" sz="1500" b="0" i="1" smtClean="0">
                            <a:solidFill>
                              <a:schemeClr val="bg1"/>
                            </a:solidFill>
                            <a:latin typeface="Cambria Math" panose="02040503050406030204" pitchFamily="18" charset="0"/>
                          </a:rPr>
                        </m:ctrlPr>
                      </m:sSupPr>
                      <m:e>
                        <m:d>
                          <m:dPr>
                            <m:begChr m:val="{"/>
                            <m:endChr m:val="}"/>
                            <m:ctrlPr>
                              <a:rPr lang="en-US" sz="1500" b="0" i="1" smtClean="0">
                                <a:solidFill>
                                  <a:schemeClr val="bg1"/>
                                </a:solidFill>
                                <a:latin typeface="Cambria Math" panose="02040503050406030204" pitchFamily="18" charset="0"/>
                              </a:rPr>
                            </m:ctrlPr>
                          </m:dPr>
                          <m:e>
                            <m:r>
                              <a:rPr lang="en-US" sz="1500" b="0" i="1" smtClean="0">
                                <a:solidFill>
                                  <a:schemeClr val="bg1"/>
                                </a:solidFill>
                                <a:latin typeface="Cambria Math" panose="02040503050406030204" pitchFamily="18" charset="0"/>
                              </a:rPr>
                              <m:t>0,1</m:t>
                            </m:r>
                          </m:e>
                        </m:d>
                      </m:e>
                      <m:sup>
                        <m:r>
                          <a:rPr lang="en-US" sz="1500" b="0" i="1" smtClean="0">
                            <a:solidFill>
                              <a:schemeClr val="bg1"/>
                            </a:solidFill>
                            <a:latin typeface="Cambria Math" panose="02040503050406030204" pitchFamily="18" charset="0"/>
                          </a:rPr>
                          <m:t>∗</m:t>
                        </m:r>
                      </m:sup>
                    </m:sSup>
                  </m:oMath>
                </a14:m>
                <a:r>
                  <a:rPr lang="en-US" sz="1500" i="1" dirty="0">
                    <a:solidFill>
                      <a:schemeClr val="bg1"/>
                    </a:solidFill>
                  </a:rPr>
                  <a:t> containing a 1 in the third position from the end</a:t>
                </a:r>
              </a:p>
              <a:p>
                <a:pPr marL="0" indent="0" algn="ctr">
                  <a:buFont typeface="Arial" panose="020B0604020202020204" pitchFamily="34" charset="0"/>
                  <a:buNone/>
                </a:pPr>
                <a:r>
                  <a:rPr lang="en-US" sz="1500" i="1" dirty="0">
                    <a:solidFill>
                      <a:schemeClr val="bg1"/>
                    </a:solidFill>
                  </a:rPr>
                  <a:t>(e.g., 000100 is in A but 0011 is not).</a:t>
                </a:r>
              </a:p>
            </p:txBody>
          </p:sp>
        </mc:Choice>
        <mc:Fallback xmlns="">
          <p:sp>
            <p:nvSpPr>
              <p:cNvPr id="33" name="Content Placeholder 2">
                <a:extLst>
                  <a:ext uri="{FF2B5EF4-FFF2-40B4-BE49-F238E27FC236}">
                    <a16:creationId xmlns:a16="http://schemas.microsoft.com/office/drawing/2014/main" id="{B797E697-062A-2043-9DDC-442852A9A8DE}"/>
                  </a:ext>
                </a:extLst>
              </p:cNvPr>
              <p:cNvSpPr txBox="1">
                <a:spLocks noRot="1" noChangeAspect="1" noMove="1" noResize="1" noEditPoints="1" noAdjustHandles="1" noChangeArrowheads="1" noChangeShapeType="1" noTextEdit="1"/>
              </p:cNvSpPr>
              <p:nvPr/>
            </p:nvSpPr>
            <p:spPr>
              <a:xfrm>
                <a:off x="2010613" y="1955708"/>
                <a:ext cx="8520751" cy="842670"/>
              </a:xfrm>
              <a:prstGeom prst="rect">
                <a:avLst/>
              </a:prstGeom>
              <a:blipFill>
                <a:blip r:embed="rId2"/>
                <a:stretch>
                  <a:fillRect/>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B3D494BF-BA78-3D4F-B35D-745D7CA07D4D}"/>
              </a:ext>
            </a:extLst>
          </p:cNvPr>
          <p:cNvSpPr/>
          <p:nvPr/>
        </p:nvSpPr>
        <p:spPr>
          <a:xfrm>
            <a:off x="3674869" y="4235728"/>
            <a:ext cx="729108" cy="72910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S1</a:t>
            </a:r>
          </a:p>
        </p:txBody>
      </p:sp>
      <p:cxnSp>
        <p:nvCxnSpPr>
          <p:cNvPr id="7" name="Straight Arrow Connector 6">
            <a:extLst>
              <a:ext uri="{FF2B5EF4-FFF2-40B4-BE49-F238E27FC236}">
                <a16:creationId xmlns:a16="http://schemas.microsoft.com/office/drawing/2014/main" id="{6DBC09E5-8A23-C748-B6AD-2D6D61F42240}"/>
              </a:ext>
            </a:extLst>
          </p:cNvPr>
          <p:cNvCxnSpPr>
            <a:cxnSpLocks/>
            <a:endCxn id="6" idx="2"/>
          </p:cNvCxnSpPr>
          <p:nvPr/>
        </p:nvCxnSpPr>
        <p:spPr>
          <a:xfrm>
            <a:off x="3160988" y="4600281"/>
            <a:ext cx="513881" cy="1"/>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Elbow Connector 7">
            <a:extLst>
              <a:ext uri="{FF2B5EF4-FFF2-40B4-BE49-F238E27FC236}">
                <a16:creationId xmlns:a16="http://schemas.microsoft.com/office/drawing/2014/main" id="{BA100022-570C-584D-BF1A-161D91353860}"/>
              </a:ext>
            </a:extLst>
          </p:cNvPr>
          <p:cNvCxnSpPr>
            <a:cxnSpLocks/>
            <a:stCxn id="6" idx="0"/>
            <a:endCxn id="6" idx="7"/>
          </p:cNvCxnSpPr>
          <p:nvPr/>
        </p:nvCxnSpPr>
        <p:spPr>
          <a:xfrm rot="16200000" flipH="1">
            <a:off x="4114924" y="4160226"/>
            <a:ext cx="106775" cy="257779"/>
          </a:xfrm>
          <a:prstGeom prst="bentConnector3">
            <a:avLst>
              <a:gd name="adj1" fmla="val -214095"/>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7F903263-7CF2-CD4A-93B3-A9090FA39BF2}"/>
              </a:ext>
            </a:extLst>
          </p:cNvPr>
          <p:cNvSpPr txBox="1">
            <a:spLocks/>
          </p:cNvSpPr>
          <p:nvPr/>
        </p:nvSpPr>
        <p:spPr>
          <a:xfrm>
            <a:off x="3929687" y="3654205"/>
            <a:ext cx="524174" cy="4158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0,1</a:t>
            </a:r>
          </a:p>
        </p:txBody>
      </p:sp>
      <p:grpSp>
        <p:nvGrpSpPr>
          <p:cNvPr id="10" name="Group 9">
            <a:extLst>
              <a:ext uri="{FF2B5EF4-FFF2-40B4-BE49-F238E27FC236}">
                <a16:creationId xmlns:a16="http://schemas.microsoft.com/office/drawing/2014/main" id="{BA7A152C-4D2E-D244-929A-022D36CFDCC1}"/>
              </a:ext>
            </a:extLst>
          </p:cNvPr>
          <p:cNvGrpSpPr/>
          <p:nvPr/>
        </p:nvGrpSpPr>
        <p:grpSpPr>
          <a:xfrm>
            <a:off x="7664679" y="4177410"/>
            <a:ext cx="845743" cy="845743"/>
            <a:chOff x="1360840" y="4291074"/>
            <a:chExt cx="845743" cy="845743"/>
          </a:xfrm>
        </p:grpSpPr>
        <p:sp>
          <p:nvSpPr>
            <p:cNvPr id="21" name="Oval 20">
              <a:extLst>
                <a:ext uri="{FF2B5EF4-FFF2-40B4-BE49-F238E27FC236}">
                  <a16:creationId xmlns:a16="http://schemas.microsoft.com/office/drawing/2014/main" id="{4759F9AB-24DC-724F-8E2F-E47DB355690B}"/>
                </a:ext>
              </a:extLst>
            </p:cNvPr>
            <p:cNvSpPr/>
            <p:nvPr/>
          </p:nvSpPr>
          <p:spPr>
            <a:xfrm>
              <a:off x="1360840" y="4291074"/>
              <a:ext cx="845743" cy="845743"/>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Oval 21">
              <a:extLst>
                <a:ext uri="{FF2B5EF4-FFF2-40B4-BE49-F238E27FC236}">
                  <a16:creationId xmlns:a16="http://schemas.microsoft.com/office/drawing/2014/main" id="{8B4678F2-C983-4947-83CE-DCD6A1995819}"/>
                </a:ext>
              </a:extLst>
            </p:cNvPr>
            <p:cNvSpPr/>
            <p:nvPr/>
          </p:nvSpPr>
          <p:spPr>
            <a:xfrm>
              <a:off x="1419157" y="4349391"/>
              <a:ext cx="729108" cy="72910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S4</a:t>
              </a:r>
            </a:p>
          </p:txBody>
        </p:sp>
      </p:grpSp>
      <p:sp>
        <p:nvSpPr>
          <p:cNvPr id="11" name="Oval 10">
            <a:extLst>
              <a:ext uri="{FF2B5EF4-FFF2-40B4-BE49-F238E27FC236}">
                <a16:creationId xmlns:a16="http://schemas.microsoft.com/office/drawing/2014/main" id="{0AC02928-8CB5-0745-8A5F-B6DDD9EBB0F8}"/>
              </a:ext>
            </a:extLst>
          </p:cNvPr>
          <p:cNvSpPr/>
          <p:nvPr/>
        </p:nvSpPr>
        <p:spPr>
          <a:xfrm>
            <a:off x="4985225" y="4235727"/>
            <a:ext cx="729108" cy="72910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S2</a:t>
            </a:r>
          </a:p>
        </p:txBody>
      </p:sp>
      <p:sp>
        <p:nvSpPr>
          <p:cNvPr id="12" name="Oval 11">
            <a:extLst>
              <a:ext uri="{FF2B5EF4-FFF2-40B4-BE49-F238E27FC236}">
                <a16:creationId xmlns:a16="http://schemas.microsoft.com/office/drawing/2014/main" id="{B57E6B33-9F9F-BE40-8DC8-C1B9CAC21707}"/>
              </a:ext>
            </a:extLst>
          </p:cNvPr>
          <p:cNvSpPr/>
          <p:nvPr/>
        </p:nvSpPr>
        <p:spPr>
          <a:xfrm>
            <a:off x="6332835" y="4235727"/>
            <a:ext cx="729108" cy="72910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S3</a:t>
            </a:r>
          </a:p>
        </p:txBody>
      </p:sp>
      <p:cxnSp>
        <p:nvCxnSpPr>
          <p:cNvPr id="13" name="Straight Arrow Connector 12">
            <a:extLst>
              <a:ext uri="{FF2B5EF4-FFF2-40B4-BE49-F238E27FC236}">
                <a16:creationId xmlns:a16="http://schemas.microsoft.com/office/drawing/2014/main" id="{43ED0427-A7F2-0E4C-8A9F-9EDD37A75230}"/>
              </a:ext>
            </a:extLst>
          </p:cNvPr>
          <p:cNvCxnSpPr>
            <a:cxnSpLocks/>
            <a:stCxn id="6" idx="6"/>
            <a:endCxn id="11" idx="2"/>
          </p:cNvCxnSpPr>
          <p:nvPr/>
        </p:nvCxnSpPr>
        <p:spPr>
          <a:xfrm flipV="1">
            <a:off x="4403977" y="4600281"/>
            <a:ext cx="581248" cy="1"/>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F328E07-85A9-8D49-9740-E3E72BB68B2E}"/>
              </a:ext>
            </a:extLst>
          </p:cNvPr>
          <p:cNvCxnSpPr>
            <a:cxnSpLocks/>
            <a:stCxn id="11" idx="6"/>
            <a:endCxn id="12" idx="2"/>
          </p:cNvCxnSpPr>
          <p:nvPr/>
        </p:nvCxnSpPr>
        <p:spPr>
          <a:xfrm>
            <a:off x="5714333" y="4600281"/>
            <a:ext cx="618502" cy="0"/>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ADC02F9-AADC-CA44-8A6C-B627126496B6}"/>
              </a:ext>
            </a:extLst>
          </p:cNvPr>
          <p:cNvCxnSpPr>
            <a:cxnSpLocks/>
            <a:stCxn id="12" idx="6"/>
            <a:endCxn id="21" idx="2"/>
          </p:cNvCxnSpPr>
          <p:nvPr/>
        </p:nvCxnSpPr>
        <p:spPr>
          <a:xfrm>
            <a:off x="7061943" y="4600281"/>
            <a:ext cx="602736" cy="1"/>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8DC4234D-C303-4840-9ADF-CFDB5206E431}"/>
              </a:ext>
            </a:extLst>
          </p:cNvPr>
          <p:cNvSpPr txBox="1">
            <a:spLocks/>
          </p:cNvSpPr>
          <p:nvPr/>
        </p:nvSpPr>
        <p:spPr>
          <a:xfrm>
            <a:off x="4540573" y="4235727"/>
            <a:ext cx="276996" cy="4158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p:sp>
        <p:nvSpPr>
          <p:cNvPr id="17" name="Content Placeholder 2">
            <a:extLst>
              <a:ext uri="{FF2B5EF4-FFF2-40B4-BE49-F238E27FC236}">
                <a16:creationId xmlns:a16="http://schemas.microsoft.com/office/drawing/2014/main" id="{64999BFE-F54D-484A-99BC-7666D79A2FDD}"/>
              </a:ext>
            </a:extLst>
          </p:cNvPr>
          <p:cNvSpPr txBox="1">
            <a:spLocks/>
          </p:cNvSpPr>
          <p:nvPr/>
        </p:nvSpPr>
        <p:spPr>
          <a:xfrm>
            <a:off x="5779378" y="4216626"/>
            <a:ext cx="482510" cy="41588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0,1</a:t>
            </a:r>
          </a:p>
        </p:txBody>
      </p:sp>
      <p:sp>
        <p:nvSpPr>
          <p:cNvPr id="18" name="Content Placeholder 2">
            <a:extLst>
              <a:ext uri="{FF2B5EF4-FFF2-40B4-BE49-F238E27FC236}">
                <a16:creationId xmlns:a16="http://schemas.microsoft.com/office/drawing/2014/main" id="{64ACF15C-6108-7C4B-9226-5192388915D8}"/>
              </a:ext>
            </a:extLst>
          </p:cNvPr>
          <p:cNvSpPr txBox="1">
            <a:spLocks/>
          </p:cNvSpPr>
          <p:nvPr/>
        </p:nvSpPr>
        <p:spPr>
          <a:xfrm>
            <a:off x="7135699" y="4206035"/>
            <a:ext cx="547882" cy="4158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0,1</a:t>
            </a:r>
          </a:p>
        </p:txBody>
      </p:sp>
    </p:spTree>
    <p:extLst>
      <p:ext uri="{BB962C8B-B14F-4D97-AF65-F5344CB8AC3E}">
        <p14:creationId xmlns:p14="http://schemas.microsoft.com/office/powerpoint/2010/main" val="4086402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Non-Determinism Example</a:t>
            </a:r>
          </a:p>
        </p:txBody>
      </p:sp>
      <p:sp>
        <p:nvSpPr>
          <p:cNvPr id="35" name="Content Placeholder 2">
            <a:extLst>
              <a:ext uri="{FF2B5EF4-FFF2-40B4-BE49-F238E27FC236}">
                <a16:creationId xmlns:a16="http://schemas.microsoft.com/office/drawing/2014/main" id="{72DC4025-AA2E-FB47-B456-DB1DCAE0B923}"/>
              </a:ext>
            </a:extLst>
          </p:cNvPr>
          <p:cNvSpPr txBox="1">
            <a:spLocks/>
          </p:cNvSpPr>
          <p:nvPr/>
        </p:nvSpPr>
        <p:spPr>
          <a:xfrm>
            <a:off x="2010612" y="1194709"/>
            <a:ext cx="8520751" cy="532396"/>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500" i="1" dirty="0">
                <a:solidFill>
                  <a:schemeClr val="tx1"/>
                </a:solidFill>
              </a:rPr>
              <a:t>Practice: Develop an NFA that accepts the following language:</a:t>
            </a:r>
          </a:p>
        </p:txBody>
      </p:sp>
      <mc:AlternateContent xmlns:mc="http://schemas.openxmlformats.org/markup-compatibility/2006" xmlns:a14="http://schemas.microsoft.com/office/drawing/2010/main">
        <mc:Choice Requires="a14">
          <p:sp>
            <p:nvSpPr>
              <p:cNvPr id="33" name="Content Placeholder 2">
                <a:extLst>
                  <a:ext uri="{FF2B5EF4-FFF2-40B4-BE49-F238E27FC236}">
                    <a16:creationId xmlns:a16="http://schemas.microsoft.com/office/drawing/2014/main" id="{B797E697-062A-2043-9DDC-442852A9A8DE}"/>
                  </a:ext>
                </a:extLst>
              </p:cNvPr>
              <p:cNvSpPr txBox="1">
                <a:spLocks/>
              </p:cNvSpPr>
              <p:nvPr/>
            </p:nvSpPr>
            <p:spPr>
              <a:xfrm>
                <a:off x="2010613" y="1648275"/>
                <a:ext cx="8520751" cy="842670"/>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500" i="1" dirty="0">
                    <a:solidFill>
                      <a:schemeClr val="bg1"/>
                    </a:solidFill>
                  </a:rPr>
                  <a:t>Let A be the language consisting of all strings over </a:t>
                </a:r>
                <a14:m>
                  <m:oMath xmlns:m="http://schemas.openxmlformats.org/officeDocument/2006/math">
                    <m:sSup>
                      <m:sSupPr>
                        <m:ctrlPr>
                          <a:rPr lang="en-US" sz="1500" b="0" i="1" smtClean="0">
                            <a:solidFill>
                              <a:schemeClr val="bg1"/>
                            </a:solidFill>
                            <a:latin typeface="Cambria Math" panose="02040503050406030204" pitchFamily="18" charset="0"/>
                          </a:rPr>
                        </m:ctrlPr>
                      </m:sSupPr>
                      <m:e>
                        <m:d>
                          <m:dPr>
                            <m:begChr m:val="{"/>
                            <m:endChr m:val="}"/>
                            <m:ctrlPr>
                              <a:rPr lang="en-US" sz="1500" b="0" i="1" smtClean="0">
                                <a:solidFill>
                                  <a:schemeClr val="bg1"/>
                                </a:solidFill>
                                <a:latin typeface="Cambria Math" panose="02040503050406030204" pitchFamily="18" charset="0"/>
                              </a:rPr>
                            </m:ctrlPr>
                          </m:dPr>
                          <m:e>
                            <m:r>
                              <a:rPr lang="en-US" sz="1500" b="0" i="1" smtClean="0">
                                <a:solidFill>
                                  <a:schemeClr val="bg1"/>
                                </a:solidFill>
                                <a:latin typeface="Cambria Math" panose="02040503050406030204" pitchFamily="18" charset="0"/>
                              </a:rPr>
                              <m:t>0,1</m:t>
                            </m:r>
                          </m:e>
                        </m:d>
                      </m:e>
                      <m:sup>
                        <m:r>
                          <a:rPr lang="en-US" sz="1500" b="0" i="1" smtClean="0">
                            <a:solidFill>
                              <a:schemeClr val="bg1"/>
                            </a:solidFill>
                            <a:latin typeface="Cambria Math" panose="02040503050406030204" pitchFamily="18" charset="0"/>
                          </a:rPr>
                          <m:t>∗</m:t>
                        </m:r>
                      </m:sup>
                    </m:sSup>
                  </m:oMath>
                </a14:m>
                <a:r>
                  <a:rPr lang="en-US" sz="1500" i="1" dirty="0">
                    <a:solidFill>
                      <a:schemeClr val="bg1"/>
                    </a:solidFill>
                  </a:rPr>
                  <a:t> containing a 1 in the third position from the end</a:t>
                </a:r>
              </a:p>
              <a:p>
                <a:pPr marL="0" indent="0" algn="ctr">
                  <a:buFont typeface="Arial" panose="020B0604020202020204" pitchFamily="34" charset="0"/>
                  <a:buNone/>
                </a:pPr>
                <a:r>
                  <a:rPr lang="en-US" sz="1500" i="1" dirty="0">
                    <a:solidFill>
                      <a:schemeClr val="bg1"/>
                    </a:solidFill>
                  </a:rPr>
                  <a:t>(e.g., 000100 is in A but 0011 is not).</a:t>
                </a:r>
              </a:p>
            </p:txBody>
          </p:sp>
        </mc:Choice>
        <mc:Fallback xmlns="">
          <p:sp>
            <p:nvSpPr>
              <p:cNvPr id="33" name="Content Placeholder 2">
                <a:extLst>
                  <a:ext uri="{FF2B5EF4-FFF2-40B4-BE49-F238E27FC236}">
                    <a16:creationId xmlns:a16="http://schemas.microsoft.com/office/drawing/2014/main" id="{B797E697-062A-2043-9DDC-442852A9A8DE}"/>
                  </a:ext>
                </a:extLst>
              </p:cNvPr>
              <p:cNvSpPr txBox="1">
                <a:spLocks noRot="1" noChangeAspect="1" noMove="1" noResize="1" noEditPoints="1" noAdjustHandles="1" noChangeArrowheads="1" noChangeShapeType="1" noTextEdit="1"/>
              </p:cNvSpPr>
              <p:nvPr/>
            </p:nvSpPr>
            <p:spPr>
              <a:xfrm>
                <a:off x="2010613" y="1648275"/>
                <a:ext cx="8520751" cy="842670"/>
              </a:xfrm>
              <a:prstGeom prst="rect">
                <a:avLst/>
              </a:prstGeom>
              <a:blipFill>
                <a:blip r:embed="rId2"/>
                <a:stretch>
                  <a:fillRect/>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685A9848-9C72-E042-88AB-370447437FC4}"/>
              </a:ext>
            </a:extLst>
          </p:cNvPr>
          <p:cNvPicPr>
            <a:picLocks noChangeAspect="1"/>
          </p:cNvPicPr>
          <p:nvPr/>
        </p:nvPicPr>
        <p:blipFill>
          <a:blip r:embed="rId3"/>
          <a:stretch>
            <a:fillRect/>
          </a:stretch>
        </p:blipFill>
        <p:spPr>
          <a:xfrm>
            <a:off x="1529254" y="3044659"/>
            <a:ext cx="6975147" cy="3462117"/>
          </a:xfrm>
          <a:prstGeom prst="rect">
            <a:avLst/>
          </a:prstGeom>
        </p:spPr>
      </p:pic>
      <p:sp>
        <p:nvSpPr>
          <p:cNvPr id="23" name="Content Placeholder 2">
            <a:extLst>
              <a:ext uri="{FF2B5EF4-FFF2-40B4-BE49-F238E27FC236}">
                <a16:creationId xmlns:a16="http://schemas.microsoft.com/office/drawing/2014/main" id="{47132501-E58A-6344-86B5-B2F4DFF3224A}"/>
              </a:ext>
            </a:extLst>
          </p:cNvPr>
          <p:cNvSpPr txBox="1">
            <a:spLocks/>
          </p:cNvSpPr>
          <p:nvPr/>
        </p:nvSpPr>
        <p:spPr>
          <a:xfrm>
            <a:off x="8615854" y="3728545"/>
            <a:ext cx="3271346" cy="796158"/>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500" i="1" dirty="0">
                <a:solidFill>
                  <a:schemeClr val="tx1"/>
                </a:solidFill>
              </a:rPr>
              <a:t>FYI: Here is a DFA that accepts A. </a:t>
            </a:r>
            <a:r>
              <a:rPr lang="en-US" sz="1500" i="1" dirty="0"/>
              <a:t>Oftentimes, using an NFA is much simpler</a:t>
            </a:r>
            <a:endParaRPr lang="en-US" sz="1500" i="1" dirty="0">
              <a:solidFill>
                <a:schemeClr val="tx1"/>
              </a:solidFill>
            </a:endParaRPr>
          </a:p>
        </p:txBody>
      </p:sp>
    </p:spTree>
    <p:extLst>
      <p:ext uri="{BB962C8B-B14F-4D97-AF65-F5344CB8AC3E}">
        <p14:creationId xmlns:p14="http://schemas.microsoft.com/office/powerpoint/2010/main" val="257277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Non-Determinism Example</a:t>
            </a:r>
          </a:p>
        </p:txBody>
      </p:sp>
      <p:sp>
        <p:nvSpPr>
          <p:cNvPr id="35" name="Content Placeholder 2">
            <a:extLst>
              <a:ext uri="{FF2B5EF4-FFF2-40B4-BE49-F238E27FC236}">
                <a16:creationId xmlns:a16="http://schemas.microsoft.com/office/drawing/2014/main" id="{72DC4025-AA2E-FB47-B456-DB1DCAE0B923}"/>
              </a:ext>
            </a:extLst>
          </p:cNvPr>
          <p:cNvSpPr txBox="1">
            <a:spLocks/>
          </p:cNvSpPr>
          <p:nvPr/>
        </p:nvSpPr>
        <p:spPr>
          <a:xfrm>
            <a:off x="2010612" y="2282537"/>
            <a:ext cx="8520751" cy="532396"/>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500" i="1" dirty="0">
                <a:solidFill>
                  <a:schemeClr val="tx1"/>
                </a:solidFill>
              </a:rPr>
              <a:t>Practice: Develop an NFA that accepts the following language:</a:t>
            </a:r>
          </a:p>
        </p:txBody>
      </p:sp>
      <mc:AlternateContent xmlns:mc="http://schemas.openxmlformats.org/markup-compatibility/2006" xmlns:a14="http://schemas.microsoft.com/office/drawing/2010/main">
        <mc:Choice Requires="a14">
          <p:sp>
            <p:nvSpPr>
              <p:cNvPr id="33" name="Content Placeholder 2">
                <a:extLst>
                  <a:ext uri="{FF2B5EF4-FFF2-40B4-BE49-F238E27FC236}">
                    <a16:creationId xmlns:a16="http://schemas.microsoft.com/office/drawing/2014/main" id="{B797E697-062A-2043-9DDC-442852A9A8DE}"/>
                  </a:ext>
                </a:extLst>
              </p:cNvPr>
              <p:cNvSpPr txBox="1">
                <a:spLocks/>
              </p:cNvSpPr>
              <p:nvPr/>
            </p:nvSpPr>
            <p:spPr>
              <a:xfrm>
                <a:off x="2010613" y="2814933"/>
                <a:ext cx="8520751" cy="692895"/>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500" i="1" dirty="0">
                    <a:solidFill>
                      <a:schemeClr val="bg1"/>
                    </a:solidFill>
                  </a:rPr>
                  <a:t>Let A be the language consisting of all strings over </a:t>
                </a:r>
                <a14:m>
                  <m:oMath xmlns:m="http://schemas.openxmlformats.org/officeDocument/2006/math">
                    <m:sSup>
                      <m:sSupPr>
                        <m:ctrlPr>
                          <a:rPr lang="en-US" sz="1500" b="0" i="1" smtClean="0">
                            <a:solidFill>
                              <a:schemeClr val="bg1"/>
                            </a:solidFill>
                            <a:latin typeface="Cambria Math" panose="02040503050406030204" pitchFamily="18" charset="0"/>
                          </a:rPr>
                        </m:ctrlPr>
                      </m:sSupPr>
                      <m:e>
                        <m:d>
                          <m:dPr>
                            <m:begChr m:val="{"/>
                            <m:endChr m:val="}"/>
                            <m:ctrlPr>
                              <a:rPr lang="en-US" sz="1500" b="0" i="1" smtClean="0">
                                <a:solidFill>
                                  <a:schemeClr val="bg1"/>
                                </a:solidFill>
                                <a:latin typeface="Cambria Math" panose="02040503050406030204" pitchFamily="18" charset="0"/>
                              </a:rPr>
                            </m:ctrlPr>
                          </m:dPr>
                          <m:e>
                            <m:r>
                              <a:rPr lang="en-US" sz="1500" b="0" i="1" smtClean="0">
                                <a:solidFill>
                                  <a:schemeClr val="bg1"/>
                                </a:solidFill>
                                <a:latin typeface="Cambria Math" panose="02040503050406030204" pitchFamily="18" charset="0"/>
                              </a:rPr>
                              <m:t>0,1</m:t>
                            </m:r>
                          </m:e>
                        </m:d>
                      </m:e>
                      <m:sup>
                        <m:r>
                          <a:rPr lang="en-US" sz="1500" b="0" i="1" smtClean="0">
                            <a:solidFill>
                              <a:schemeClr val="bg1"/>
                            </a:solidFill>
                            <a:latin typeface="Cambria Math" panose="02040503050406030204" pitchFamily="18" charset="0"/>
                          </a:rPr>
                          <m:t>∗</m:t>
                        </m:r>
                      </m:sup>
                    </m:sSup>
                  </m:oMath>
                </a14:m>
                <a:r>
                  <a:rPr lang="en-US" sz="1500" i="1" dirty="0">
                    <a:solidFill>
                      <a:schemeClr val="bg1"/>
                    </a:solidFill>
                  </a:rPr>
                  <a:t> ending in 101 or ending in 010</a:t>
                </a:r>
              </a:p>
            </p:txBody>
          </p:sp>
        </mc:Choice>
        <mc:Fallback xmlns="">
          <p:sp>
            <p:nvSpPr>
              <p:cNvPr id="33" name="Content Placeholder 2">
                <a:extLst>
                  <a:ext uri="{FF2B5EF4-FFF2-40B4-BE49-F238E27FC236}">
                    <a16:creationId xmlns:a16="http://schemas.microsoft.com/office/drawing/2014/main" id="{B797E697-062A-2043-9DDC-442852A9A8DE}"/>
                  </a:ext>
                </a:extLst>
              </p:cNvPr>
              <p:cNvSpPr txBox="1">
                <a:spLocks noRot="1" noChangeAspect="1" noMove="1" noResize="1" noEditPoints="1" noAdjustHandles="1" noChangeArrowheads="1" noChangeShapeType="1" noTextEdit="1"/>
              </p:cNvSpPr>
              <p:nvPr/>
            </p:nvSpPr>
            <p:spPr>
              <a:xfrm>
                <a:off x="2010613" y="2814933"/>
                <a:ext cx="8520751" cy="692895"/>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40155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Equivalence of NFA and DFA?</a:t>
            </a:r>
          </a:p>
        </p:txBody>
      </p:sp>
      <p:sp>
        <p:nvSpPr>
          <p:cNvPr id="4" name="Content Placeholder 2">
            <a:extLst>
              <a:ext uri="{FF2B5EF4-FFF2-40B4-BE49-F238E27FC236}">
                <a16:creationId xmlns:a16="http://schemas.microsoft.com/office/drawing/2014/main" id="{B0765A4B-5441-7640-B1AC-0E649906A444}"/>
              </a:ext>
            </a:extLst>
          </p:cNvPr>
          <p:cNvSpPr txBox="1">
            <a:spLocks/>
          </p:cNvSpPr>
          <p:nvPr/>
        </p:nvSpPr>
        <p:spPr>
          <a:xfrm>
            <a:off x="1141413" y="1170432"/>
            <a:ext cx="10306875" cy="457200"/>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tx1"/>
                </a:solidFill>
              </a:rPr>
              <a:t>Which of the following do you think is true?</a:t>
            </a:r>
          </a:p>
        </p:txBody>
      </p:sp>
      <p:sp>
        <p:nvSpPr>
          <p:cNvPr id="5" name="Content Placeholder 2">
            <a:extLst>
              <a:ext uri="{FF2B5EF4-FFF2-40B4-BE49-F238E27FC236}">
                <a16:creationId xmlns:a16="http://schemas.microsoft.com/office/drawing/2014/main" id="{AF7FBC61-F392-6741-963B-32134CE67FF2}"/>
              </a:ext>
            </a:extLst>
          </p:cNvPr>
          <p:cNvSpPr txBox="1">
            <a:spLocks/>
          </p:cNvSpPr>
          <p:nvPr/>
        </p:nvSpPr>
        <p:spPr>
          <a:xfrm>
            <a:off x="1141412" y="2203704"/>
            <a:ext cx="10306875" cy="576072"/>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bg1"/>
                </a:solidFill>
              </a:rPr>
              <a:t>Possible Theorem 1: An NFA is equivalent in computational power to a DFA</a:t>
            </a:r>
          </a:p>
        </p:txBody>
      </p:sp>
      <p:sp>
        <p:nvSpPr>
          <p:cNvPr id="6" name="Content Placeholder 2">
            <a:extLst>
              <a:ext uri="{FF2B5EF4-FFF2-40B4-BE49-F238E27FC236}">
                <a16:creationId xmlns:a16="http://schemas.microsoft.com/office/drawing/2014/main" id="{D79D8C2C-C5B3-464B-8765-750EB8060D50}"/>
              </a:ext>
            </a:extLst>
          </p:cNvPr>
          <p:cNvSpPr txBox="1">
            <a:spLocks/>
          </p:cNvSpPr>
          <p:nvPr/>
        </p:nvSpPr>
        <p:spPr>
          <a:xfrm>
            <a:off x="1141411" y="4038600"/>
            <a:ext cx="10306875" cy="576072"/>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bg1"/>
                </a:solidFill>
              </a:rPr>
              <a:t>Possible Theorem 2: An NFA has more computational power than a DFA</a:t>
            </a:r>
          </a:p>
        </p:txBody>
      </p:sp>
      <p:sp>
        <p:nvSpPr>
          <p:cNvPr id="7" name="Content Placeholder 2">
            <a:extLst>
              <a:ext uri="{FF2B5EF4-FFF2-40B4-BE49-F238E27FC236}">
                <a16:creationId xmlns:a16="http://schemas.microsoft.com/office/drawing/2014/main" id="{0408544F-3274-1D40-A9C3-1AFA343C1537}"/>
              </a:ext>
            </a:extLst>
          </p:cNvPr>
          <p:cNvSpPr txBox="1">
            <a:spLocks/>
          </p:cNvSpPr>
          <p:nvPr/>
        </p:nvSpPr>
        <p:spPr>
          <a:xfrm>
            <a:off x="1141411" y="2788920"/>
            <a:ext cx="10306875" cy="649224"/>
          </a:xfrm>
          <a:prstGeom prst="rect">
            <a:avLst/>
          </a:prstGeom>
          <a:noFill/>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tx1"/>
                </a:solidFill>
              </a:rPr>
              <a:t>In other words: For any language L, there exists a DFA that accepts it </a:t>
            </a:r>
            <a:r>
              <a:rPr lang="en-US" sz="1800" i="1" dirty="0" err="1">
                <a:solidFill>
                  <a:schemeClr val="tx1"/>
                </a:solidFill>
              </a:rPr>
              <a:t>iff</a:t>
            </a:r>
            <a:r>
              <a:rPr lang="en-US" sz="1800" i="1" dirty="0">
                <a:solidFill>
                  <a:schemeClr val="tx1"/>
                </a:solidFill>
              </a:rPr>
              <a:t> there exists an NFA that accepts it (note the if and only if here)</a:t>
            </a:r>
          </a:p>
        </p:txBody>
      </p:sp>
      <p:sp>
        <p:nvSpPr>
          <p:cNvPr id="8" name="Content Placeholder 2">
            <a:extLst>
              <a:ext uri="{FF2B5EF4-FFF2-40B4-BE49-F238E27FC236}">
                <a16:creationId xmlns:a16="http://schemas.microsoft.com/office/drawing/2014/main" id="{0A50FF00-D854-3B44-BDC1-F9E80B7D83D9}"/>
              </a:ext>
            </a:extLst>
          </p:cNvPr>
          <p:cNvSpPr txBox="1">
            <a:spLocks/>
          </p:cNvSpPr>
          <p:nvPr/>
        </p:nvSpPr>
        <p:spPr>
          <a:xfrm>
            <a:off x="1141410" y="4608576"/>
            <a:ext cx="10306875" cy="649224"/>
          </a:xfrm>
          <a:prstGeom prst="rect">
            <a:avLst/>
          </a:prstGeom>
          <a:noFill/>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tx1"/>
                </a:solidFill>
              </a:rPr>
              <a:t>In other words: There exists at least one language L that can be recognized by an NFA but </a:t>
            </a:r>
            <a:r>
              <a:rPr lang="en-US" sz="1800" i="1" dirty="0"/>
              <a:t>cannot be accepted by any</a:t>
            </a:r>
            <a:r>
              <a:rPr lang="en-US" sz="1800" i="1" dirty="0">
                <a:solidFill>
                  <a:schemeClr val="tx1"/>
                </a:solidFill>
              </a:rPr>
              <a:t> DFA</a:t>
            </a:r>
          </a:p>
        </p:txBody>
      </p:sp>
    </p:spTree>
    <p:extLst>
      <p:ext uri="{BB962C8B-B14F-4D97-AF65-F5344CB8AC3E}">
        <p14:creationId xmlns:p14="http://schemas.microsoft.com/office/powerpoint/2010/main" val="701448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AA12C-3A0D-9343-9CC3-FB950DB38391}"/>
              </a:ext>
            </a:extLst>
          </p:cNvPr>
          <p:cNvSpPr>
            <a:spLocks noGrp="1"/>
          </p:cNvSpPr>
          <p:nvPr>
            <p:ph type="title"/>
          </p:nvPr>
        </p:nvSpPr>
        <p:spPr>
          <a:xfrm>
            <a:off x="1141412" y="234470"/>
            <a:ext cx="9905998" cy="670786"/>
          </a:xfrm>
        </p:spPr>
        <p:txBody>
          <a:bodyPr/>
          <a:lstStyle/>
          <a:p>
            <a:pPr algn="ctr"/>
            <a:r>
              <a:rPr lang="en-US" dirty="0"/>
              <a:t>Types of Problems</a:t>
            </a:r>
          </a:p>
        </p:txBody>
      </p:sp>
      <p:sp>
        <p:nvSpPr>
          <p:cNvPr id="3" name="Content Placeholder 2">
            <a:extLst>
              <a:ext uri="{FF2B5EF4-FFF2-40B4-BE49-F238E27FC236}">
                <a16:creationId xmlns:a16="http://schemas.microsoft.com/office/drawing/2014/main" id="{D9CF054C-33FC-A64B-8542-BEAFE510EFC9}"/>
              </a:ext>
            </a:extLst>
          </p:cNvPr>
          <p:cNvSpPr>
            <a:spLocks noGrp="1"/>
          </p:cNvSpPr>
          <p:nvPr>
            <p:ph idx="1"/>
          </p:nvPr>
        </p:nvSpPr>
        <p:spPr/>
        <p:txBody>
          <a:bodyPr/>
          <a:lstStyle/>
          <a:p>
            <a:endParaRPr lang="en-US"/>
          </a:p>
        </p:txBody>
      </p:sp>
      <mc:AlternateContent xmlns:mc="http://schemas.openxmlformats.org/markup-compatibility/2006" xmlns:a14="http://schemas.microsoft.com/office/drawing/2010/main">
        <mc:Choice Requires="a14">
          <p:graphicFrame>
            <p:nvGraphicFramePr>
              <p:cNvPr id="4" name="Content Placeholder 4">
                <a:extLst>
                  <a:ext uri="{FF2B5EF4-FFF2-40B4-BE49-F238E27FC236}">
                    <a16:creationId xmlns:a16="http://schemas.microsoft.com/office/drawing/2014/main" id="{744993AE-F321-E34D-A66F-50378FE92264}"/>
                  </a:ext>
                </a:extLst>
              </p:cNvPr>
              <p:cNvGraphicFramePr>
                <a:graphicFrameLocks/>
              </p:cNvGraphicFramePr>
              <p:nvPr>
                <p:extLst>
                  <p:ext uri="{D42A27DB-BD31-4B8C-83A1-F6EECF244321}">
                    <p14:modId xmlns:p14="http://schemas.microsoft.com/office/powerpoint/2010/main" val="3702788926"/>
                  </p:ext>
                </p:extLst>
              </p:nvPr>
            </p:nvGraphicFramePr>
            <p:xfrm>
              <a:off x="152430" y="1517904"/>
              <a:ext cx="11883962" cy="4343400"/>
            </p:xfrm>
            <a:graphic>
              <a:graphicData uri="http://schemas.openxmlformats.org/drawingml/2006/table">
                <a:tbl>
                  <a:tblPr firstRow="1" bandRow="1">
                    <a:tableStyleId>{073A0DAA-6AF3-43AB-8588-CEC1D06C72B9}</a:tableStyleId>
                  </a:tblPr>
                  <a:tblGrid>
                    <a:gridCol w="1715516">
                      <a:extLst>
                        <a:ext uri="{9D8B030D-6E8A-4147-A177-3AD203B41FA5}">
                          <a16:colId xmlns:a16="http://schemas.microsoft.com/office/drawing/2014/main" val="20000"/>
                        </a:ext>
                      </a:extLst>
                    </a:gridCol>
                    <a:gridCol w="2193925">
                      <a:extLst>
                        <a:ext uri="{9D8B030D-6E8A-4147-A177-3AD203B41FA5}">
                          <a16:colId xmlns:a16="http://schemas.microsoft.com/office/drawing/2014/main" val="20001"/>
                        </a:ext>
                      </a:extLst>
                    </a:gridCol>
                    <a:gridCol w="3983828">
                      <a:extLst>
                        <a:ext uri="{9D8B030D-6E8A-4147-A177-3AD203B41FA5}">
                          <a16:colId xmlns:a16="http://schemas.microsoft.com/office/drawing/2014/main" val="20002"/>
                        </a:ext>
                      </a:extLst>
                    </a:gridCol>
                    <a:gridCol w="3990693">
                      <a:extLst>
                        <a:ext uri="{9D8B030D-6E8A-4147-A177-3AD203B41FA5}">
                          <a16:colId xmlns:a16="http://schemas.microsoft.com/office/drawing/2014/main" val="20003"/>
                        </a:ext>
                      </a:extLst>
                    </a:gridCol>
                  </a:tblGrid>
                  <a:tr h="370840">
                    <a:tc>
                      <a:txBody>
                        <a:bodyPr/>
                        <a:lstStyle/>
                        <a:p>
                          <a:r>
                            <a:rPr lang="en-US" sz="2000"/>
                            <a:t>Name</a:t>
                          </a:r>
                        </a:p>
                      </a:txBody>
                      <a:tcPr/>
                    </a:tc>
                    <a:tc>
                      <a:txBody>
                        <a:bodyPr/>
                        <a:lstStyle/>
                        <a:p>
                          <a:r>
                            <a:rPr lang="en-US" sz="2000" dirty="0"/>
                            <a:t>Decision Problem</a:t>
                          </a:r>
                        </a:p>
                      </a:txBody>
                      <a:tcPr/>
                    </a:tc>
                    <a:tc>
                      <a:txBody>
                        <a:bodyPr/>
                        <a:lstStyle/>
                        <a:p>
                          <a:r>
                            <a:rPr lang="en-US" sz="2000"/>
                            <a:t>Function</a:t>
                          </a:r>
                        </a:p>
                      </a:txBody>
                      <a:tcPr/>
                    </a:tc>
                    <a:tc>
                      <a:txBody>
                        <a:bodyPr/>
                        <a:lstStyle/>
                        <a:p>
                          <a:r>
                            <a:rPr lang="en-US" sz="2000" dirty="0"/>
                            <a:t>Language</a:t>
                          </a:r>
                        </a:p>
                      </a:txBody>
                      <a:tcPr/>
                    </a:tc>
                    <a:extLst>
                      <a:ext uri="{0D108BD9-81ED-4DB2-BD59-A6C34878D82A}">
                        <a16:rowId xmlns:a16="http://schemas.microsoft.com/office/drawing/2014/main" val="10000"/>
                      </a:ext>
                    </a:extLst>
                  </a:tr>
                  <a:tr h="370840">
                    <a:tc>
                      <a:txBody>
                        <a:bodyPr/>
                        <a:lstStyle/>
                        <a:p>
                          <a:r>
                            <a:rPr lang="en-US" sz="2000" baseline="0" dirty="0"/>
                            <a:t>XOR</a:t>
                          </a:r>
                          <a:endParaRPr lang="en-US" sz="2000" dirty="0"/>
                        </a:p>
                      </a:txBody>
                      <a:tcPr/>
                    </a:tc>
                    <a:tc>
                      <a:txBody>
                        <a:bodyPr/>
                        <a:lstStyle/>
                        <a:p>
                          <a:r>
                            <a:rPr lang="en-US" sz="2000" dirty="0"/>
                            <a:t>Are there an odd number of 1’s?</a:t>
                          </a:r>
                        </a:p>
                      </a:txBody>
                      <a:tcPr/>
                    </a:tc>
                    <a:tc>
                      <a:txBody>
                        <a:bodyPr/>
                        <a:lstStyle/>
                        <a:p>
                          <a:pPr/>
                          <a14:m>
                            <m:oMathPara xmlns:m="http://schemas.openxmlformats.org/officeDocument/2006/math">
                              <m:oMathParaPr>
                                <m:jc m:val="centerGroup"/>
                              </m:oMathParaPr>
                              <m:oMath xmlns:m="http://schemas.openxmlformats.org/officeDocument/2006/math">
                                <m:r>
                                  <a:rPr lang="en-US" sz="2000" smtClean="0">
                                    <a:latin typeface="Cambria Math" panose="02040503050406030204" pitchFamily="18" charset="0"/>
                                  </a:rPr>
                                  <m:t>𝑓</m:t>
                                </m:r>
                                <m:d>
                                  <m:dPr>
                                    <m:ctrlPr>
                                      <a:rPr lang="en-US" sz="2000" i="1" smtClean="0">
                                        <a:latin typeface="Cambria Math" panose="02040503050406030204" pitchFamily="18" charset="0"/>
                                      </a:rPr>
                                    </m:ctrlPr>
                                  </m:dPr>
                                  <m:e>
                                    <m:r>
                                      <a:rPr lang="en-US" sz="2000" smtClean="0">
                                        <a:latin typeface="Cambria Math" panose="02040503050406030204" pitchFamily="18" charset="0"/>
                                      </a:rPr>
                                      <m:t>𝑏</m:t>
                                    </m:r>
                                  </m:e>
                                </m:d>
                                <m:r>
                                  <a:rPr lang="en-US" sz="2000" smtClean="0">
                                    <a:latin typeface="Cambria Math" panose="02040503050406030204" pitchFamily="18" charset="0"/>
                                  </a:rPr>
                                  <m:t>=</m:t>
                                </m:r>
                                <m:d>
                                  <m:dPr>
                                    <m:begChr m:val="{"/>
                                    <m:endChr m:val=""/>
                                    <m:ctrlPr>
                                      <a:rPr lang="en-US" sz="2000" i="1" smtClean="0">
                                        <a:latin typeface="Cambria Math" panose="02040503050406030204" pitchFamily="18" charset="0"/>
                                      </a:rPr>
                                    </m:ctrlPr>
                                  </m:dPr>
                                  <m:e>
                                    <m:eqArr>
                                      <m:eqArrPr>
                                        <m:ctrlPr>
                                          <a:rPr lang="en-US" sz="2000" i="1" smtClean="0">
                                            <a:latin typeface="Cambria Math" panose="02040503050406030204" pitchFamily="18" charset="0"/>
                                          </a:rPr>
                                        </m:ctrlPr>
                                      </m:eqArrPr>
                                      <m:e>
                                        <m:r>
                                          <a:rPr lang="en-US" sz="2000" smtClean="0">
                                            <a:latin typeface="Cambria Math" panose="02040503050406030204" pitchFamily="18" charset="0"/>
                                          </a:rPr>
                                          <m:t>0  </m:t>
                                        </m:r>
                                        <m:r>
                                          <m:rPr>
                                            <m:sty m:val="p"/>
                                          </m:rPr>
                                          <a:rPr lang="en-US" sz="2000" smtClean="0">
                                            <a:latin typeface="Cambria Math" panose="02040503050406030204" pitchFamily="18" charset="0"/>
                                          </a:rPr>
                                          <m:t>number</m:t>
                                        </m:r>
                                        <m:r>
                                          <a:rPr lang="en-US" sz="2000" smtClean="0">
                                            <a:latin typeface="Cambria Math" panose="02040503050406030204" pitchFamily="18" charset="0"/>
                                          </a:rPr>
                                          <m:t> </m:t>
                                        </m:r>
                                        <m:r>
                                          <m:rPr>
                                            <m:sty m:val="p"/>
                                          </m:rPr>
                                          <a:rPr lang="en-US" sz="2000" smtClean="0">
                                            <a:latin typeface="Cambria Math" panose="02040503050406030204" pitchFamily="18" charset="0"/>
                                          </a:rPr>
                                          <m:t>of</m:t>
                                        </m:r>
                                        <m:r>
                                          <a:rPr lang="en-US" sz="2000" smtClean="0">
                                            <a:latin typeface="Cambria Math" panose="02040503050406030204" pitchFamily="18" charset="0"/>
                                          </a:rPr>
                                          <m:t> 1</m:t>
                                        </m:r>
                                        <m:r>
                                          <m:rPr>
                                            <m:sty m:val="p"/>
                                          </m:rPr>
                                          <a:rPr lang="en-US" sz="2000" smtClean="0">
                                            <a:latin typeface="Cambria Math" panose="02040503050406030204" pitchFamily="18" charset="0"/>
                                          </a:rPr>
                                          <m:t>s</m:t>
                                        </m:r>
                                        <m:r>
                                          <a:rPr lang="en-US" sz="2000" smtClean="0">
                                            <a:latin typeface="Cambria Math" panose="02040503050406030204" pitchFamily="18" charset="0"/>
                                          </a:rPr>
                                          <m:t> </m:t>
                                        </m:r>
                                        <m:r>
                                          <m:rPr>
                                            <m:sty m:val="p"/>
                                          </m:rPr>
                                          <a:rPr lang="en-US" sz="2000" smtClean="0">
                                            <a:latin typeface="Cambria Math" panose="02040503050406030204" pitchFamily="18" charset="0"/>
                                          </a:rPr>
                                          <m:t>is</m:t>
                                        </m:r>
                                        <m:r>
                                          <a:rPr lang="en-US" sz="2000" smtClean="0">
                                            <a:latin typeface="Cambria Math" panose="02040503050406030204" pitchFamily="18" charset="0"/>
                                          </a:rPr>
                                          <m:t> </m:t>
                                        </m:r>
                                        <m:r>
                                          <m:rPr>
                                            <m:sty m:val="p"/>
                                          </m:rPr>
                                          <a:rPr lang="en-US" sz="2000" smtClean="0">
                                            <a:latin typeface="Cambria Math" panose="02040503050406030204" pitchFamily="18" charset="0"/>
                                          </a:rPr>
                                          <m:t>even</m:t>
                                        </m:r>
                                      </m:e>
                                      <m:e>
                                        <m:r>
                                          <a:rPr lang="en-US" sz="2000" smtClean="0">
                                            <a:latin typeface="Cambria Math" panose="02040503050406030204" pitchFamily="18" charset="0"/>
                                          </a:rPr>
                                          <m:t>1   </m:t>
                                        </m:r>
                                        <m:r>
                                          <m:rPr>
                                            <m:sty m:val="p"/>
                                          </m:rPr>
                                          <a:rPr lang="en-US" sz="2000" smtClean="0">
                                            <a:latin typeface="Cambria Math" panose="02040503050406030204" pitchFamily="18" charset="0"/>
                                          </a:rPr>
                                          <m:t>number</m:t>
                                        </m:r>
                                        <m:r>
                                          <a:rPr lang="en-US" sz="2000" smtClean="0">
                                            <a:latin typeface="Cambria Math" panose="02040503050406030204" pitchFamily="18" charset="0"/>
                                          </a:rPr>
                                          <m:t> </m:t>
                                        </m:r>
                                        <m:r>
                                          <m:rPr>
                                            <m:sty m:val="p"/>
                                          </m:rPr>
                                          <a:rPr lang="en-US" sz="2000" smtClean="0">
                                            <a:latin typeface="Cambria Math" panose="02040503050406030204" pitchFamily="18" charset="0"/>
                                          </a:rPr>
                                          <m:t>of</m:t>
                                        </m:r>
                                        <m:r>
                                          <a:rPr lang="en-US" sz="2000" smtClean="0">
                                            <a:latin typeface="Cambria Math" panose="02040503050406030204" pitchFamily="18" charset="0"/>
                                          </a:rPr>
                                          <m:t> 1</m:t>
                                        </m:r>
                                        <m:r>
                                          <m:rPr>
                                            <m:sty m:val="p"/>
                                          </m:rPr>
                                          <a:rPr lang="en-US" sz="2000" smtClean="0">
                                            <a:latin typeface="Cambria Math" panose="02040503050406030204" pitchFamily="18" charset="0"/>
                                          </a:rPr>
                                          <m:t>s</m:t>
                                        </m:r>
                                        <m:r>
                                          <a:rPr lang="en-US" sz="2000" smtClean="0">
                                            <a:latin typeface="Cambria Math" panose="02040503050406030204" pitchFamily="18" charset="0"/>
                                          </a:rPr>
                                          <m:t> </m:t>
                                        </m:r>
                                        <m:r>
                                          <m:rPr>
                                            <m:sty m:val="p"/>
                                          </m:rPr>
                                          <a:rPr lang="en-US" sz="2000" smtClean="0">
                                            <a:latin typeface="Cambria Math" panose="02040503050406030204" pitchFamily="18" charset="0"/>
                                          </a:rPr>
                                          <m:t>is</m:t>
                                        </m:r>
                                        <m:r>
                                          <a:rPr lang="en-US" sz="2000" smtClean="0">
                                            <a:latin typeface="Cambria Math" panose="02040503050406030204" pitchFamily="18" charset="0"/>
                                          </a:rPr>
                                          <m:t> </m:t>
                                        </m:r>
                                        <m:r>
                                          <a:rPr lang="en-US" sz="2000" smtClean="0">
                                            <a:latin typeface="Cambria Math" panose="02040503050406030204" pitchFamily="18" charset="0"/>
                                          </a:rPr>
                                          <m:t>𝑜𝑑𝑑</m:t>
                                        </m:r>
                                      </m:e>
                                    </m:eqArr>
                                  </m:e>
                                </m:d>
                              </m:oMath>
                            </m:oMathPara>
                          </a14:m>
                          <a:endParaRPr lang="en-US" sz="20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r>
                                      <a:rPr lang="en-US" sz="2000" smtClean="0">
                                        <a:latin typeface="Cambria Math" panose="02040503050406030204" pitchFamily="18" charset="0"/>
                                      </a:rPr>
                                      <m:t>𝑏</m:t>
                                    </m:r>
                                    <m:r>
                                      <a:rPr lang="en-US" sz="2000" smtClean="0">
                                        <a:latin typeface="Cambria Math" panose="02040503050406030204" pitchFamily="18" charset="0"/>
                                      </a:rPr>
                                      <m:t>∈</m:t>
                                    </m:r>
                                    <m:sSup>
                                      <m:sSupPr>
                                        <m:ctrlPr>
                                          <a:rPr lang="en-US" sz="2000" i="1" smtClean="0">
                                            <a:latin typeface="Cambria Math" panose="02040503050406030204" pitchFamily="18" charset="0"/>
                                          </a:rPr>
                                        </m:ctrlPr>
                                      </m:sSupPr>
                                      <m:e>
                                        <m:r>
                                          <m:rPr>
                                            <m:sty m:val="p"/>
                                          </m:rPr>
                                          <a:rPr lang="en-US" sz="2000" smtClean="0">
                                            <a:latin typeface="Cambria Math" panose="02040503050406030204" pitchFamily="18" charset="0"/>
                                          </a:rPr>
                                          <m:t>Σ</m:t>
                                        </m:r>
                                      </m:e>
                                      <m:sup>
                                        <m:r>
                                          <a:rPr lang="en-US" sz="2000" smtClean="0">
                                            <a:latin typeface="Cambria Math" panose="02040503050406030204" pitchFamily="18" charset="0"/>
                                          </a:rPr>
                                          <m:t>∗</m:t>
                                        </m:r>
                                      </m:sup>
                                    </m:sSup>
                                  </m:e>
                                </m:d>
                                <m:r>
                                  <a:rPr lang="en-US" sz="2000" smtClean="0">
                                    <a:latin typeface="Cambria Math" panose="02040503050406030204" pitchFamily="18" charset="0"/>
                                  </a:rPr>
                                  <m:t>𝑏</m:t>
                                </m:r>
                                <m:r>
                                  <a:rPr lang="en-US" sz="2000" smtClean="0">
                                    <a:latin typeface="Cambria Math" panose="02040503050406030204" pitchFamily="18" charset="0"/>
                                  </a:rPr>
                                  <m:t> </m:t>
                                </m:r>
                                <m:r>
                                  <m:rPr>
                                    <m:sty m:val="p"/>
                                  </m:rPr>
                                  <a:rPr lang="en-US" sz="2000" smtClean="0">
                                    <a:latin typeface="Cambria Math" panose="02040503050406030204" pitchFamily="18" charset="0"/>
                                  </a:rPr>
                                  <m:t>has</m:t>
                                </m:r>
                                <m:r>
                                  <a:rPr lang="en-US" sz="2000" smtClean="0">
                                    <a:latin typeface="Cambria Math" panose="02040503050406030204" pitchFamily="18" charset="0"/>
                                  </a:rPr>
                                  <m:t> </m:t>
                                </m:r>
                                <m:r>
                                  <m:rPr>
                                    <m:sty m:val="p"/>
                                  </m:rPr>
                                  <a:rPr lang="en-US" sz="2000" smtClean="0">
                                    <a:latin typeface="Cambria Math" panose="02040503050406030204" pitchFamily="18" charset="0"/>
                                  </a:rPr>
                                  <m:t>and</m:t>
                                </m:r>
                                <m:r>
                                  <a:rPr lang="en-US" sz="2000" smtClean="0">
                                    <a:latin typeface="Cambria Math" panose="02040503050406030204" pitchFamily="18" charset="0"/>
                                  </a:rPr>
                                  <m:t> </m:t>
                                </m:r>
                                <m:r>
                                  <m:rPr>
                                    <m:sty m:val="p"/>
                                  </m:rPr>
                                  <a:rPr lang="en-US" sz="2000" smtClean="0">
                                    <a:latin typeface="Cambria Math" panose="02040503050406030204" pitchFamily="18" charset="0"/>
                                  </a:rPr>
                                  <m:t>odd</m:t>
                                </m:r>
                                <m:r>
                                  <a:rPr lang="en-US" sz="2000" smtClean="0">
                                    <a:latin typeface="Cambria Math" panose="02040503050406030204" pitchFamily="18" charset="0"/>
                                  </a:rPr>
                                  <m:t> </m:t>
                                </m:r>
                                <m:r>
                                  <m:rPr>
                                    <m:sty m:val="p"/>
                                  </m:rPr>
                                  <a:rPr lang="en-US" sz="2000" smtClean="0">
                                    <a:latin typeface="Cambria Math" panose="02040503050406030204" pitchFamily="18" charset="0"/>
                                  </a:rPr>
                                  <m:t>number</m:t>
                                </m:r>
                                <m:r>
                                  <a:rPr lang="en-US" sz="2000" smtClean="0">
                                    <a:latin typeface="Cambria Math" panose="02040503050406030204" pitchFamily="18" charset="0"/>
                                  </a:rPr>
                                  <m:t> </m:t>
                                </m:r>
                                <m:r>
                                  <m:rPr>
                                    <m:sty m:val="p"/>
                                  </m:rPr>
                                  <a:rPr lang="en-US" sz="2000" smtClean="0">
                                    <a:latin typeface="Cambria Math" panose="02040503050406030204" pitchFamily="18" charset="0"/>
                                  </a:rPr>
                                  <m:t>of</m:t>
                                </m:r>
                                <m:r>
                                  <a:rPr lang="en-US" sz="2000" smtClean="0">
                                    <a:latin typeface="Cambria Math" panose="02040503050406030204" pitchFamily="18" charset="0"/>
                                  </a:rPr>
                                  <m:t> 1</m:t>
                                </m:r>
                                <m:r>
                                  <m:rPr>
                                    <m:sty m:val="p"/>
                                  </m:rPr>
                                  <a:rPr lang="en-US" sz="2000" smtClean="0">
                                    <a:latin typeface="Cambria Math" panose="02040503050406030204" pitchFamily="18" charset="0"/>
                                  </a:rPr>
                                  <m:t>s</m:t>
                                </m:r>
                                <m:r>
                                  <a:rPr lang="en-US" sz="2000" smtClean="0">
                                    <a:latin typeface="Cambria Math" panose="02040503050406030204" pitchFamily="18" charset="0"/>
                                  </a:rPr>
                                  <m:t>}</m:t>
                                </m:r>
                              </m:oMath>
                            </m:oMathPara>
                          </a14:m>
                          <a:endParaRPr lang="en-US" sz="2000" dirty="0"/>
                        </a:p>
                      </a:txBody>
                      <a:tcPr/>
                    </a:tc>
                    <a:extLst>
                      <a:ext uri="{0D108BD9-81ED-4DB2-BD59-A6C34878D82A}">
                        <a16:rowId xmlns:a16="http://schemas.microsoft.com/office/drawing/2014/main" val="10001"/>
                      </a:ext>
                    </a:extLst>
                  </a:tr>
                  <a:tr h="370840">
                    <a:tc>
                      <a:txBody>
                        <a:bodyPr/>
                        <a:lstStyle/>
                        <a:p>
                          <a:r>
                            <a:rPr lang="en-US" sz="2000"/>
                            <a:t>Majority</a:t>
                          </a:r>
                        </a:p>
                      </a:txBody>
                      <a:tcPr/>
                    </a:tc>
                    <a:tc>
                      <a:txBody>
                        <a:bodyPr/>
                        <a:lstStyle/>
                        <a:p>
                          <a:r>
                            <a:rPr lang="en-US" sz="2000" dirty="0"/>
                            <a:t>Are there</a:t>
                          </a:r>
                          <a:r>
                            <a:rPr lang="en-US" sz="2000" baseline="0" dirty="0"/>
                            <a:t> more 1s than 0s?</a:t>
                          </a:r>
                          <a:endParaRPr lang="en-US" sz="2000" dirty="0"/>
                        </a:p>
                      </a:txBody>
                      <a:tcPr/>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u="none" smtClean="0">
                                    <a:latin typeface="Cambria Math" panose="02040503050406030204" pitchFamily="18" charset="0"/>
                                  </a:rPr>
                                  <m:t>𝑓</m:t>
                                </m:r>
                                <m:d>
                                  <m:dPr>
                                    <m:ctrlPr>
                                      <a:rPr lang="en-US" sz="2000" i="1" u="none" smtClean="0">
                                        <a:latin typeface="Cambria Math" panose="02040503050406030204" pitchFamily="18" charset="0"/>
                                      </a:rPr>
                                    </m:ctrlPr>
                                  </m:dPr>
                                  <m:e>
                                    <m:r>
                                      <a:rPr lang="en-US" sz="2000" u="none" smtClean="0">
                                        <a:latin typeface="Cambria Math" panose="02040503050406030204" pitchFamily="18" charset="0"/>
                                      </a:rPr>
                                      <m:t>𝑏</m:t>
                                    </m:r>
                                  </m:e>
                                </m:d>
                                <m:r>
                                  <a:rPr lang="en-US" sz="2000" u="none" smtClean="0">
                                    <a:latin typeface="Cambria Math" panose="02040503050406030204" pitchFamily="18" charset="0"/>
                                  </a:rPr>
                                  <m:t>=</m:t>
                                </m:r>
                                <m:d>
                                  <m:dPr>
                                    <m:begChr m:val="{"/>
                                    <m:endChr m:val=""/>
                                    <m:ctrlPr>
                                      <a:rPr lang="en-US" sz="2000" i="1" u="none" smtClean="0">
                                        <a:latin typeface="Cambria Math" panose="02040503050406030204" pitchFamily="18" charset="0"/>
                                      </a:rPr>
                                    </m:ctrlPr>
                                  </m:dPr>
                                  <m:e>
                                    <m:eqArr>
                                      <m:eqArrPr>
                                        <m:ctrlPr>
                                          <a:rPr lang="en-US" sz="2000" i="1" u="none" smtClean="0">
                                            <a:latin typeface="Cambria Math" panose="02040503050406030204" pitchFamily="18" charset="0"/>
                                          </a:rPr>
                                        </m:ctrlPr>
                                      </m:eqArrPr>
                                      <m:e>
                                        <m:r>
                                          <a:rPr lang="en-US" sz="2000" u="none" smtClean="0">
                                            <a:latin typeface="Cambria Math" panose="02040503050406030204" pitchFamily="18" charset="0"/>
                                          </a:rPr>
                                          <m:t>0 </m:t>
                                        </m:r>
                                        <m:r>
                                          <m:rPr>
                                            <m:sty m:val="p"/>
                                          </m:rPr>
                                          <a:rPr lang="en-US" sz="2000" u="none" smtClean="0">
                                            <a:latin typeface="Cambria Math" panose="02040503050406030204" pitchFamily="18" charset="0"/>
                                          </a:rPr>
                                          <m:t>more</m:t>
                                        </m:r>
                                        <m:r>
                                          <a:rPr lang="en-US" sz="2000" u="none" smtClean="0">
                                            <a:latin typeface="Cambria Math" panose="02040503050406030204" pitchFamily="18" charset="0"/>
                                          </a:rPr>
                                          <m:t> 0</m:t>
                                        </m:r>
                                        <m:r>
                                          <m:rPr>
                                            <m:sty m:val="p"/>
                                          </m:rPr>
                                          <a:rPr lang="en-US" sz="2000" u="none" smtClean="0">
                                            <a:latin typeface="Cambria Math" panose="02040503050406030204" pitchFamily="18" charset="0"/>
                                          </a:rPr>
                                          <m:t>s</m:t>
                                        </m:r>
                                        <m:r>
                                          <a:rPr lang="en-US" sz="2000" u="none" smtClean="0">
                                            <a:latin typeface="Cambria Math" panose="02040503050406030204" pitchFamily="18" charset="0"/>
                                          </a:rPr>
                                          <m:t> </m:t>
                                        </m:r>
                                        <m:r>
                                          <m:rPr>
                                            <m:sty m:val="p"/>
                                          </m:rPr>
                                          <a:rPr lang="en-US" sz="2000" u="none" smtClean="0">
                                            <a:latin typeface="Cambria Math" panose="02040503050406030204" pitchFamily="18" charset="0"/>
                                          </a:rPr>
                                          <m:t>than</m:t>
                                        </m:r>
                                        <m:r>
                                          <a:rPr lang="en-US" sz="2000" u="none" smtClean="0">
                                            <a:latin typeface="Cambria Math" panose="02040503050406030204" pitchFamily="18" charset="0"/>
                                          </a:rPr>
                                          <m:t> 1</m:t>
                                        </m:r>
                                        <m:r>
                                          <m:rPr>
                                            <m:sty m:val="p"/>
                                          </m:rPr>
                                          <a:rPr lang="en-US" sz="2000" u="none" smtClean="0">
                                            <a:latin typeface="Cambria Math" panose="02040503050406030204" pitchFamily="18" charset="0"/>
                                          </a:rPr>
                                          <m:t>s</m:t>
                                        </m:r>
                                      </m:e>
                                      <m:e>
                                        <m:r>
                                          <a:rPr lang="en-US" sz="2000" u="none" smtClean="0">
                                            <a:latin typeface="Cambria Math" panose="02040503050406030204" pitchFamily="18" charset="0"/>
                                          </a:rPr>
                                          <m:t>1 </m:t>
                                        </m:r>
                                        <m:r>
                                          <m:rPr>
                                            <m:sty m:val="p"/>
                                          </m:rPr>
                                          <a:rPr lang="en-US" sz="2000" u="none" smtClean="0">
                                            <a:latin typeface="Cambria Math" panose="02040503050406030204" pitchFamily="18" charset="0"/>
                                          </a:rPr>
                                          <m:t>more</m:t>
                                        </m:r>
                                        <m:r>
                                          <a:rPr lang="en-US" sz="2000" u="none" smtClean="0">
                                            <a:latin typeface="Cambria Math" panose="02040503050406030204" pitchFamily="18" charset="0"/>
                                          </a:rPr>
                                          <m:t> 1</m:t>
                                        </m:r>
                                        <m:r>
                                          <m:rPr>
                                            <m:sty m:val="p"/>
                                          </m:rPr>
                                          <a:rPr lang="en-US" sz="2000" u="none" smtClean="0">
                                            <a:latin typeface="Cambria Math" panose="02040503050406030204" pitchFamily="18" charset="0"/>
                                          </a:rPr>
                                          <m:t>s</m:t>
                                        </m:r>
                                        <m:r>
                                          <a:rPr lang="en-US" sz="2000" u="none" smtClean="0">
                                            <a:latin typeface="Cambria Math" panose="02040503050406030204" pitchFamily="18" charset="0"/>
                                          </a:rPr>
                                          <m:t> </m:t>
                                        </m:r>
                                        <m:r>
                                          <m:rPr>
                                            <m:sty m:val="p"/>
                                          </m:rPr>
                                          <a:rPr lang="en-US" sz="2000" u="none" smtClean="0">
                                            <a:latin typeface="Cambria Math" panose="02040503050406030204" pitchFamily="18" charset="0"/>
                                          </a:rPr>
                                          <m:t>than</m:t>
                                        </m:r>
                                        <m:r>
                                          <a:rPr lang="en-US" sz="2000" u="none" smtClean="0">
                                            <a:latin typeface="Cambria Math" panose="02040503050406030204" pitchFamily="18" charset="0"/>
                                          </a:rPr>
                                          <m:t> 0</m:t>
                                        </m:r>
                                        <m:r>
                                          <m:rPr>
                                            <m:sty m:val="p"/>
                                          </m:rPr>
                                          <a:rPr lang="en-US" sz="2000" u="none" smtClean="0">
                                            <a:latin typeface="Cambria Math" panose="02040503050406030204" pitchFamily="18" charset="0"/>
                                          </a:rPr>
                                          <m:t>s</m:t>
                                        </m:r>
                                      </m:e>
                                    </m:eqArr>
                                  </m:e>
                                </m:d>
                              </m:oMath>
                            </m:oMathPara>
                          </a14:m>
                          <a:endParaRPr lang="en-US" sz="2000" u="none" dirty="0"/>
                        </a:p>
                      </a:txBody>
                      <a:tcPr/>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r>
                                      <a:rPr lang="en-US" sz="2000" smtClean="0">
                                        <a:latin typeface="Cambria Math" panose="02040503050406030204" pitchFamily="18" charset="0"/>
                                      </a:rPr>
                                      <m:t>𝑏</m:t>
                                    </m:r>
                                    <m:r>
                                      <a:rPr lang="en-US" sz="2000" smtClean="0">
                                        <a:latin typeface="Cambria Math" panose="02040503050406030204" pitchFamily="18" charset="0"/>
                                      </a:rPr>
                                      <m:t>∈</m:t>
                                    </m:r>
                                    <m:sSup>
                                      <m:sSupPr>
                                        <m:ctrlPr>
                                          <a:rPr lang="en-US" sz="2000" i="1" smtClean="0">
                                            <a:latin typeface="Cambria Math" panose="02040503050406030204" pitchFamily="18" charset="0"/>
                                          </a:rPr>
                                        </m:ctrlPr>
                                      </m:sSupPr>
                                      <m:e>
                                        <m:r>
                                          <m:rPr>
                                            <m:sty m:val="p"/>
                                          </m:rPr>
                                          <a:rPr lang="en-US" sz="2000" smtClean="0">
                                            <a:latin typeface="Cambria Math" panose="02040503050406030204" pitchFamily="18" charset="0"/>
                                          </a:rPr>
                                          <m:t>Σ</m:t>
                                        </m:r>
                                      </m:e>
                                      <m:sup>
                                        <m:r>
                                          <a:rPr lang="en-US" sz="2000" smtClean="0">
                                            <a:latin typeface="Cambria Math" panose="02040503050406030204" pitchFamily="18" charset="0"/>
                                          </a:rPr>
                                          <m:t>∗</m:t>
                                        </m:r>
                                      </m:sup>
                                    </m:sSup>
                                  </m:e>
                                </m:d>
                                <m:r>
                                  <a:rPr lang="en-US" sz="2000" smtClean="0">
                                    <a:latin typeface="Cambria Math" panose="02040503050406030204" pitchFamily="18" charset="0"/>
                                  </a:rPr>
                                  <m:t>𝑏</m:t>
                                </m:r>
                                <m:r>
                                  <a:rPr lang="en-US" sz="2000" smtClean="0">
                                    <a:latin typeface="Cambria Math" panose="02040503050406030204" pitchFamily="18" charset="0"/>
                                  </a:rPr>
                                  <m:t> </m:t>
                                </m:r>
                                <m:r>
                                  <m:rPr>
                                    <m:sty m:val="p"/>
                                  </m:rPr>
                                  <a:rPr lang="en-US" sz="2000" smtClean="0">
                                    <a:latin typeface="Cambria Math" panose="02040503050406030204" pitchFamily="18" charset="0"/>
                                  </a:rPr>
                                  <m:t>has</m:t>
                                </m:r>
                                <m:r>
                                  <a:rPr lang="en-US" sz="2000" smtClean="0">
                                    <a:latin typeface="Cambria Math" panose="02040503050406030204" pitchFamily="18" charset="0"/>
                                  </a:rPr>
                                  <m:t> </m:t>
                                </m:r>
                                <m:r>
                                  <m:rPr>
                                    <m:sty m:val="p"/>
                                  </m:rPr>
                                  <a:rPr lang="en-US" sz="2000" smtClean="0">
                                    <a:latin typeface="Cambria Math" panose="02040503050406030204" pitchFamily="18" charset="0"/>
                                  </a:rPr>
                                  <m:t>more</m:t>
                                </m:r>
                                <m:r>
                                  <a:rPr lang="en-US" sz="2000" smtClean="0">
                                    <a:latin typeface="Cambria Math" panose="02040503050406030204" pitchFamily="18" charset="0"/>
                                  </a:rPr>
                                  <m:t> 1</m:t>
                                </m:r>
                                <m:r>
                                  <m:rPr>
                                    <m:sty m:val="p"/>
                                  </m:rPr>
                                  <a:rPr lang="en-US" sz="2000" smtClean="0">
                                    <a:latin typeface="Cambria Math" panose="02040503050406030204" pitchFamily="18" charset="0"/>
                                  </a:rPr>
                                  <m:t>s</m:t>
                                </m:r>
                                <m:r>
                                  <a:rPr lang="en-US" sz="2000" smtClean="0">
                                    <a:latin typeface="Cambria Math" panose="02040503050406030204" pitchFamily="18" charset="0"/>
                                  </a:rPr>
                                  <m:t> </m:t>
                                </m:r>
                                <m:r>
                                  <m:rPr>
                                    <m:sty m:val="p"/>
                                  </m:rPr>
                                  <a:rPr lang="en-US" sz="2000" smtClean="0">
                                    <a:latin typeface="Cambria Math" panose="02040503050406030204" pitchFamily="18" charset="0"/>
                                  </a:rPr>
                                  <m:t>than</m:t>
                                </m:r>
                                <m:r>
                                  <a:rPr lang="en-US" sz="2000" smtClean="0">
                                    <a:latin typeface="Cambria Math" panose="02040503050406030204" pitchFamily="18" charset="0"/>
                                  </a:rPr>
                                  <m:t> 0</m:t>
                                </m:r>
                                <m:r>
                                  <m:rPr>
                                    <m:sty m:val="p"/>
                                  </m:rPr>
                                  <a:rPr lang="en-US" sz="2000" smtClean="0">
                                    <a:latin typeface="Cambria Math" panose="02040503050406030204" pitchFamily="18" charset="0"/>
                                  </a:rPr>
                                  <m:t>s</m:t>
                                </m:r>
                                <m:r>
                                  <a:rPr lang="en-US" sz="2000" smtClean="0">
                                    <a:latin typeface="Cambria Math" panose="02040503050406030204" pitchFamily="18" charset="0"/>
                                  </a:rPr>
                                  <m:t>}</m:t>
                                </m:r>
                              </m:oMath>
                            </m:oMathPara>
                          </a14:m>
                          <a:endParaRPr lang="en-US" sz="2000" dirty="0"/>
                        </a:p>
                        <a:p>
                          <a:endParaRPr lang="en-US" sz="2000" dirty="0"/>
                        </a:p>
                      </a:txBody>
                      <a:tcPr/>
                    </a:tc>
                    <a:extLst>
                      <a:ext uri="{0D108BD9-81ED-4DB2-BD59-A6C34878D82A}">
                        <a16:rowId xmlns:a16="http://schemas.microsoft.com/office/drawing/2014/main" val="10002"/>
                      </a:ext>
                    </a:extLst>
                  </a:tr>
                  <a:tr h="728090">
                    <a:tc>
                      <a:txBody>
                        <a:bodyPr/>
                        <a:lstStyle/>
                        <a:p>
                          <a:r>
                            <a:rPr lang="en-US" sz="2000" dirty="0"/>
                            <a:t>Thing you want to compute</a:t>
                          </a:r>
                        </a:p>
                      </a:txBody>
                      <a:tcPr/>
                    </a:tc>
                    <a:tc>
                      <a:txBody>
                        <a:bodyPr/>
                        <a:lstStyle/>
                        <a:p>
                          <a:r>
                            <a:rPr lang="en-US" sz="2000" dirty="0"/>
                            <a:t>Does it have </a:t>
                          </a:r>
                          <a:r>
                            <a:rPr lang="en-US" sz="2000" dirty="0" err="1"/>
                            <a:t>have</a:t>
                          </a:r>
                          <a:r>
                            <a:rPr lang="en-US" sz="2000" dirty="0"/>
                            <a:t> a property?</a:t>
                          </a:r>
                        </a:p>
                      </a:txBody>
                      <a:tcPr/>
                    </a:tc>
                    <a:tc>
                      <a:txBody>
                        <a:bodyPr/>
                        <a:lstStyle/>
                        <a:p>
                          <a:pPr/>
                          <a14:m>
                            <m:oMathPara xmlns:m="http://schemas.openxmlformats.org/officeDocument/2006/math">
                              <m:oMathParaPr>
                                <m:jc m:val="centerGroup"/>
                              </m:oMathParaPr>
                              <m:oMath xmlns:m="http://schemas.openxmlformats.org/officeDocument/2006/math">
                                <m:r>
                                  <a:rPr lang="en-US" sz="2000" smtClean="0">
                                    <a:latin typeface="Cambria Math" panose="02040503050406030204" pitchFamily="18" charset="0"/>
                                  </a:rPr>
                                  <m:t>𝑓</m:t>
                                </m:r>
                                <m:d>
                                  <m:dPr>
                                    <m:ctrlPr>
                                      <a:rPr lang="en-US" sz="2000" i="1" smtClean="0">
                                        <a:latin typeface="Cambria Math" panose="02040503050406030204" pitchFamily="18" charset="0"/>
                                      </a:rPr>
                                    </m:ctrlPr>
                                  </m:dPr>
                                  <m:e>
                                    <m:r>
                                      <a:rPr lang="en-US" sz="2000" smtClean="0">
                                        <a:latin typeface="Cambria Math" panose="02040503050406030204" pitchFamily="18" charset="0"/>
                                      </a:rPr>
                                      <m:t>𝑏</m:t>
                                    </m:r>
                                  </m:e>
                                </m:d>
                                <m:r>
                                  <a:rPr lang="en-US" sz="2000" smtClean="0">
                                    <a:latin typeface="Cambria Math" panose="02040503050406030204" pitchFamily="18" charset="0"/>
                                  </a:rPr>
                                  <m:t>=1 </m:t>
                                </m:r>
                                <m:r>
                                  <a:rPr lang="en-US" sz="2000" smtClean="0">
                                    <a:latin typeface="Cambria Math" panose="02040503050406030204" pitchFamily="18" charset="0"/>
                                  </a:rPr>
                                  <m:t>𝑖𝑓</m:t>
                                </m:r>
                                <m:r>
                                  <a:rPr lang="en-US" sz="2000" smtClean="0">
                                    <a:latin typeface="Cambria Math" panose="02040503050406030204" pitchFamily="18" charset="0"/>
                                  </a:rPr>
                                  <m:t> </m:t>
                                </m:r>
                                <m:r>
                                  <a:rPr lang="en-US" sz="2000" smtClean="0">
                                    <a:latin typeface="Cambria Math" panose="02040503050406030204" pitchFamily="18" charset="0"/>
                                  </a:rPr>
                                  <m:t>𝑖𝑡</m:t>
                                </m:r>
                                <m:r>
                                  <a:rPr lang="en-US" sz="2000" smtClean="0">
                                    <a:latin typeface="Cambria Math" panose="02040503050406030204" pitchFamily="18" charset="0"/>
                                  </a:rPr>
                                  <m:t> </m:t>
                                </m:r>
                                <m:r>
                                  <a:rPr lang="en-US" sz="2000" smtClean="0">
                                    <a:latin typeface="Cambria Math" panose="02040503050406030204" pitchFamily="18" charset="0"/>
                                  </a:rPr>
                                  <m:t>𝑑𝑜𝑒𝑠</m:t>
                                </m:r>
                                <m:r>
                                  <a:rPr lang="en-US" sz="2000" smtClean="0">
                                    <a:latin typeface="Cambria Math" panose="02040503050406030204" pitchFamily="18" charset="0"/>
                                  </a:rPr>
                                  <m:t> </m:t>
                                </m:r>
                                <m:r>
                                  <a:rPr lang="en-US" sz="2000" smtClean="0">
                                    <a:latin typeface="Cambria Math" panose="02040503050406030204" pitchFamily="18" charset="0"/>
                                  </a:rPr>
                                  <m:t>h𝑎𝑣𝑒</m:t>
                                </m:r>
                                <m:r>
                                  <a:rPr lang="en-US" sz="2000" smtClean="0">
                                    <a:latin typeface="Cambria Math" panose="02040503050406030204" pitchFamily="18" charset="0"/>
                                  </a:rPr>
                                  <m:t> </m:t>
                                </m:r>
                                <m:r>
                                  <a:rPr lang="en-US" sz="2000" smtClean="0">
                                    <a:latin typeface="Cambria Math" panose="02040503050406030204" pitchFamily="18" charset="0"/>
                                  </a:rPr>
                                  <m:t>𝑡h𝑒</m:t>
                                </m:r>
                                <m:r>
                                  <a:rPr lang="en-US" sz="2000" smtClean="0">
                                    <a:latin typeface="Cambria Math" panose="02040503050406030204" pitchFamily="18" charset="0"/>
                                  </a:rPr>
                                  <m:t> </m:t>
                                </m:r>
                                <m:r>
                                  <a:rPr lang="en-US" sz="2000" smtClean="0">
                                    <a:latin typeface="Cambria Math" panose="02040503050406030204" pitchFamily="18" charset="0"/>
                                  </a:rPr>
                                  <m:t>𝑝𝑟𝑜𝑝𝑒𝑟𝑡𝑦</m:t>
                                </m:r>
                              </m:oMath>
                            </m:oMathPara>
                          </a14:m>
                          <a:endParaRPr lang="en-US" sz="2000" dirty="0"/>
                        </a:p>
                      </a:txBody>
                      <a:tcPr/>
                    </a:tc>
                    <a:tc>
                      <a:txBody>
                        <a:bodyPr/>
                        <a:lstStyle/>
                        <a:p>
                          <a:pPr/>
                          <a14:m>
                            <m:oMathPara xmlns:m="http://schemas.openxmlformats.org/officeDocument/2006/math">
                              <m:oMathParaPr>
                                <m:jc m:val="centerGroup"/>
                              </m:oMathParaPr>
                              <m:oMath xmlns:m="http://schemas.openxmlformats.org/officeDocument/2006/math">
                                <m:r>
                                  <a:rPr lang="en-US" sz="2000" smtClean="0">
                                    <a:latin typeface="Cambria Math" panose="02040503050406030204" pitchFamily="18" charset="0"/>
                                  </a:rPr>
                                  <m:t>{</m:t>
                                </m:r>
                                <m:r>
                                  <a:rPr lang="en-US" sz="2000" smtClean="0">
                                    <a:latin typeface="Cambria Math" panose="02040503050406030204" pitchFamily="18" charset="0"/>
                                  </a:rPr>
                                  <m:t>𝑏</m:t>
                                </m:r>
                                <m:r>
                                  <a:rPr lang="en-US" sz="2000" smtClean="0">
                                    <a:latin typeface="Cambria Math" panose="02040503050406030204" pitchFamily="18" charset="0"/>
                                  </a:rPr>
                                  <m:t>∈</m:t>
                                </m:r>
                                <m:sSup>
                                  <m:sSupPr>
                                    <m:ctrlPr>
                                      <a:rPr lang="en-US" sz="2000" i="1" smtClean="0">
                                        <a:latin typeface="Cambria Math" panose="02040503050406030204" pitchFamily="18" charset="0"/>
                                      </a:rPr>
                                    </m:ctrlPr>
                                  </m:sSupPr>
                                  <m:e>
                                    <m:r>
                                      <m:rPr>
                                        <m:sty m:val="p"/>
                                      </m:rPr>
                                      <a:rPr lang="en-US" sz="2000" smtClean="0">
                                        <a:latin typeface="Cambria Math" panose="02040503050406030204" pitchFamily="18" charset="0"/>
                                      </a:rPr>
                                      <m:t>Σ</m:t>
                                    </m:r>
                                  </m:e>
                                  <m:sup>
                                    <m:r>
                                      <a:rPr lang="en-US" sz="2000" smtClean="0">
                                        <a:latin typeface="Cambria Math" panose="02040503050406030204" pitchFamily="18" charset="0"/>
                                      </a:rPr>
                                      <m:t>∗</m:t>
                                    </m:r>
                                  </m:sup>
                                </m:sSup>
                                <m:r>
                                  <a:rPr lang="en-US" sz="2000" smtClean="0">
                                    <a:latin typeface="Cambria Math" panose="02040503050406030204" pitchFamily="18" charset="0"/>
                                  </a:rPr>
                                  <m:t>|</m:t>
                                </m:r>
                                <m:r>
                                  <a:rPr lang="en-US" sz="2000" smtClean="0">
                                    <a:latin typeface="Cambria Math" panose="02040503050406030204" pitchFamily="18" charset="0"/>
                                  </a:rPr>
                                  <m:t>𝑏</m:t>
                                </m:r>
                                <m:r>
                                  <a:rPr lang="en-US" sz="2000" smtClean="0">
                                    <a:latin typeface="Cambria Math" panose="02040503050406030204" pitchFamily="18" charset="0"/>
                                  </a:rPr>
                                  <m:t> </m:t>
                                </m:r>
                                <m:r>
                                  <a:rPr lang="en-US" sz="2000" smtClean="0">
                                    <a:latin typeface="Cambria Math" panose="02040503050406030204" pitchFamily="18" charset="0"/>
                                  </a:rPr>
                                  <m:t>h𝑎𝑠</m:t>
                                </m:r>
                                <m:r>
                                  <a:rPr lang="en-US" sz="2000" smtClean="0">
                                    <a:latin typeface="Cambria Math" panose="02040503050406030204" pitchFamily="18" charset="0"/>
                                  </a:rPr>
                                  <m:t> </m:t>
                                </m:r>
                                <m:r>
                                  <a:rPr lang="en-US" sz="2000" smtClean="0">
                                    <a:latin typeface="Cambria Math" panose="02040503050406030204" pitchFamily="18" charset="0"/>
                                  </a:rPr>
                                  <m:t>𝑡h𝑒</m:t>
                                </m:r>
                                <m:r>
                                  <a:rPr lang="en-US" sz="2000" smtClean="0">
                                    <a:latin typeface="Cambria Math" panose="02040503050406030204" pitchFamily="18" charset="0"/>
                                  </a:rPr>
                                  <m:t> </m:t>
                                </m:r>
                                <m:r>
                                  <a:rPr lang="en-US" sz="2000" smtClean="0">
                                    <a:latin typeface="Cambria Math" panose="02040503050406030204" pitchFamily="18" charset="0"/>
                                  </a:rPr>
                                  <m:t>𝑝𝑟𝑜𝑝𝑒𝑟𝑡𝑦</m:t>
                                </m:r>
                                <m:r>
                                  <a:rPr lang="en-US" sz="2000" smtClean="0">
                                    <a:latin typeface="Cambria Math" panose="02040503050406030204" pitchFamily="18" charset="0"/>
                                  </a:rPr>
                                  <m:t>}</m:t>
                                </m:r>
                              </m:oMath>
                            </m:oMathPara>
                          </a14:m>
                          <a:endParaRPr lang="en-US" sz="2000" dirty="0"/>
                        </a:p>
                      </a:txBody>
                      <a:tcPr/>
                    </a:tc>
                    <a:extLst>
                      <a:ext uri="{0D108BD9-81ED-4DB2-BD59-A6C34878D82A}">
                        <a16:rowId xmlns:a16="http://schemas.microsoft.com/office/drawing/2014/main" val="10003"/>
                      </a:ext>
                    </a:extLst>
                  </a:tr>
                  <a:tr h="838200">
                    <a:tc>
                      <a:txBody>
                        <a:bodyPr/>
                        <a:lstStyle/>
                        <a:p>
                          <a:r>
                            <a:rPr lang="en-US" sz="2000" dirty="0"/>
                            <a:t>Is1</a:t>
                          </a:r>
                        </a:p>
                      </a:txBody>
                      <a:tcPr/>
                    </a:tc>
                    <a:tc>
                      <a:txBody>
                        <a:bodyPr/>
                        <a:lstStyle/>
                        <a:p>
                          <a:r>
                            <a:rPr lang="en-US" sz="2000" dirty="0"/>
                            <a:t>Is the string exactly “1”?</a:t>
                          </a:r>
                        </a:p>
                      </a:txBody>
                      <a:tcPr/>
                    </a:tc>
                    <a:tc>
                      <a:txBody>
                        <a:bodyPr/>
                        <a:lstStyle/>
                        <a:p>
                          <a:pPr/>
                          <a14:m>
                            <m:oMathPara xmlns:m="http://schemas.openxmlformats.org/officeDocument/2006/math">
                              <m:oMathParaPr>
                                <m:jc m:val="centerGroup"/>
                              </m:oMathParaPr>
                              <m:oMath xmlns:m="http://schemas.openxmlformats.org/officeDocument/2006/math">
                                <m:r>
                                  <a:rPr lang="en-US" sz="2000" smtClean="0">
                                    <a:latin typeface="Cambria Math" panose="02040503050406030204" pitchFamily="18" charset="0"/>
                                  </a:rPr>
                                  <m:t>𝑓</m:t>
                                </m:r>
                                <m:d>
                                  <m:dPr>
                                    <m:ctrlPr>
                                      <a:rPr lang="en-US" sz="2000" i="1" smtClean="0">
                                        <a:latin typeface="Cambria Math" panose="02040503050406030204" pitchFamily="18" charset="0"/>
                                      </a:rPr>
                                    </m:ctrlPr>
                                  </m:dPr>
                                  <m:e>
                                    <m:r>
                                      <a:rPr lang="en-US" sz="2000" smtClean="0">
                                        <a:latin typeface="Cambria Math" panose="02040503050406030204" pitchFamily="18" charset="0"/>
                                      </a:rPr>
                                      <m:t>𝑏</m:t>
                                    </m:r>
                                  </m:e>
                                </m:d>
                                <m:r>
                                  <a:rPr lang="en-US" sz="2000" smtClean="0">
                                    <a:latin typeface="Cambria Math" panose="02040503050406030204" pitchFamily="18" charset="0"/>
                                  </a:rPr>
                                  <m:t>=1 </m:t>
                                </m:r>
                                <m:r>
                                  <a:rPr lang="en-US" sz="2000" smtClean="0">
                                    <a:latin typeface="Cambria Math" panose="02040503050406030204" pitchFamily="18" charset="0"/>
                                  </a:rPr>
                                  <m:t>𝑖𝑓</m:t>
                                </m:r>
                                <m:r>
                                  <a:rPr lang="en-US" sz="2000" smtClean="0">
                                    <a:latin typeface="Cambria Math" panose="02040503050406030204" pitchFamily="18" charset="0"/>
                                  </a:rPr>
                                  <m:t> </m:t>
                                </m:r>
                                <m:r>
                                  <a:rPr lang="en-US" sz="2000" smtClean="0">
                                    <a:latin typeface="Cambria Math" panose="02040503050406030204" pitchFamily="18" charset="0"/>
                                  </a:rPr>
                                  <m:t>𝑏</m:t>
                                </m:r>
                                <m:r>
                                  <a:rPr lang="en-US" sz="2000" smtClean="0">
                                    <a:latin typeface="Cambria Math" panose="02040503050406030204" pitchFamily="18" charset="0"/>
                                  </a:rPr>
                                  <m:t>==1</m:t>
                                </m:r>
                              </m:oMath>
                            </m:oMathPara>
                          </a14:m>
                          <a:endParaRPr lang="en-US" sz="2000" dirty="0"/>
                        </a:p>
                      </a:txBody>
                      <a:tcPr/>
                    </a:tc>
                    <a:tc>
                      <a:txBody>
                        <a:bodyPr/>
                        <a:lstStyle/>
                        <a:p>
                          <a:pPr/>
                          <a14:m>
                            <m:oMathPara xmlns:m="http://schemas.openxmlformats.org/officeDocument/2006/math">
                              <m:oMathParaPr>
                                <m:jc m:val="centerGroup"/>
                              </m:oMathParaPr>
                              <m:oMath xmlns:m="http://schemas.openxmlformats.org/officeDocument/2006/math">
                                <m:r>
                                  <a:rPr lang="en-US" sz="2000" smtClean="0">
                                    <a:latin typeface="Cambria Math" panose="02040503050406030204" pitchFamily="18" charset="0"/>
                                  </a:rPr>
                                  <m:t>{1}</m:t>
                                </m:r>
                              </m:oMath>
                            </m:oMathPara>
                          </a14:m>
                          <a:endParaRPr lang="en-US" sz="2000" dirty="0"/>
                        </a:p>
                      </a:txBody>
                      <a:tcPr/>
                    </a:tc>
                    <a:extLst>
                      <a:ext uri="{0D108BD9-81ED-4DB2-BD59-A6C34878D82A}">
                        <a16:rowId xmlns:a16="http://schemas.microsoft.com/office/drawing/2014/main" val="1705036017"/>
                      </a:ext>
                    </a:extLst>
                  </a:tr>
                  <a:tr h="838200">
                    <a:tc>
                      <a:txBody>
                        <a:bodyPr/>
                        <a:lstStyle/>
                        <a:p>
                          <a:r>
                            <a:rPr lang="en-US" sz="2000" dirty="0" err="1"/>
                            <a:t>Is_infinite</a:t>
                          </a:r>
                          <a:endParaRPr lang="en-US" sz="2000" dirty="0"/>
                        </a:p>
                      </a:txBody>
                      <a:tcPr/>
                    </a:tc>
                    <a:tc>
                      <a:txBody>
                        <a:bodyPr/>
                        <a:lstStyle/>
                        <a:p>
                          <a:r>
                            <a:rPr lang="en-US" sz="2000" dirty="0"/>
                            <a:t>Is the length of the string infinite?</a:t>
                          </a:r>
                        </a:p>
                      </a:txBody>
                      <a:tcPr/>
                    </a:tc>
                    <a:tc>
                      <a:txBody>
                        <a:bodyPr/>
                        <a:lstStyle/>
                        <a:p>
                          <a:pPr/>
                          <a14:m>
                            <m:oMathPara xmlns:m="http://schemas.openxmlformats.org/officeDocument/2006/math">
                              <m:oMathParaPr>
                                <m:jc m:val="centerGroup"/>
                              </m:oMathParaPr>
                              <m:oMath xmlns:m="http://schemas.openxmlformats.org/officeDocument/2006/math">
                                <m:r>
                                  <a:rPr lang="en-US" sz="2000" smtClean="0">
                                    <a:latin typeface="Cambria Math" panose="02040503050406030204" pitchFamily="18" charset="0"/>
                                  </a:rPr>
                                  <m:t>𝑓</m:t>
                                </m:r>
                                <m:d>
                                  <m:dPr>
                                    <m:ctrlPr>
                                      <a:rPr lang="en-US" sz="2000" i="1" smtClean="0">
                                        <a:latin typeface="Cambria Math" panose="02040503050406030204" pitchFamily="18" charset="0"/>
                                      </a:rPr>
                                    </m:ctrlPr>
                                  </m:dPr>
                                  <m:e>
                                    <m:r>
                                      <a:rPr lang="en-US" sz="2000" smtClean="0">
                                        <a:latin typeface="Cambria Math" panose="02040503050406030204" pitchFamily="18" charset="0"/>
                                      </a:rPr>
                                      <m:t>𝑏</m:t>
                                    </m:r>
                                  </m:e>
                                </m:d>
                                <m:r>
                                  <a:rPr lang="en-US" sz="2000" smtClean="0">
                                    <a:latin typeface="Cambria Math" panose="02040503050406030204" pitchFamily="18" charset="0"/>
                                  </a:rPr>
                                  <m:t>=0</m:t>
                                </m:r>
                              </m:oMath>
                            </m:oMathPara>
                          </a14:m>
                          <a:endParaRPr lang="en-US" sz="2000" dirty="0"/>
                        </a:p>
                      </a:txBody>
                      <a:tcPr/>
                    </a:tc>
                    <a:tc>
                      <a:txBody>
                        <a:bodyPr/>
                        <a:lstStyle/>
                        <a:p>
                          <a:pPr/>
                          <a14:m>
                            <m:oMathPara xmlns:m="http://schemas.openxmlformats.org/officeDocument/2006/math">
                              <m:oMathParaPr>
                                <m:jc m:val="centerGroup"/>
                              </m:oMathParaPr>
                              <m:oMath xmlns:m="http://schemas.openxmlformats.org/officeDocument/2006/math">
                                <m:r>
                                  <a:rPr lang="en-US" sz="2000" smtClean="0">
                                    <a:latin typeface="Cambria Math" panose="02040503050406030204" pitchFamily="18" charset="0"/>
                                  </a:rPr>
                                  <m:t>∅</m:t>
                                </m:r>
                              </m:oMath>
                            </m:oMathPara>
                          </a14:m>
                          <a:endParaRPr lang="en-US" sz="2000" dirty="0"/>
                        </a:p>
                      </a:txBody>
                      <a:tcPr/>
                    </a:tc>
                    <a:extLst>
                      <a:ext uri="{0D108BD9-81ED-4DB2-BD59-A6C34878D82A}">
                        <a16:rowId xmlns:a16="http://schemas.microsoft.com/office/drawing/2014/main" val="2619578809"/>
                      </a:ext>
                    </a:extLst>
                  </a:tr>
                </a:tbl>
              </a:graphicData>
            </a:graphic>
          </p:graphicFrame>
        </mc:Choice>
        <mc:Fallback xmlns="">
          <p:graphicFrame>
            <p:nvGraphicFramePr>
              <p:cNvPr id="4" name="Content Placeholder 4">
                <a:extLst>
                  <a:ext uri="{FF2B5EF4-FFF2-40B4-BE49-F238E27FC236}">
                    <a16:creationId xmlns:a16="http://schemas.microsoft.com/office/drawing/2014/main" id="{744993AE-F321-E34D-A66F-50378FE92264}"/>
                  </a:ext>
                </a:extLst>
              </p:cNvPr>
              <p:cNvGraphicFramePr>
                <a:graphicFrameLocks/>
              </p:cNvGraphicFramePr>
              <p:nvPr>
                <p:extLst>
                  <p:ext uri="{D42A27DB-BD31-4B8C-83A1-F6EECF244321}">
                    <p14:modId xmlns:p14="http://schemas.microsoft.com/office/powerpoint/2010/main" val="3702788926"/>
                  </p:ext>
                </p:extLst>
              </p:nvPr>
            </p:nvGraphicFramePr>
            <p:xfrm>
              <a:off x="152430" y="1517904"/>
              <a:ext cx="11883962" cy="4343400"/>
            </p:xfrm>
            <a:graphic>
              <a:graphicData uri="http://schemas.openxmlformats.org/drawingml/2006/table">
                <a:tbl>
                  <a:tblPr firstRow="1" bandRow="1">
                    <a:tableStyleId>{073A0DAA-6AF3-43AB-8588-CEC1D06C72B9}</a:tableStyleId>
                  </a:tblPr>
                  <a:tblGrid>
                    <a:gridCol w="1715516">
                      <a:extLst>
                        <a:ext uri="{9D8B030D-6E8A-4147-A177-3AD203B41FA5}">
                          <a16:colId xmlns:a16="http://schemas.microsoft.com/office/drawing/2014/main" val="20000"/>
                        </a:ext>
                      </a:extLst>
                    </a:gridCol>
                    <a:gridCol w="2193925">
                      <a:extLst>
                        <a:ext uri="{9D8B030D-6E8A-4147-A177-3AD203B41FA5}">
                          <a16:colId xmlns:a16="http://schemas.microsoft.com/office/drawing/2014/main" val="20001"/>
                        </a:ext>
                      </a:extLst>
                    </a:gridCol>
                    <a:gridCol w="3983828">
                      <a:extLst>
                        <a:ext uri="{9D8B030D-6E8A-4147-A177-3AD203B41FA5}">
                          <a16:colId xmlns:a16="http://schemas.microsoft.com/office/drawing/2014/main" val="20002"/>
                        </a:ext>
                      </a:extLst>
                    </a:gridCol>
                    <a:gridCol w="3990693">
                      <a:extLst>
                        <a:ext uri="{9D8B030D-6E8A-4147-A177-3AD203B41FA5}">
                          <a16:colId xmlns:a16="http://schemas.microsoft.com/office/drawing/2014/main" val="20003"/>
                        </a:ext>
                      </a:extLst>
                    </a:gridCol>
                  </a:tblGrid>
                  <a:tr h="396240">
                    <a:tc>
                      <a:txBody>
                        <a:bodyPr/>
                        <a:lstStyle/>
                        <a:p>
                          <a:r>
                            <a:rPr lang="en-US" sz="2000"/>
                            <a:t>Name</a:t>
                          </a:r>
                        </a:p>
                      </a:txBody>
                      <a:tcPr/>
                    </a:tc>
                    <a:tc>
                      <a:txBody>
                        <a:bodyPr/>
                        <a:lstStyle/>
                        <a:p>
                          <a:r>
                            <a:rPr lang="en-US" sz="2000" dirty="0"/>
                            <a:t>Decision Problem</a:t>
                          </a:r>
                        </a:p>
                      </a:txBody>
                      <a:tcPr/>
                    </a:tc>
                    <a:tc>
                      <a:txBody>
                        <a:bodyPr/>
                        <a:lstStyle/>
                        <a:p>
                          <a:r>
                            <a:rPr lang="en-US" sz="2000"/>
                            <a:t>Function</a:t>
                          </a:r>
                        </a:p>
                      </a:txBody>
                      <a:tcPr/>
                    </a:tc>
                    <a:tc>
                      <a:txBody>
                        <a:bodyPr/>
                        <a:lstStyle/>
                        <a:p>
                          <a:r>
                            <a:rPr lang="en-US" sz="2000" dirty="0"/>
                            <a:t>Language</a:t>
                          </a:r>
                        </a:p>
                      </a:txBody>
                      <a:tcPr/>
                    </a:tc>
                    <a:extLst>
                      <a:ext uri="{0D108BD9-81ED-4DB2-BD59-A6C34878D82A}">
                        <a16:rowId xmlns:a16="http://schemas.microsoft.com/office/drawing/2014/main" val="10000"/>
                      </a:ext>
                    </a:extLst>
                  </a:tr>
                  <a:tr h="771335">
                    <a:tc>
                      <a:txBody>
                        <a:bodyPr/>
                        <a:lstStyle/>
                        <a:p>
                          <a:r>
                            <a:rPr lang="en-US" sz="2000" baseline="0" dirty="0"/>
                            <a:t>XOR</a:t>
                          </a:r>
                          <a:endParaRPr lang="en-US" sz="2000" dirty="0"/>
                        </a:p>
                      </a:txBody>
                      <a:tcPr/>
                    </a:tc>
                    <a:tc>
                      <a:txBody>
                        <a:bodyPr/>
                        <a:lstStyle/>
                        <a:p>
                          <a:r>
                            <a:rPr lang="en-US" sz="2000" dirty="0"/>
                            <a:t>Are there an odd number of 1’s?</a:t>
                          </a:r>
                        </a:p>
                      </a:txBody>
                      <a:tcPr/>
                    </a:tc>
                    <a:tc>
                      <a:txBody>
                        <a:bodyPr/>
                        <a:lstStyle/>
                        <a:p>
                          <a:endParaRPr lang="en-US"/>
                        </a:p>
                      </a:txBody>
                      <a:tcPr>
                        <a:blipFill>
                          <a:blip r:embed="rId2"/>
                          <a:stretch>
                            <a:fillRect l="-98408" t="-196721" r="-100318" b="-411475"/>
                          </a:stretch>
                        </a:blipFill>
                      </a:tcPr>
                    </a:tc>
                    <a:tc>
                      <a:txBody>
                        <a:bodyPr/>
                        <a:lstStyle/>
                        <a:p>
                          <a:endParaRPr lang="en-US"/>
                        </a:p>
                      </a:txBody>
                      <a:tcPr>
                        <a:blipFill>
                          <a:blip r:embed="rId2"/>
                          <a:stretch>
                            <a:fillRect l="-198408" t="-196721" r="-318" b="-411475"/>
                          </a:stretch>
                        </a:blipFill>
                      </a:tcPr>
                    </a:tc>
                    <a:extLst>
                      <a:ext uri="{0D108BD9-81ED-4DB2-BD59-A6C34878D82A}">
                        <a16:rowId xmlns:a16="http://schemas.microsoft.com/office/drawing/2014/main" val="10001"/>
                      </a:ext>
                    </a:extLst>
                  </a:tr>
                  <a:tr h="771335">
                    <a:tc>
                      <a:txBody>
                        <a:bodyPr/>
                        <a:lstStyle/>
                        <a:p>
                          <a:r>
                            <a:rPr lang="en-US" sz="2000"/>
                            <a:t>Majority</a:t>
                          </a:r>
                        </a:p>
                      </a:txBody>
                      <a:tcPr/>
                    </a:tc>
                    <a:tc>
                      <a:txBody>
                        <a:bodyPr/>
                        <a:lstStyle/>
                        <a:p>
                          <a:r>
                            <a:rPr lang="en-US" sz="2000" dirty="0"/>
                            <a:t>Are there</a:t>
                          </a:r>
                          <a:r>
                            <a:rPr lang="en-US" sz="2000" baseline="0" dirty="0"/>
                            <a:t> more 1s than 0s?</a:t>
                          </a:r>
                          <a:endParaRPr lang="en-US" sz="2000" dirty="0"/>
                        </a:p>
                      </a:txBody>
                      <a:tcPr/>
                    </a:tc>
                    <a:tc>
                      <a:txBody>
                        <a:bodyPr/>
                        <a:lstStyle/>
                        <a:p>
                          <a:endParaRPr lang="en-US"/>
                        </a:p>
                      </a:txBody>
                      <a:tcPr>
                        <a:blipFill>
                          <a:blip r:embed="rId2"/>
                          <a:stretch>
                            <a:fillRect l="-98408" t="-296721" r="-100318" b="-311475"/>
                          </a:stretch>
                        </a:blipFill>
                      </a:tcPr>
                    </a:tc>
                    <a:tc>
                      <a:txBody>
                        <a:bodyPr/>
                        <a:lstStyle/>
                        <a:p>
                          <a:endParaRPr lang="en-US"/>
                        </a:p>
                      </a:txBody>
                      <a:tcPr>
                        <a:blipFill>
                          <a:blip r:embed="rId2"/>
                          <a:stretch>
                            <a:fillRect l="-198408" t="-296721" r="-318" b="-311475"/>
                          </a:stretch>
                        </a:blipFill>
                      </a:tcPr>
                    </a:tc>
                    <a:extLst>
                      <a:ext uri="{0D108BD9-81ED-4DB2-BD59-A6C34878D82A}">
                        <a16:rowId xmlns:a16="http://schemas.microsoft.com/office/drawing/2014/main" val="10002"/>
                      </a:ext>
                    </a:extLst>
                  </a:tr>
                  <a:tr h="728090">
                    <a:tc>
                      <a:txBody>
                        <a:bodyPr/>
                        <a:lstStyle/>
                        <a:p>
                          <a:r>
                            <a:rPr lang="en-US" sz="2000" dirty="0"/>
                            <a:t>Thing you want to compute</a:t>
                          </a:r>
                        </a:p>
                      </a:txBody>
                      <a:tcPr/>
                    </a:tc>
                    <a:tc>
                      <a:txBody>
                        <a:bodyPr/>
                        <a:lstStyle/>
                        <a:p>
                          <a:r>
                            <a:rPr lang="en-US" sz="2000" dirty="0"/>
                            <a:t>Does it have </a:t>
                          </a:r>
                          <a:r>
                            <a:rPr lang="en-US" sz="2000" dirty="0" err="1"/>
                            <a:t>have</a:t>
                          </a:r>
                          <a:r>
                            <a:rPr lang="en-US" sz="2000" dirty="0"/>
                            <a:t> a property?</a:t>
                          </a:r>
                        </a:p>
                      </a:txBody>
                      <a:tcPr/>
                    </a:tc>
                    <a:tc>
                      <a:txBody>
                        <a:bodyPr/>
                        <a:lstStyle/>
                        <a:p>
                          <a:endParaRPr lang="en-US"/>
                        </a:p>
                      </a:txBody>
                      <a:tcPr>
                        <a:blipFill>
                          <a:blip r:embed="rId2"/>
                          <a:stretch>
                            <a:fillRect l="-98408" t="-417241" r="-100318" b="-227586"/>
                          </a:stretch>
                        </a:blipFill>
                      </a:tcPr>
                    </a:tc>
                    <a:tc>
                      <a:txBody>
                        <a:bodyPr/>
                        <a:lstStyle/>
                        <a:p>
                          <a:endParaRPr lang="en-US"/>
                        </a:p>
                      </a:txBody>
                      <a:tcPr>
                        <a:blipFill>
                          <a:blip r:embed="rId2"/>
                          <a:stretch>
                            <a:fillRect l="-198408" t="-417241" r="-318" b="-227586"/>
                          </a:stretch>
                        </a:blipFill>
                      </a:tcPr>
                    </a:tc>
                    <a:extLst>
                      <a:ext uri="{0D108BD9-81ED-4DB2-BD59-A6C34878D82A}">
                        <a16:rowId xmlns:a16="http://schemas.microsoft.com/office/drawing/2014/main" val="10003"/>
                      </a:ext>
                    </a:extLst>
                  </a:tr>
                  <a:tr h="838200">
                    <a:tc>
                      <a:txBody>
                        <a:bodyPr/>
                        <a:lstStyle/>
                        <a:p>
                          <a:r>
                            <a:rPr lang="en-US" sz="2000" dirty="0"/>
                            <a:t>Is1</a:t>
                          </a:r>
                        </a:p>
                      </a:txBody>
                      <a:tcPr/>
                    </a:tc>
                    <a:tc>
                      <a:txBody>
                        <a:bodyPr/>
                        <a:lstStyle/>
                        <a:p>
                          <a:r>
                            <a:rPr lang="en-US" sz="2000" dirty="0"/>
                            <a:t>Is the string exactly “1”?</a:t>
                          </a:r>
                        </a:p>
                      </a:txBody>
                      <a:tcPr/>
                    </a:tc>
                    <a:tc>
                      <a:txBody>
                        <a:bodyPr/>
                        <a:lstStyle/>
                        <a:p>
                          <a:endParaRPr lang="en-US"/>
                        </a:p>
                      </a:txBody>
                      <a:tcPr>
                        <a:blipFill>
                          <a:blip r:embed="rId2"/>
                          <a:stretch>
                            <a:fillRect l="-98408" t="-454545" r="-100318" b="-100000"/>
                          </a:stretch>
                        </a:blipFill>
                      </a:tcPr>
                    </a:tc>
                    <a:tc>
                      <a:txBody>
                        <a:bodyPr/>
                        <a:lstStyle/>
                        <a:p>
                          <a:endParaRPr lang="en-US"/>
                        </a:p>
                      </a:txBody>
                      <a:tcPr>
                        <a:blipFill>
                          <a:blip r:embed="rId2"/>
                          <a:stretch>
                            <a:fillRect l="-198408" t="-454545" r="-318" b="-100000"/>
                          </a:stretch>
                        </a:blipFill>
                      </a:tcPr>
                    </a:tc>
                    <a:extLst>
                      <a:ext uri="{0D108BD9-81ED-4DB2-BD59-A6C34878D82A}">
                        <a16:rowId xmlns:a16="http://schemas.microsoft.com/office/drawing/2014/main" val="1705036017"/>
                      </a:ext>
                    </a:extLst>
                  </a:tr>
                  <a:tr h="838200">
                    <a:tc>
                      <a:txBody>
                        <a:bodyPr/>
                        <a:lstStyle/>
                        <a:p>
                          <a:r>
                            <a:rPr lang="en-US" sz="2000" dirty="0" err="1"/>
                            <a:t>Is_infinite</a:t>
                          </a:r>
                          <a:endParaRPr lang="en-US" sz="2000" dirty="0"/>
                        </a:p>
                      </a:txBody>
                      <a:tcPr/>
                    </a:tc>
                    <a:tc>
                      <a:txBody>
                        <a:bodyPr/>
                        <a:lstStyle/>
                        <a:p>
                          <a:r>
                            <a:rPr lang="en-US" sz="2000" dirty="0"/>
                            <a:t>Is the length of the string infinite?</a:t>
                          </a:r>
                        </a:p>
                      </a:txBody>
                      <a:tcPr/>
                    </a:tc>
                    <a:tc>
                      <a:txBody>
                        <a:bodyPr/>
                        <a:lstStyle/>
                        <a:p>
                          <a:endParaRPr lang="en-US"/>
                        </a:p>
                      </a:txBody>
                      <a:tcPr>
                        <a:blipFill>
                          <a:blip r:embed="rId2"/>
                          <a:stretch>
                            <a:fillRect l="-98408" t="-554545" r="-100318"/>
                          </a:stretch>
                        </a:blipFill>
                      </a:tcPr>
                    </a:tc>
                    <a:tc>
                      <a:txBody>
                        <a:bodyPr/>
                        <a:lstStyle/>
                        <a:p>
                          <a:endParaRPr lang="en-US"/>
                        </a:p>
                      </a:txBody>
                      <a:tcPr>
                        <a:blipFill>
                          <a:blip r:embed="rId2"/>
                          <a:stretch>
                            <a:fillRect l="-198408" t="-554545" r="-318"/>
                          </a:stretch>
                        </a:blipFill>
                      </a:tcPr>
                    </a:tc>
                    <a:extLst>
                      <a:ext uri="{0D108BD9-81ED-4DB2-BD59-A6C34878D82A}">
                        <a16:rowId xmlns:a16="http://schemas.microsoft.com/office/drawing/2014/main" val="2619578809"/>
                      </a:ext>
                    </a:extLst>
                  </a:tr>
                </a:tbl>
              </a:graphicData>
            </a:graphic>
          </p:graphicFrame>
        </mc:Fallback>
      </mc:AlternateContent>
    </p:spTree>
    <p:extLst>
      <p:ext uri="{BB962C8B-B14F-4D97-AF65-F5344CB8AC3E}">
        <p14:creationId xmlns:p14="http://schemas.microsoft.com/office/powerpoint/2010/main" val="35344391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NFA vs. DFA?</a:t>
            </a:r>
          </a:p>
        </p:txBody>
      </p:sp>
      <p:sp>
        <p:nvSpPr>
          <p:cNvPr id="5" name="Content Placeholder 2">
            <a:extLst>
              <a:ext uri="{FF2B5EF4-FFF2-40B4-BE49-F238E27FC236}">
                <a16:creationId xmlns:a16="http://schemas.microsoft.com/office/drawing/2014/main" id="{AF7FBC61-F392-6741-963B-32134CE67FF2}"/>
              </a:ext>
            </a:extLst>
          </p:cNvPr>
          <p:cNvSpPr txBox="1">
            <a:spLocks/>
          </p:cNvSpPr>
          <p:nvPr/>
        </p:nvSpPr>
        <p:spPr>
          <a:xfrm>
            <a:off x="1141412" y="1271016"/>
            <a:ext cx="10306875" cy="576072"/>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bg1"/>
                </a:solidFill>
              </a:rPr>
              <a:t>Possible Theorem 1: An NFA is equivalent in computational power to a DFA</a:t>
            </a:r>
          </a:p>
        </p:txBody>
      </p:sp>
      <p:sp>
        <p:nvSpPr>
          <p:cNvPr id="7" name="Content Placeholder 2">
            <a:extLst>
              <a:ext uri="{FF2B5EF4-FFF2-40B4-BE49-F238E27FC236}">
                <a16:creationId xmlns:a16="http://schemas.microsoft.com/office/drawing/2014/main" id="{0408544F-3274-1D40-A9C3-1AFA343C1537}"/>
              </a:ext>
            </a:extLst>
          </p:cNvPr>
          <p:cNvSpPr txBox="1">
            <a:spLocks/>
          </p:cNvSpPr>
          <p:nvPr/>
        </p:nvSpPr>
        <p:spPr>
          <a:xfrm>
            <a:off x="1141411" y="1856232"/>
            <a:ext cx="10306875" cy="649224"/>
          </a:xfrm>
          <a:prstGeom prst="rect">
            <a:avLst/>
          </a:prstGeom>
          <a:noFill/>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tx1"/>
                </a:solidFill>
              </a:rPr>
              <a:t>In other words: For any language L, there exists a DFA that accepts it </a:t>
            </a:r>
            <a:r>
              <a:rPr lang="en-US" sz="1800" i="1" dirty="0" err="1">
                <a:solidFill>
                  <a:schemeClr val="tx1"/>
                </a:solidFill>
              </a:rPr>
              <a:t>iff</a:t>
            </a:r>
            <a:r>
              <a:rPr lang="en-US" sz="1800" i="1" dirty="0">
                <a:solidFill>
                  <a:schemeClr val="tx1"/>
                </a:solidFill>
              </a:rPr>
              <a:t> there exists an NFA that accepts it (note the if and only if here)</a:t>
            </a:r>
          </a:p>
        </p:txBody>
      </p:sp>
      <p:sp>
        <p:nvSpPr>
          <p:cNvPr id="9" name="Content Placeholder 2">
            <a:extLst>
              <a:ext uri="{FF2B5EF4-FFF2-40B4-BE49-F238E27FC236}">
                <a16:creationId xmlns:a16="http://schemas.microsoft.com/office/drawing/2014/main" id="{61ED0EDA-549C-1440-8189-AA7CEEC86783}"/>
              </a:ext>
            </a:extLst>
          </p:cNvPr>
          <p:cNvSpPr txBox="1">
            <a:spLocks/>
          </p:cNvSpPr>
          <p:nvPr/>
        </p:nvSpPr>
        <p:spPr>
          <a:xfrm>
            <a:off x="644587" y="3691128"/>
            <a:ext cx="1842581" cy="1164336"/>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tx1"/>
                </a:solidFill>
              </a:rPr>
              <a:t>Suppose we think this one is true (spoiler: it is!)</a:t>
            </a:r>
          </a:p>
        </p:txBody>
      </p:sp>
      <p:cxnSp>
        <p:nvCxnSpPr>
          <p:cNvPr id="10" name="Straight Connector 9">
            <a:extLst>
              <a:ext uri="{FF2B5EF4-FFF2-40B4-BE49-F238E27FC236}">
                <a16:creationId xmlns:a16="http://schemas.microsoft.com/office/drawing/2014/main" id="{AA328741-3FC0-9B48-9791-4FC7D0FB4B69}"/>
              </a:ext>
            </a:extLst>
          </p:cNvPr>
          <p:cNvCxnSpPr>
            <a:cxnSpLocks/>
          </p:cNvCxnSpPr>
          <p:nvPr/>
        </p:nvCxnSpPr>
        <p:spPr>
          <a:xfrm flipV="1">
            <a:off x="1663156" y="2578608"/>
            <a:ext cx="824012" cy="1114944"/>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1C9FEA75-7B08-3D4E-A1D5-27E8F0982A79}"/>
              </a:ext>
            </a:extLst>
          </p:cNvPr>
          <p:cNvSpPr txBox="1">
            <a:spLocks/>
          </p:cNvSpPr>
          <p:nvPr/>
        </p:nvSpPr>
        <p:spPr>
          <a:xfrm>
            <a:off x="3858768" y="3145536"/>
            <a:ext cx="7589517" cy="1810512"/>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b="1" i="1" u="sng" dirty="0">
                <a:solidFill>
                  <a:schemeClr val="tx1"/>
                </a:solidFill>
              </a:rPr>
              <a:t>How do we prove this?</a:t>
            </a:r>
          </a:p>
          <a:p>
            <a:pPr marL="0" indent="0">
              <a:buFont typeface="Arial" panose="020B0604020202020204" pitchFamily="34" charset="0"/>
              <a:buNone/>
            </a:pPr>
            <a:r>
              <a:rPr lang="en-US" sz="1800" i="1" dirty="0"/>
              <a:t>Prove both directions of the claim:</a:t>
            </a:r>
          </a:p>
          <a:p>
            <a:pPr marL="0" indent="0">
              <a:buFont typeface="Arial" panose="020B0604020202020204" pitchFamily="34" charset="0"/>
              <a:buNone/>
            </a:pPr>
            <a:r>
              <a:rPr lang="en-US" sz="1800" i="1" dirty="0">
                <a:solidFill>
                  <a:schemeClr val="tx1"/>
                </a:solidFill>
              </a:rPr>
              <a:t>1. If a DFA exists that accepts L, then an NFA exists that accepts L (easy one)</a:t>
            </a:r>
            <a:br>
              <a:rPr lang="en-US" sz="1800" i="1" dirty="0">
                <a:solidFill>
                  <a:schemeClr val="tx1"/>
                </a:solidFill>
              </a:rPr>
            </a:br>
            <a:r>
              <a:rPr lang="en-US" sz="1800" i="1" dirty="0">
                <a:solidFill>
                  <a:schemeClr val="tx1"/>
                </a:solidFill>
              </a:rPr>
              <a:t>2. If an NFA exists that accepts L, then a DFA exists that accepts L (harder)</a:t>
            </a:r>
          </a:p>
        </p:txBody>
      </p:sp>
      <p:cxnSp>
        <p:nvCxnSpPr>
          <p:cNvPr id="12" name="Straight Connector 11">
            <a:extLst>
              <a:ext uri="{FF2B5EF4-FFF2-40B4-BE49-F238E27FC236}">
                <a16:creationId xmlns:a16="http://schemas.microsoft.com/office/drawing/2014/main" id="{276EF461-5F39-2643-BA78-D432FA89FF79}"/>
              </a:ext>
            </a:extLst>
          </p:cNvPr>
          <p:cNvCxnSpPr>
            <a:cxnSpLocks/>
          </p:cNvCxnSpPr>
          <p:nvPr/>
        </p:nvCxnSpPr>
        <p:spPr>
          <a:xfrm flipH="1" flipV="1">
            <a:off x="5081016" y="5218176"/>
            <a:ext cx="350520" cy="57912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7359779C-CD75-CC4F-9563-11A50B44F535}"/>
              </a:ext>
            </a:extLst>
          </p:cNvPr>
          <p:cNvSpPr txBox="1">
            <a:spLocks/>
          </p:cNvSpPr>
          <p:nvPr/>
        </p:nvSpPr>
        <p:spPr>
          <a:xfrm>
            <a:off x="4180267" y="5757672"/>
            <a:ext cx="7104888" cy="819912"/>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solidFill>
                  <a:schemeClr val="tx1"/>
                </a:solidFill>
              </a:rPr>
              <a:t>Basic idea: If one type of machine accepts a language L, can you simulate that machine with the other type? It is the same (similar) proof as the 2-DFA example!!!</a:t>
            </a:r>
          </a:p>
        </p:txBody>
      </p:sp>
    </p:spTree>
    <p:extLst>
      <p:ext uri="{BB962C8B-B14F-4D97-AF65-F5344CB8AC3E}">
        <p14:creationId xmlns:p14="http://schemas.microsoft.com/office/powerpoint/2010/main" val="876788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NFA vs. DFA?</a:t>
            </a:r>
          </a:p>
        </p:txBody>
      </p:sp>
      <p:sp>
        <p:nvSpPr>
          <p:cNvPr id="5" name="Content Placeholder 2">
            <a:extLst>
              <a:ext uri="{FF2B5EF4-FFF2-40B4-BE49-F238E27FC236}">
                <a16:creationId xmlns:a16="http://schemas.microsoft.com/office/drawing/2014/main" id="{AF7FBC61-F392-6741-963B-32134CE67FF2}"/>
              </a:ext>
            </a:extLst>
          </p:cNvPr>
          <p:cNvSpPr txBox="1">
            <a:spLocks/>
          </p:cNvSpPr>
          <p:nvPr/>
        </p:nvSpPr>
        <p:spPr>
          <a:xfrm>
            <a:off x="1141412" y="932688"/>
            <a:ext cx="10306875" cy="576072"/>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bg1"/>
                </a:solidFill>
              </a:rPr>
              <a:t>Possible Theorem 1: An NFA is equivalent in computational power to a DFA</a:t>
            </a:r>
          </a:p>
        </p:txBody>
      </p:sp>
      <p:sp>
        <p:nvSpPr>
          <p:cNvPr id="7" name="Content Placeholder 2">
            <a:extLst>
              <a:ext uri="{FF2B5EF4-FFF2-40B4-BE49-F238E27FC236}">
                <a16:creationId xmlns:a16="http://schemas.microsoft.com/office/drawing/2014/main" id="{0408544F-3274-1D40-A9C3-1AFA343C1537}"/>
              </a:ext>
            </a:extLst>
          </p:cNvPr>
          <p:cNvSpPr txBox="1">
            <a:spLocks/>
          </p:cNvSpPr>
          <p:nvPr/>
        </p:nvSpPr>
        <p:spPr>
          <a:xfrm>
            <a:off x="1141411" y="1453896"/>
            <a:ext cx="10306875" cy="649224"/>
          </a:xfrm>
          <a:prstGeom prst="rect">
            <a:avLst/>
          </a:prstGeom>
          <a:noFill/>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Consider direction 1 first:</a:t>
            </a:r>
            <a:br>
              <a:rPr lang="en-US" sz="1800" i="1" dirty="0"/>
            </a:br>
            <a:r>
              <a:rPr lang="en-US" sz="1800" i="1" dirty="0"/>
              <a:t>If a DFA exists that recognizes some language L, then an NFA exists too!</a:t>
            </a:r>
            <a:endParaRPr lang="en-US" sz="1800" i="1" dirty="0">
              <a:solidFill>
                <a:schemeClr val="tx1"/>
              </a:solidFill>
            </a:endParaRPr>
          </a:p>
        </p:txBody>
      </p:sp>
      <p:cxnSp>
        <p:nvCxnSpPr>
          <p:cNvPr id="12" name="Straight Connector 11">
            <a:extLst>
              <a:ext uri="{FF2B5EF4-FFF2-40B4-BE49-F238E27FC236}">
                <a16:creationId xmlns:a16="http://schemas.microsoft.com/office/drawing/2014/main" id="{276EF461-5F39-2643-BA78-D432FA89FF79}"/>
              </a:ext>
            </a:extLst>
          </p:cNvPr>
          <p:cNvCxnSpPr>
            <a:cxnSpLocks/>
          </p:cNvCxnSpPr>
          <p:nvPr/>
        </p:nvCxnSpPr>
        <p:spPr>
          <a:xfrm flipH="1">
            <a:off x="8381334" y="3649717"/>
            <a:ext cx="1131548" cy="23329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7359779C-CD75-CC4F-9563-11A50B44F535}"/>
              </a:ext>
            </a:extLst>
          </p:cNvPr>
          <p:cNvSpPr txBox="1">
            <a:spLocks/>
          </p:cNvSpPr>
          <p:nvPr/>
        </p:nvSpPr>
        <p:spPr>
          <a:xfrm>
            <a:off x="3733110" y="4072727"/>
            <a:ext cx="2366837" cy="1518272"/>
          </a:xfrm>
          <a:prstGeom prst="rect">
            <a:avLst/>
          </a:prstGeom>
          <a:noFill/>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solidFill>
                  <a:schemeClr val="tx1"/>
                </a:solidFill>
              </a:rPr>
              <a:t>Given a DFA that accepts an arbitrary language L (left), describe the process for turning this into an equivalent </a:t>
            </a:r>
            <a:r>
              <a:rPr lang="en-US" sz="1600" i="1" dirty="0"/>
              <a:t>N</a:t>
            </a:r>
            <a:r>
              <a:rPr lang="en-US" sz="1600" i="1" dirty="0">
                <a:solidFill>
                  <a:schemeClr val="tx1"/>
                </a:solidFill>
              </a:rPr>
              <a:t>FA (right)</a:t>
            </a:r>
          </a:p>
        </p:txBody>
      </p:sp>
      <p:sp>
        <p:nvSpPr>
          <p:cNvPr id="13" name="Oval 12">
            <a:extLst>
              <a:ext uri="{FF2B5EF4-FFF2-40B4-BE49-F238E27FC236}">
                <a16:creationId xmlns:a16="http://schemas.microsoft.com/office/drawing/2014/main" id="{F137A7CC-718E-394A-8DEE-3A6F800741CA}"/>
              </a:ext>
            </a:extLst>
          </p:cNvPr>
          <p:cNvSpPr/>
          <p:nvPr/>
        </p:nvSpPr>
        <p:spPr>
          <a:xfrm>
            <a:off x="1822414" y="3022188"/>
            <a:ext cx="729108" cy="72910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S1</a:t>
            </a:r>
          </a:p>
        </p:txBody>
      </p:sp>
      <p:grpSp>
        <p:nvGrpSpPr>
          <p:cNvPr id="15" name="Group 14">
            <a:extLst>
              <a:ext uri="{FF2B5EF4-FFF2-40B4-BE49-F238E27FC236}">
                <a16:creationId xmlns:a16="http://schemas.microsoft.com/office/drawing/2014/main" id="{67A86226-4864-8142-86D8-BD9B4A0A181A}"/>
              </a:ext>
            </a:extLst>
          </p:cNvPr>
          <p:cNvGrpSpPr/>
          <p:nvPr/>
        </p:nvGrpSpPr>
        <p:grpSpPr>
          <a:xfrm>
            <a:off x="1728688" y="4171155"/>
            <a:ext cx="891573" cy="891573"/>
            <a:chOff x="9944100" y="1493551"/>
            <a:chExt cx="1028700" cy="1028700"/>
          </a:xfrm>
        </p:grpSpPr>
        <p:sp>
          <p:nvSpPr>
            <p:cNvPr id="16" name="Oval 15">
              <a:extLst>
                <a:ext uri="{FF2B5EF4-FFF2-40B4-BE49-F238E27FC236}">
                  <a16:creationId xmlns:a16="http://schemas.microsoft.com/office/drawing/2014/main" id="{51E239AD-BD65-FE44-9B11-2E1E6C65E034}"/>
                </a:ext>
              </a:extLst>
            </p:cNvPr>
            <p:cNvSpPr/>
            <p:nvPr/>
          </p:nvSpPr>
          <p:spPr>
            <a:xfrm>
              <a:off x="9944100" y="1493551"/>
              <a:ext cx="1028700" cy="1028700"/>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Oval 16">
              <a:extLst>
                <a:ext uri="{FF2B5EF4-FFF2-40B4-BE49-F238E27FC236}">
                  <a16:creationId xmlns:a16="http://schemas.microsoft.com/office/drawing/2014/main" id="{4EF034A8-FFFC-584D-AAB1-B8B50E73C1C6}"/>
                </a:ext>
              </a:extLst>
            </p:cNvPr>
            <p:cNvSpPr/>
            <p:nvPr/>
          </p:nvSpPr>
          <p:spPr>
            <a:xfrm>
              <a:off x="10037064" y="1587261"/>
              <a:ext cx="841248" cy="84124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S2</a:t>
              </a:r>
            </a:p>
          </p:txBody>
        </p:sp>
      </p:grpSp>
      <p:cxnSp>
        <p:nvCxnSpPr>
          <p:cNvPr id="18" name="Straight Arrow Connector 17">
            <a:extLst>
              <a:ext uri="{FF2B5EF4-FFF2-40B4-BE49-F238E27FC236}">
                <a16:creationId xmlns:a16="http://schemas.microsoft.com/office/drawing/2014/main" id="{78995FB6-903C-1C4E-AF5A-F97CA92F2551}"/>
              </a:ext>
            </a:extLst>
          </p:cNvPr>
          <p:cNvCxnSpPr>
            <a:cxnSpLocks/>
            <a:endCxn id="13" idx="0"/>
          </p:cNvCxnSpPr>
          <p:nvPr/>
        </p:nvCxnSpPr>
        <p:spPr>
          <a:xfrm>
            <a:off x="2186968" y="2646144"/>
            <a:ext cx="0" cy="376044"/>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a16="http://schemas.microsoft.com/office/drawing/2014/main" id="{EACF9D1E-189E-2343-8E10-F66CEE15EA85}"/>
              </a:ext>
            </a:extLst>
          </p:cNvPr>
          <p:cNvCxnSpPr>
            <a:cxnSpLocks/>
            <a:stCxn id="13" idx="7"/>
            <a:endCxn id="13" idx="6"/>
          </p:cNvCxnSpPr>
          <p:nvPr/>
        </p:nvCxnSpPr>
        <p:spPr>
          <a:xfrm rot="16200000" flipH="1">
            <a:off x="2369244" y="3204465"/>
            <a:ext cx="257779" cy="106775"/>
          </a:xfrm>
          <a:prstGeom prst="bentConnector4">
            <a:avLst>
              <a:gd name="adj1" fmla="val -130102"/>
              <a:gd name="adj2" fmla="val 314095"/>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1B439A88-D7DD-7147-9F6A-BF72A55478A9}"/>
              </a:ext>
            </a:extLst>
          </p:cNvPr>
          <p:cNvSpPr txBox="1">
            <a:spLocks/>
          </p:cNvSpPr>
          <p:nvPr/>
        </p:nvSpPr>
        <p:spPr>
          <a:xfrm>
            <a:off x="2767957" y="2883549"/>
            <a:ext cx="276996" cy="4158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a:t>
            </a:r>
          </a:p>
        </p:txBody>
      </p:sp>
      <p:sp>
        <p:nvSpPr>
          <p:cNvPr id="21" name="Oval 20">
            <a:extLst>
              <a:ext uri="{FF2B5EF4-FFF2-40B4-BE49-F238E27FC236}">
                <a16:creationId xmlns:a16="http://schemas.microsoft.com/office/drawing/2014/main" id="{6AA25510-347B-8047-8966-10534990779D}"/>
              </a:ext>
            </a:extLst>
          </p:cNvPr>
          <p:cNvSpPr/>
          <p:nvPr/>
        </p:nvSpPr>
        <p:spPr>
          <a:xfrm>
            <a:off x="1821652" y="5613050"/>
            <a:ext cx="729108" cy="72910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S3</a:t>
            </a:r>
          </a:p>
        </p:txBody>
      </p:sp>
      <p:cxnSp>
        <p:nvCxnSpPr>
          <p:cNvPr id="22" name="Elbow Connector 21">
            <a:extLst>
              <a:ext uri="{FF2B5EF4-FFF2-40B4-BE49-F238E27FC236}">
                <a16:creationId xmlns:a16="http://schemas.microsoft.com/office/drawing/2014/main" id="{5F732C6D-5B70-4A41-81CD-437BB58A60FD}"/>
              </a:ext>
            </a:extLst>
          </p:cNvPr>
          <p:cNvCxnSpPr>
            <a:cxnSpLocks/>
            <a:stCxn id="16" idx="7"/>
            <a:endCxn id="16" idx="6"/>
          </p:cNvCxnSpPr>
          <p:nvPr/>
        </p:nvCxnSpPr>
        <p:spPr>
          <a:xfrm rot="16200000" flipH="1">
            <a:off x="2397367" y="4394048"/>
            <a:ext cx="315219" cy="130568"/>
          </a:xfrm>
          <a:prstGeom prst="bentConnector4">
            <a:avLst>
              <a:gd name="adj1" fmla="val -113942"/>
              <a:gd name="adj2" fmla="val 27508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4C2DA001-D82D-684A-99A5-ECF0577ABA16}"/>
              </a:ext>
            </a:extLst>
          </p:cNvPr>
          <p:cNvSpPr txBox="1">
            <a:spLocks/>
          </p:cNvSpPr>
          <p:nvPr/>
        </p:nvSpPr>
        <p:spPr>
          <a:xfrm>
            <a:off x="2845460" y="4072727"/>
            <a:ext cx="276996" cy="4158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a:t>
            </a:r>
          </a:p>
        </p:txBody>
      </p:sp>
      <p:cxnSp>
        <p:nvCxnSpPr>
          <p:cNvPr id="24" name="Straight Arrow Connector 23">
            <a:extLst>
              <a:ext uri="{FF2B5EF4-FFF2-40B4-BE49-F238E27FC236}">
                <a16:creationId xmlns:a16="http://schemas.microsoft.com/office/drawing/2014/main" id="{74FA9BAA-968E-C048-8012-0D5C18C1CC4B}"/>
              </a:ext>
            </a:extLst>
          </p:cNvPr>
          <p:cNvCxnSpPr>
            <a:cxnSpLocks/>
            <a:stCxn id="13" idx="4"/>
            <a:endCxn id="16" idx="0"/>
          </p:cNvCxnSpPr>
          <p:nvPr/>
        </p:nvCxnSpPr>
        <p:spPr>
          <a:xfrm flipH="1">
            <a:off x="2174475" y="3751296"/>
            <a:ext cx="12493" cy="419859"/>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BAD6E8A7-538C-2946-B38A-0E1E470900DB}"/>
              </a:ext>
            </a:extLst>
          </p:cNvPr>
          <p:cNvSpPr txBox="1">
            <a:spLocks/>
          </p:cNvSpPr>
          <p:nvPr/>
        </p:nvSpPr>
        <p:spPr>
          <a:xfrm>
            <a:off x="1918716" y="3742445"/>
            <a:ext cx="276996" cy="4158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p:cxnSp>
        <p:nvCxnSpPr>
          <p:cNvPr id="26" name="Straight Arrow Connector 25">
            <a:extLst>
              <a:ext uri="{FF2B5EF4-FFF2-40B4-BE49-F238E27FC236}">
                <a16:creationId xmlns:a16="http://schemas.microsoft.com/office/drawing/2014/main" id="{AC04D4DA-61AA-0B40-A758-0502DA3A0D6B}"/>
              </a:ext>
            </a:extLst>
          </p:cNvPr>
          <p:cNvCxnSpPr>
            <a:cxnSpLocks/>
            <a:stCxn id="16" idx="4"/>
            <a:endCxn id="21" idx="0"/>
          </p:cNvCxnSpPr>
          <p:nvPr/>
        </p:nvCxnSpPr>
        <p:spPr>
          <a:xfrm>
            <a:off x="2174475" y="5062728"/>
            <a:ext cx="11731" cy="550322"/>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Content Placeholder 2">
            <a:extLst>
              <a:ext uri="{FF2B5EF4-FFF2-40B4-BE49-F238E27FC236}">
                <a16:creationId xmlns:a16="http://schemas.microsoft.com/office/drawing/2014/main" id="{B10123C3-3F75-2D44-B5A3-21A25614BA80}"/>
              </a:ext>
            </a:extLst>
          </p:cNvPr>
          <p:cNvSpPr txBox="1">
            <a:spLocks/>
          </p:cNvSpPr>
          <p:nvPr/>
        </p:nvSpPr>
        <p:spPr>
          <a:xfrm>
            <a:off x="1917885" y="5103317"/>
            <a:ext cx="276996" cy="4158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p:cxnSp>
        <p:nvCxnSpPr>
          <p:cNvPr id="28" name="Elbow Connector 27">
            <a:extLst>
              <a:ext uri="{FF2B5EF4-FFF2-40B4-BE49-F238E27FC236}">
                <a16:creationId xmlns:a16="http://schemas.microsoft.com/office/drawing/2014/main" id="{E391AB2C-910D-8C46-ACEC-408CB9D2C863}"/>
              </a:ext>
            </a:extLst>
          </p:cNvPr>
          <p:cNvCxnSpPr>
            <a:cxnSpLocks/>
            <a:stCxn id="21" idx="7"/>
            <a:endCxn id="21" idx="6"/>
          </p:cNvCxnSpPr>
          <p:nvPr/>
        </p:nvCxnSpPr>
        <p:spPr>
          <a:xfrm rot="16200000" flipH="1">
            <a:off x="2368482" y="5795327"/>
            <a:ext cx="257779" cy="106775"/>
          </a:xfrm>
          <a:prstGeom prst="bentConnector4">
            <a:avLst>
              <a:gd name="adj1" fmla="val -130102"/>
              <a:gd name="adj2" fmla="val 314095"/>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588FF4BA-7336-2143-B76D-3CF79F790DB9}"/>
              </a:ext>
            </a:extLst>
          </p:cNvPr>
          <p:cNvSpPr/>
          <p:nvPr/>
        </p:nvSpPr>
        <p:spPr>
          <a:xfrm>
            <a:off x="6665686" y="3022188"/>
            <a:ext cx="729108" cy="72910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S1</a:t>
            </a:r>
          </a:p>
        </p:txBody>
      </p:sp>
      <p:grpSp>
        <p:nvGrpSpPr>
          <p:cNvPr id="30" name="Group 29">
            <a:extLst>
              <a:ext uri="{FF2B5EF4-FFF2-40B4-BE49-F238E27FC236}">
                <a16:creationId xmlns:a16="http://schemas.microsoft.com/office/drawing/2014/main" id="{F5C0758E-824F-8346-A809-E399D4E67A0F}"/>
              </a:ext>
            </a:extLst>
          </p:cNvPr>
          <p:cNvGrpSpPr/>
          <p:nvPr/>
        </p:nvGrpSpPr>
        <p:grpSpPr>
          <a:xfrm>
            <a:off x="6571960" y="4171155"/>
            <a:ext cx="891573" cy="891573"/>
            <a:chOff x="9944100" y="1493551"/>
            <a:chExt cx="1028700" cy="1028700"/>
          </a:xfrm>
        </p:grpSpPr>
        <p:sp>
          <p:nvSpPr>
            <p:cNvPr id="31" name="Oval 30">
              <a:extLst>
                <a:ext uri="{FF2B5EF4-FFF2-40B4-BE49-F238E27FC236}">
                  <a16:creationId xmlns:a16="http://schemas.microsoft.com/office/drawing/2014/main" id="{B39D0C3D-DA20-AF47-A684-431C675F9CC6}"/>
                </a:ext>
              </a:extLst>
            </p:cNvPr>
            <p:cNvSpPr/>
            <p:nvPr/>
          </p:nvSpPr>
          <p:spPr>
            <a:xfrm>
              <a:off x="9944100" y="1493551"/>
              <a:ext cx="1028700" cy="1028700"/>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Oval 31">
              <a:extLst>
                <a:ext uri="{FF2B5EF4-FFF2-40B4-BE49-F238E27FC236}">
                  <a16:creationId xmlns:a16="http://schemas.microsoft.com/office/drawing/2014/main" id="{08DFE0C0-1361-C446-8197-192DFC63C018}"/>
                </a:ext>
              </a:extLst>
            </p:cNvPr>
            <p:cNvSpPr/>
            <p:nvPr/>
          </p:nvSpPr>
          <p:spPr>
            <a:xfrm>
              <a:off x="10037064" y="1587261"/>
              <a:ext cx="841248" cy="84124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S2</a:t>
              </a:r>
            </a:p>
          </p:txBody>
        </p:sp>
      </p:grpSp>
      <p:cxnSp>
        <p:nvCxnSpPr>
          <p:cNvPr id="33" name="Straight Arrow Connector 32">
            <a:extLst>
              <a:ext uri="{FF2B5EF4-FFF2-40B4-BE49-F238E27FC236}">
                <a16:creationId xmlns:a16="http://schemas.microsoft.com/office/drawing/2014/main" id="{9F364202-DC89-134E-96BF-52E06AF0DB88}"/>
              </a:ext>
            </a:extLst>
          </p:cNvPr>
          <p:cNvCxnSpPr>
            <a:cxnSpLocks/>
            <a:endCxn id="29" idx="0"/>
          </p:cNvCxnSpPr>
          <p:nvPr/>
        </p:nvCxnSpPr>
        <p:spPr>
          <a:xfrm>
            <a:off x="7030240" y="2646144"/>
            <a:ext cx="0" cy="376044"/>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33">
            <a:extLst>
              <a:ext uri="{FF2B5EF4-FFF2-40B4-BE49-F238E27FC236}">
                <a16:creationId xmlns:a16="http://schemas.microsoft.com/office/drawing/2014/main" id="{575DDA4E-9D14-924A-8FB8-B174C53DD216}"/>
              </a:ext>
            </a:extLst>
          </p:cNvPr>
          <p:cNvCxnSpPr>
            <a:cxnSpLocks/>
            <a:stCxn id="29" idx="7"/>
            <a:endCxn id="29" idx="6"/>
          </p:cNvCxnSpPr>
          <p:nvPr/>
        </p:nvCxnSpPr>
        <p:spPr>
          <a:xfrm rot="16200000" flipH="1">
            <a:off x="7212516" y="3204465"/>
            <a:ext cx="257779" cy="106775"/>
          </a:xfrm>
          <a:prstGeom prst="bentConnector4">
            <a:avLst>
              <a:gd name="adj1" fmla="val -130102"/>
              <a:gd name="adj2" fmla="val 314095"/>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Content Placeholder 2">
            <a:extLst>
              <a:ext uri="{FF2B5EF4-FFF2-40B4-BE49-F238E27FC236}">
                <a16:creationId xmlns:a16="http://schemas.microsoft.com/office/drawing/2014/main" id="{EC5095DC-5B36-FE48-92DA-BA26210794F1}"/>
              </a:ext>
            </a:extLst>
          </p:cNvPr>
          <p:cNvSpPr txBox="1">
            <a:spLocks/>
          </p:cNvSpPr>
          <p:nvPr/>
        </p:nvSpPr>
        <p:spPr>
          <a:xfrm>
            <a:off x="7611229" y="2883549"/>
            <a:ext cx="276996" cy="4158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a:t>
            </a:r>
          </a:p>
        </p:txBody>
      </p:sp>
      <p:sp>
        <p:nvSpPr>
          <p:cNvPr id="36" name="Oval 35">
            <a:extLst>
              <a:ext uri="{FF2B5EF4-FFF2-40B4-BE49-F238E27FC236}">
                <a16:creationId xmlns:a16="http://schemas.microsoft.com/office/drawing/2014/main" id="{91713258-09BD-3B4A-9EF5-1C4A471EE85A}"/>
              </a:ext>
            </a:extLst>
          </p:cNvPr>
          <p:cNvSpPr/>
          <p:nvPr/>
        </p:nvSpPr>
        <p:spPr>
          <a:xfrm>
            <a:off x="6664924" y="5613050"/>
            <a:ext cx="729108" cy="72910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S3</a:t>
            </a:r>
          </a:p>
        </p:txBody>
      </p:sp>
      <p:cxnSp>
        <p:nvCxnSpPr>
          <p:cNvPr id="37" name="Elbow Connector 36">
            <a:extLst>
              <a:ext uri="{FF2B5EF4-FFF2-40B4-BE49-F238E27FC236}">
                <a16:creationId xmlns:a16="http://schemas.microsoft.com/office/drawing/2014/main" id="{7075BE66-9E60-334D-9A2F-D7FEE7787FE6}"/>
              </a:ext>
            </a:extLst>
          </p:cNvPr>
          <p:cNvCxnSpPr>
            <a:cxnSpLocks/>
            <a:stCxn id="31" idx="7"/>
            <a:endCxn id="31" idx="6"/>
          </p:cNvCxnSpPr>
          <p:nvPr/>
        </p:nvCxnSpPr>
        <p:spPr>
          <a:xfrm rot="16200000" flipH="1">
            <a:off x="7240639" y="4394048"/>
            <a:ext cx="315219" cy="130568"/>
          </a:xfrm>
          <a:prstGeom prst="bentConnector4">
            <a:avLst>
              <a:gd name="adj1" fmla="val -113942"/>
              <a:gd name="adj2" fmla="val 27508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Content Placeholder 2">
            <a:extLst>
              <a:ext uri="{FF2B5EF4-FFF2-40B4-BE49-F238E27FC236}">
                <a16:creationId xmlns:a16="http://schemas.microsoft.com/office/drawing/2014/main" id="{7A4FDC23-7D60-E14E-8F80-028B64B66B11}"/>
              </a:ext>
            </a:extLst>
          </p:cNvPr>
          <p:cNvSpPr txBox="1">
            <a:spLocks/>
          </p:cNvSpPr>
          <p:nvPr/>
        </p:nvSpPr>
        <p:spPr>
          <a:xfrm>
            <a:off x="7688732" y="4072727"/>
            <a:ext cx="276996" cy="4158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a:t>
            </a:r>
          </a:p>
        </p:txBody>
      </p:sp>
      <p:cxnSp>
        <p:nvCxnSpPr>
          <p:cNvPr id="39" name="Straight Arrow Connector 38">
            <a:extLst>
              <a:ext uri="{FF2B5EF4-FFF2-40B4-BE49-F238E27FC236}">
                <a16:creationId xmlns:a16="http://schemas.microsoft.com/office/drawing/2014/main" id="{44443CE0-C61E-8742-90B6-E41721BF6FFA}"/>
              </a:ext>
            </a:extLst>
          </p:cNvPr>
          <p:cNvCxnSpPr>
            <a:cxnSpLocks/>
            <a:stCxn id="29" idx="4"/>
            <a:endCxn id="31" idx="0"/>
          </p:cNvCxnSpPr>
          <p:nvPr/>
        </p:nvCxnSpPr>
        <p:spPr>
          <a:xfrm flipH="1">
            <a:off x="7017747" y="3751296"/>
            <a:ext cx="12493" cy="419859"/>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Content Placeholder 2">
            <a:extLst>
              <a:ext uri="{FF2B5EF4-FFF2-40B4-BE49-F238E27FC236}">
                <a16:creationId xmlns:a16="http://schemas.microsoft.com/office/drawing/2014/main" id="{02D25203-13F1-7E40-BDF7-7526460A3CF6}"/>
              </a:ext>
            </a:extLst>
          </p:cNvPr>
          <p:cNvSpPr txBox="1">
            <a:spLocks/>
          </p:cNvSpPr>
          <p:nvPr/>
        </p:nvSpPr>
        <p:spPr>
          <a:xfrm>
            <a:off x="6771132" y="3733301"/>
            <a:ext cx="276996" cy="4158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p:cxnSp>
        <p:nvCxnSpPr>
          <p:cNvPr id="41" name="Straight Arrow Connector 40">
            <a:extLst>
              <a:ext uri="{FF2B5EF4-FFF2-40B4-BE49-F238E27FC236}">
                <a16:creationId xmlns:a16="http://schemas.microsoft.com/office/drawing/2014/main" id="{8B57ACF0-E6FE-1B41-AD44-8CD3FDCF21FA}"/>
              </a:ext>
            </a:extLst>
          </p:cNvPr>
          <p:cNvCxnSpPr>
            <a:cxnSpLocks/>
            <a:stCxn id="31" idx="4"/>
            <a:endCxn id="36" idx="0"/>
          </p:cNvCxnSpPr>
          <p:nvPr/>
        </p:nvCxnSpPr>
        <p:spPr>
          <a:xfrm>
            <a:off x="7017747" y="5062728"/>
            <a:ext cx="11731" cy="550322"/>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Content Placeholder 2">
            <a:extLst>
              <a:ext uri="{FF2B5EF4-FFF2-40B4-BE49-F238E27FC236}">
                <a16:creationId xmlns:a16="http://schemas.microsoft.com/office/drawing/2014/main" id="{081A7F65-D415-E746-939E-C606C3E90342}"/>
              </a:ext>
            </a:extLst>
          </p:cNvPr>
          <p:cNvSpPr txBox="1">
            <a:spLocks/>
          </p:cNvSpPr>
          <p:nvPr/>
        </p:nvSpPr>
        <p:spPr>
          <a:xfrm>
            <a:off x="6779445" y="5094173"/>
            <a:ext cx="276996" cy="4158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1</a:t>
            </a:r>
          </a:p>
        </p:txBody>
      </p:sp>
      <p:cxnSp>
        <p:nvCxnSpPr>
          <p:cNvPr id="43" name="Elbow Connector 42">
            <a:extLst>
              <a:ext uri="{FF2B5EF4-FFF2-40B4-BE49-F238E27FC236}">
                <a16:creationId xmlns:a16="http://schemas.microsoft.com/office/drawing/2014/main" id="{0B5332E7-6CA7-3E4B-BA96-9E18B9AF0276}"/>
              </a:ext>
            </a:extLst>
          </p:cNvPr>
          <p:cNvCxnSpPr>
            <a:cxnSpLocks/>
            <a:stCxn id="36" idx="7"/>
            <a:endCxn id="36" idx="6"/>
          </p:cNvCxnSpPr>
          <p:nvPr/>
        </p:nvCxnSpPr>
        <p:spPr>
          <a:xfrm rot="16200000" flipH="1">
            <a:off x="7211754" y="5795327"/>
            <a:ext cx="257779" cy="106775"/>
          </a:xfrm>
          <a:prstGeom prst="bentConnector4">
            <a:avLst>
              <a:gd name="adj1" fmla="val -130102"/>
              <a:gd name="adj2" fmla="val 314095"/>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Content Placeholder 2">
            <a:extLst>
              <a:ext uri="{FF2B5EF4-FFF2-40B4-BE49-F238E27FC236}">
                <a16:creationId xmlns:a16="http://schemas.microsoft.com/office/drawing/2014/main" id="{17D8CB18-E67D-5E48-A397-F2ED49D43E1A}"/>
              </a:ext>
            </a:extLst>
          </p:cNvPr>
          <p:cNvSpPr txBox="1">
            <a:spLocks/>
          </p:cNvSpPr>
          <p:nvPr/>
        </p:nvSpPr>
        <p:spPr>
          <a:xfrm>
            <a:off x="9586858" y="3007226"/>
            <a:ext cx="2070202" cy="1518272"/>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solidFill>
                  <a:schemeClr val="tx1"/>
                </a:solidFill>
              </a:rPr>
              <a:t>Trivial, a DFA is a valid NFA by definition, so don’t actually need to change anything!!</a:t>
            </a:r>
          </a:p>
        </p:txBody>
      </p:sp>
      <p:sp>
        <p:nvSpPr>
          <p:cNvPr id="52" name="Right Arrow 51">
            <a:extLst>
              <a:ext uri="{FF2B5EF4-FFF2-40B4-BE49-F238E27FC236}">
                <a16:creationId xmlns:a16="http://schemas.microsoft.com/office/drawing/2014/main" id="{7B6E91A0-4C42-C24F-A8A8-CED54E3F4018}"/>
              </a:ext>
            </a:extLst>
          </p:cNvPr>
          <p:cNvSpPr/>
          <p:nvPr/>
        </p:nvSpPr>
        <p:spPr>
          <a:xfrm>
            <a:off x="3791977" y="3505614"/>
            <a:ext cx="2072229" cy="4537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ontent Placeholder 2">
            <a:extLst>
              <a:ext uri="{FF2B5EF4-FFF2-40B4-BE49-F238E27FC236}">
                <a16:creationId xmlns:a16="http://schemas.microsoft.com/office/drawing/2014/main" id="{4FDAB43E-3397-D743-9AED-3286CAFF596D}"/>
              </a:ext>
            </a:extLst>
          </p:cNvPr>
          <p:cNvSpPr txBox="1">
            <a:spLocks/>
          </p:cNvSpPr>
          <p:nvPr/>
        </p:nvSpPr>
        <p:spPr>
          <a:xfrm>
            <a:off x="7613945" y="5464334"/>
            <a:ext cx="639706" cy="4158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0, 1</a:t>
            </a:r>
          </a:p>
        </p:txBody>
      </p:sp>
      <p:sp>
        <p:nvSpPr>
          <p:cNvPr id="54" name="Content Placeholder 2">
            <a:extLst>
              <a:ext uri="{FF2B5EF4-FFF2-40B4-BE49-F238E27FC236}">
                <a16:creationId xmlns:a16="http://schemas.microsoft.com/office/drawing/2014/main" id="{801AAEAB-2790-4848-995A-99F87E483A42}"/>
              </a:ext>
            </a:extLst>
          </p:cNvPr>
          <p:cNvSpPr txBox="1">
            <a:spLocks/>
          </p:cNvSpPr>
          <p:nvPr/>
        </p:nvSpPr>
        <p:spPr>
          <a:xfrm>
            <a:off x="2762869" y="5464334"/>
            <a:ext cx="639706" cy="4158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0, 1</a:t>
            </a:r>
          </a:p>
        </p:txBody>
      </p:sp>
    </p:spTree>
    <p:extLst>
      <p:ext uri="{BB962C8B-B14F-4D97-AF65-F5344CB8AC3E}">
        <p14:creationId xmlns:p14="http://schemas.microsoft.com/office/powerpoint/2010/main" val="25300243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NFA vs. DFA?</a:t>
            </a:r>
          </a:p>
        </p:txBody>
      </p:sp>
      <p:sp>
        <p:nvSpPr>
          <p:cNvPr id="5" name="Content Placeholder 2">
            <a:extLst>
              <a:ext uri="{FF2B5EF4-FFF2-40B4-BE49-F238E27FC236}">
                <a16:creationId xmlns:a16="http://schemas.microsoft.com/office/drawing/2014/main" id="{AF7FBC61-F392-6741-963B-32134CE67FF2}"/>
              </a:ext>
            </a:extLst>
          </p:cNvPr>
          <p:cNvSpPr txBox="1">
            <a:spLocks/>
          </p:cNvSpPr>
          <p:nvPr/>
        </p:nvSpPr>
        <p:spPr>
          <a:xfrm>
            <a:off x="1141412" y="932688"/>
            <a:ext cx="10306875" cy="576072"/>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bg1"/>
                </a:solidFill>
              </a:rPr>
              <a:t>Possible Theorem 1: An NFA is equivalent in computational power to a DFA</a:t>
            </a:r>
          </a:p>
        </p:txBody>
      </p:sp>
      <p:sp>
        <p:nvSpPr>
          <p:cNvPr id="7" name="Content Placeholder 2">
            <a:extLst>
              <a:ext uri="{FF2B5EF4-FFF2-40B4-BE49-F238E27FC236}">
                <a16:creationId xmlns:a16="http://schemas.microsoft.com/office/drawing/2014/main" id="{0408544F-3274-1D40-A9C3-1AFA343C1537}"/>
              </a:ext>
            </a:extLst>
          </p:cNvPr>
          <p:cNvSpPr txBox="1">
            <a:spLocks/>
          </p:cNvSpPr>
          <p:nvPr/>
        </p:nvSpPr>
        <p:spPr>
          <a:xfrm>
            <a:off x="1141411" y="1453896"/>
            <a:ext cx="10306875" cy="649224"/>
          </a:xfrm>
          <a:prstGeom prst="rect">
            <a:avLst/>
          </a:prstGeom>
          <a:noFill/>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Consider direction 2 next:</a:t>
            </a:r>
            <a:br>
              <a:rPr lang="en-US" sz="1800" i="1" dirty="0"/>
            </a:br>
            <a:r>
              <a:rPr lang="en-US" sz="1800" i="1" dirty="0"/>
              <a:t>If an NFA exists that recognizes some language L, then a DFA exists that also accepts L!</a:t>
            </a:r>
            <a:endParaRPr lang="en-US" sz="1800" i="1" dirty="0">
              <a:solidFill>
                <a:schemeClr val="tx1"/>
              </a:solidFill>
            </a:endParaRPr>
          </a:p>
        </p:txBody>
      </p:sp>
      <p:sp>
        <p:nvSpPr>
          <p:cNvPr id="14" name="Content Placeholder 2">
            <a:extLst>
              <a:ext uri="{FF2B5EF4-FFF2-40B4-BE49-F238E27FC236}">
                <a16:creationId xmlns:a16="http://schemas.microsoft.com/office/drawing/2014/main" id="{7359779C-CD75-CC4F-9563-11A50B44F535}"/>
              </a:ext>
            </a:extLst>
          </p:cNvPr>
          <p:cNvSpPr txBox="1">
            <a:spLocks/>
          </p:cNvSpPr>
          <p:nvPr/>
        </p:nvSpPr>
        <p:spPr>
          <a:xfrm>
            <a:off x="3179119" y="3062886"/>
            <a:ext cx="2366837" cy="1518272"/>
          </a:xfrm>
          <a:prstGeom prst="rect">
            <a:avLst/>
          </a:prstGeom>
          <a:noFill/>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solidFill>
                  <a:schemeClr val="tx1"/>
                </a:solidFill>
              </a:rPr>
              <a:t>Given an NFA that accepts an arbitrary language L (left), describe the process for turning this into an equivalent DFA (right)</a:t>
            </a:r>
          </a:p>
        </p:txBody>
      </p:sp>
      <p:sp>
        <p:nvSpPr>
          <p:cNvPr id="52" name="Right Arrow 51">
            <a:extLst>
              <a:ext uri="{FF2B5EF4-FFF2-40B4-BE49-F238E27FC236}">
                <a16:creationId xmlns:a16="http://schemas.microsoft.com/office/drawing/2014/main" id="{7B6E91A0-4C42-C24F-A8A8-CED54E3F4018}"/>
              </a:ext>
            </a:extLst>
          </p:cNvPr>
          <p:cNvSpPr/>
          <p:nvPr/>
        </p:nvSpPr>
        <p:spPr>
          <a:xfrm>
            <a:off x="3237986" y="2495773"/>
            <a:ext cx="2072229" cy="4537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3E4BBA1-B183-C148-9C39-CAFE63D26296}"/>
              </a:ext>
            </a:extLst>
          </p:cNvPr>
          <p:cNvPicPr>
            <a:picLocks noChangeAspect="1"/>
          </p:cNvPicPr>
          <p:nvPr/>
        </p:nvPicPr>
        <p:blipFill>
          <a:blip r:embed="rId2"/>
          <a:stretch>
            <a:fillRect/>
          </a:stretch>
        </p:blipFill>
        <p:spPr>
          <a:xfrm>
            <a:off x="547141" y="2421255"/>
            <a:ext cx="2631978" cy="2159903"/>
          </a:xfrm>
          <a:prstGeom prst="rect">
            <a:avLst/>
          </a:prstGeom>
        </p:spPr>
      </p:pic>
      <p:pic>
        <p:nvPicPr>
          <p:cNvPr id="10" name="Picture 9">
            <a:extLst>
              <a:ext uri="{FF2B5EF4-FFF2-40B4-BE49-F238E27FC236}">
                <a16:creationId xmlns:a16="http://schemas.microsoft.com/office/drawing/2014/main" id="{6749E543-5467-6241-9B92-A128023664F6}"/>
              </a:ext>
            </a:extLst>
          </p:cNvPr>
          <p:cNvPicPr>
            <a:picLocks noChangeAspect="1"/>
          </p:cNvPicPr>
          <p:nvPr/>
        </p:nvPicPr>
        <p:blipFill>
          <a:blip r:embed="rId3"/>
          <a:stretch>
            <a:fillRect/>
          </a:stretch>
        </p:blipFill>
        <p:spPr>
          <a:xfrm>
            <a:off x="5443478" y="2331240"/>
            <a:ext cx="6613462" cy="2339932"/>
          </a:xfrm>
          <a:prstGeom prst="rect">
            <a:avLst/>
          </a:prstGeom>
        </p:spPr>
      </p:pic>
      <p:sp>
        <p:nvSpPr>
          <p:cNvPr id="99" name="Content Placeholder 2">
            <a:extLst>
              <a:ext uri="{FF2B5EF4-FFF2-40B4-BE49-F238E27FC236}">
                <a16:creationId xmlns:a16="http://schemas.microsoft.com/office/drawing/2014/main" id="{96E9CB4C-67BE-744B-99BA-DA693EBCA7EC}"/>
              </a:ext>
            </a:extLst>
          </p:cNvPr>
          <p:cNvSpPr txBox="1">
            <a:spLocks/>
          </p:cNvSpPr>
          <p:nvPr/>
        </p:nvSpPr>
        <p:spPr>
          <a:xfrm>
            <a:off x="2149105" y="5754413"/>
            <a:ext cx="2430778" cy="776795"/>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400" i="1" dirty="0">
                <a:solidFill>
                  <a:schemeClr val="tx1"/>
                </a:solidFill>
              </a:rPr>
              <a:t>States are every possible subset of states in the original NFA.</a:t>
            </a:r>
          </a:p>
        </p:txBody>
      </p:sp>
      <p:cxnSp>
        <p:nvCxnSpPr>
          <p:cNvPr id="100" name="Straight Connector 99">
            <a:extLst>
              <a:ext uri="{FF2B5EF4-FFF2-40B4-BE49-F238E27FC236}">
                <a16:creationId xmlns:a16="http://schemas.microsoft.com/office/drawing/2014/main" id="{4D666F2D-1884-1F47-A5D8-96D83C2E43AE}"/>
              </a:ext>
            </a:extLst>
          </p:cNvPr>
          <p:cNvCxnSpPr>
            <a:cxnSpLocks/>
          </p:cNvCxnSpPr>
          <p:nvPr/>
        </p:nvCxnSpPr>
        <p:spPr>
          <a:xfrm flipH="1">
            <a:off x="4414408" y="4899292"/>
            <a:ext cx="1615902" cy="711005"/>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02" name="Content Placeholder 2">
            <a:extLst>
              <a:ext uri="{FF2B5EF4-FFF2-40B4-BE49-F238E27FC236}">
                <a16:creationId xmlns:a16="http://schemas.microsoft.com/office/drawing/2014/main" id="{005D92C1-DCF7-E54F-AF78-F885ACC1F96A}"/>
              </a:ext>
            </a:extLst>
          </p:cNvPr>
          <p:cNvSpPr txBox="1">
            <a:spLocks/>
          </p:cNvSpPr>
          <p:nvPr/>
        </p:nvSpPr>
        <p:spPr>
          <a:xfrm>
            <a:off x="7724843" y="5754412"/>
            <a:ext cx="3468674" cy="874988"/>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400" i="1" dirty="0">
                <a:solidFill>
                  <a:schemeClr val="tx1"/>
                </a:solidFill>
              </a:rPr>
              <a:t>When character is read from input, we transition to a new subset of states the NFA was in</a:t>
            </a:r>
          </a:p>
        </p:txBody>
      </p:sp>
      <p:cxnSp>
        <p:nvCxnSpPr>
          <p:cNvPr id="103" name="Straight Connector 102">
            <a:extLst>
              <a:ext uri="{FF2B5EF4-FFF2-40B4-BE49-F238E27FC236}">
                <a16:creationId xmlns:a16="http://schemas.microsoft.com/office/drawing/2014/main" id="{1BBC0604-96DD-E748-8380-E16A81A42912}"/>
              </a:ext>
            </a:extLst>
          </p:cNvPr>
          <p:cNvCxnSpPr>
            <a:cxnSpLocks/>
          </p:cNvCxnSpPr>
          <p:nvPr/>
        </p:nvCxnSpPr>
        <p:spPr>
          <a:xfrm>
            <a:off x="8852338" y="4857289"/>
            <a:ext cx="606842" cy="768597"/>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28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NFA vs. DFA?</a:t>
            </a:r>
          </a:p>
        </p:txBody>
      </p:sp>
      <p:sp>
        <p:nvSpPr>
          <p:cNvPr id="5" name="Content Placeholder 2">
            <a:extLst>
              <a:ext uri="{FF2B5EF4-FFF2-40B4-BE49-F238E27FC236}">
                <a16:creationId xmlns:a16="http://schemas.microsoft.com/office/drawing/2014/main" id="{AF7FBC61-F392-6741-963B-32134CE67FF2}"/>
              </a:ext>
            </a:extLst>
          </p:cNvPr>
          <p:cNvSpPr txBox="1">
            <a:spLocks/>
          </p:cNvSpPr>
          <p:nvPr/>
        </p:nvSpPr>
        <p:spPr>
          <a:xfrm>
            <a:off x="1141412" y="932688"/>
            <a:ext cx="10306875" cy="576072"/>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bg1"/>
                </a:solidFill>
              </a:rPr>
              <a:t>Possible Theorem 1: An NFA is equivalent in computational power to a DFA</a:t>
            </a:r>
          </a:p>
        </p:txBody>
      </p:sp>
      <p:sp>
        <p:nvSpPr>
          <p:cNvPr id="7" name="Content Placeholder 2">
            <a:extLst>
              <a:ext uri="{FF2B5EF4-FFF2-40B4-BE49-F238E27FC236}">
                <a16:creationId xmlns:a16="http://schemas.microsoft.com/office/drawing/2014/main" id="{0408544F-3274-1D40-A9C3-1AFA343C1537}"/>
              </a:ext>
            </a:extLst>
          </p:cNvPr>
          <p:cNvSpPr txBox="1">
            <a:spLocks/>
          </p:cNvSpPr>
          <p:nvPr/>
        </p:nvSpPr>
        <p:spPr>
          <a:xfrm>
            <a:off x="1141411" y="1453896"/>
            <a:ext cx="10306875" cy="649224"/>
          </a:xfrm>
          <a:prstGeom prst="rect">
            <a:avLst/>
          </a:prstGeom>
          <a:noFill/>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Consider direction 2 next:</a:t>
            </a:r>
            <a:br>
              <a:rPr lang="en-US" sz="1800" i="1" dirty="0"/>
            </a:br>
            <a:r>
              <a:rPr lang="en-US" sz="1800" i="1" dirty="0"/>
              <a:t>If an NFA exists that recognizes some language L, then a DFA exists that also accepts L!</a:t>
            </a:r>
            <a:endParaRPr lang="en-US" sz="1800" i="1" dirty="0">
              <a:solidFill>
                <a:schemeClr val="tx1"/>
              </a:solidFill>
            </a:endParaRPr>
          </a:p>
        </p:txBody>
      </p:sp>
      <p:sp>
        <p:nvSpPr>
          <p:cNvPr id="14" name="Content Placeholder 2">
            <a:extLst>
              <a:ext uri="{FF2B5EF4-FFF2-40B4-BE49-F238E27FC236}">
                <a16:creationId xmlns:a16="http://schemas.microsoft.com/office/drawing/2014/main" id="{7359779C-CD75-CC4F-9563-11A50B44F535}"/>
              </a:ext>
            </a:extLst>
          </p:cNvPr>
          <p:cNvSpPr txBox="1">
            <a:spLocks/>
          </p:cNvSpPr>
          <p:nvPr/>
        </p:nvSpPr>
        <p:spPr>
          <a:xfrm>
            <a:off x="3179119" y="3307254"/>
            <a:ext cx="2366837" cy="1518272"/>
          </a:xfrm>
          <a:prstGeom prst="rect">
            <a:avLst/>
          </a:prstGeom>
          <a:noFill/>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solidFill>
                  <a:schemeClr val="tx1"/>
                </a:solidFill>
              </a:rPr>
              <a:t>Given an NFA that accepts an arbitrary language L (left), describe the process for turning this into an equivalent DFA (right)</a:t>
            </a:r>
          </a:p>
        </p:txBody>
      </p:sp>
      <p:sp>
        <p:nvSpPr>
          <p:cNvPr id="52" name="Right Arrow 51">
            <a:extLst>
              <a:ext uri="{FF2B5EF4-FFF2-40B4-BE49-F238E27FC236}">
                <a16:creationId xmlns:a16="http://schemas.microsoft.com/office/drawing/2014/main" id="{7B6E91A0-4C42-C24F-A8A8-CED54E3F4018}"/>
              </a:ext>
            </a:extLst>
          </p:cNvPr>
          <p:cNvSpPr/>
          <p:nvPr/>
        </p:nvSpPr>
        <p:spPr>
          <a:xfrm>
            <a:off x="3237986" y="2740141"/>
            <a:ext cx="2072229" cy="4537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3E4BBA1-B183-C148-9C39-CAFE63D26296}"/>
              </a:ext>
            </a:extLst>
          </p:cNvPr>
          <p:cNvPicPr>
            <a:picLocks noChangeAspect="1"/>
          </p:cNvPicPr>
          <p:nvPr/>
        </p:nvPicPr>
        <p:blipFill>
          <a:blip r:embed="rId2"/>
          <a:stretch>
            <a:fillRect/>
          </a:stretch>
        </p:blipFill>
        <p:spPr>
          <a:xfrm>
            <a:off x="547141" y="2665623"/>
            <a:ext cx="2631978" cy="2159903"/>
          </a:xfrm>
          <a:prstGeom prst="rect">
            <a:avLst/>
          </a:prstGeom>
        </p:spPr>
      </p:pic>
      <p:sp>
        <p:nvSpPr>
          <p:cNvPr id="102" name="Content Placeholder 2">
            <a:extLst>
              <a:ext uri="{FF2B5EF4-FFF2-40B4-BE49-F238E27FC236}">
                <a16:creationId xmlns:a16="http://schemas.microsoft.com/office/drawing/2014/main" id="{005D92C1-DCF7-E54F-AF78-F885ACC1F96A}"/>
              </a:ext>
            </a:extLst>
          </p:cNvPr>
          <p:cNvSpPr txBox="1">
            <a:spLocks/>
          </p:cNvSpPr>
          <p:nvPr/>
        </p:nvSpPr>
        <p:spPr>
          <a:xfrm>
            <a:off x="6251027" y="5975128"/>
            <a:ext cx="4942489" cy="677917"/>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400" i="1" dirty="0">
                <a:solidFill>
                  <a:schemeClr val="tx1"/>
                </a:solidFill>
              </a:rPr>
              <a:t>Some state combinations from previous slide are impossible (have no incoming edges), so they can be removed. This is the simpler version</a:t>
            </a:r>
          </a:p>
        </p:txBody>
      </p:sp>
      <p:cxnSp>
        <p:nvCxnSpPr>
          <p:cNvPr id="103" name="Straight Connector 102">
            <a:extLst>
              <a:ext uri="{FF2B5EF4-FFF2-40B4-BE49-F238E27FC236}">
                <a16:creationId xmlns:a16="http://schemas.microsoft.com/office/drawing/2014/main" id="{1BBC0604-96DD-E748-8380-E16A81A42912}"/>
              </a:ext>
            </a:extLst>
          </p:cNvPr>
          <p:cNvCxnSpPr>
            <a:cxnSpLocks/>
          </p:cNvCxnSpPr>
          <p:nvPr/>
        </p:nvCxnSpPr>
        <p:spPr>
          <a:xfrm>
            <a:off x="9120352" y="5393574"/>
            <a:ext cx="208761" cy="525741"/>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0AFAD66-17EF-E54B-8CA2-74684DCE73D8}"/>
              </a:ext>
            </a:extLst>
          </p:cNvPr>
          <p:cNvPicPr>
            <a:picLocks noChangeAspect="1"/>
          </p:cNvPicPr>
          <p:nvPr/>
        </p:nvPicPr>
        <p:blipFill>
          <a:blip r:embed="rId3"/>
          <a:stretch>
            <a:fillRect/>
          </a:stretch>
        </p:blipFill>
        <p:spPr>
          <a:xfrm>
            <a:off x="5545956" y="2454063"/>
            <a:ext cx="6045894" cy="2789104"/>
          </a:xfrm>
          <a:prstGeom prst="rect">
            <a:avLst/>
          </a:prstGeom>
        </p:spPr>
      </p:pic>
    </p:spTree>
    <p:extLst>
      <p:ext uri="{BB962C8B-B14F-4D97-AF65-F5344CB8AC3E}">
        <p14:creationId xmlns:p14="http://schemas.microsoft.com/office/powerpoint/2010/main" val="24168683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NFA vs. DFA?</a:t>
            </a:r>
          </a:p>
        </p:txBody>
      </p:sp>
      <p:sp>
        <p:nvSpPr>
          <p:cNvPr id="5" name="Content Placeholder 2">
            <a:extLst>
              <a:ext uri="{FF2B5EF4-FFF2-40B4-BE49-F238E27FC236}">
                <a16:creationId xmlns:a16="http://schemas.microsoft.com/office/drawing/2014/main" id="{AF7FBC61-F392-6741-963B-32134CE67FF2}"/>
              </a:ext>
            </a:extLst>
          </p:cNvPr>
          <p:cNvSpPr txBox="1">
            <a:spLocks/>
          </p:cNvSpPr>
          <p:nvPr/>
        </p:nvSpPr>
        <p:spPr>
          <a:xfrm>
            <a:off x="1141412" y="932688"/>
            <a:ext cx="10306875" cy="576072"/>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bg1"/>
                </a:solidFill>
              </a:rPr>
              <a:t>Possible Theorem 1: An NFA is equivalent in computational power to a DFA</a:t>
            </a:r>
          </a:p>
        </p:txBody>
      </p:sp>
      <p:sp>
        <p:nvSpPr>
          <p:cNvPr id="7" name="Content Placeholder 2">
            <a:extLst>
              <a:ext uri="{FF2B5EF4-FFF2-40B4-BE49-F238E27FC236}">
                <a16:creationId xmlns:a16="http://schemas.microsoft.com/office/drawing/2014/main" id="{0408544F-3274-1D40-A9C3-1AFA343C1537}"/>
              </a:ext>
            </a:extLst>
          </p:cNvPr>
          <p:cNvSpPr txBox="1">
            <a:spLocks/>
          </p:cNvSpPr>
          <p:nvPr/>
        </p:nvSpPr>
        <p:spPr>
          <a:xfrm>
            <a:off x="1141411" y="1453896"/>
            <a:ext cx="10306875" cy="649224"/>
          </a:xfrm>
          <a:prstGeom prst="rect">
            <a:avLst/>
          </a:prstGeom>
          <a:noFill/>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Consider direction 2 next:</a:t>
            </a:r>
            <a:br>
              <a:rPr lang="en-US" sz="1800" i="1" dirty="0"/>
            </a:br>
            <a:r>
              <a:rPr lang="en-US" sz="1800" i="1" dirty="0"/>
              <a:t>Here is the formal version of the process</a:t>
            </a:r>
            <a:endParaRPr lang="en-US" sz="1800" i="1" dirty="0">
              <a:solidFill>
                <a:schemeClr val="tx1"/>
              </a:solidFill>
            </a:endParaRPr>
          </a:p>
        </p:txBody>
      </p:sp>
      <p:sp>
        <p:nvSpPr>
          <p:cNvPr id="52" name="Right Arrow 51">
            <a:extLst>
              <a:ext uri="{FF2B5EF4-FFF2-40B4-BE49-F238E27FC236}">
                <a16:creationId xmlns:a16="http://schemas.microsoft.com/office/drawing/2014/main" id="{7B6E91A0-4C42-C24F-A8A8-CED54E3F4018}"/>
              </a:ext>
            </a:extLst>
          </p:cNvPr>
          <p:cNvSpPr/>
          <p:nvPr/>
        </p:nvSpPr>
        <p:spPr>
          <a:xfrm>
            <a:off x="3915266" y="2942469"/>
            <a:ext cx="908039" cy="4537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D604B1F4-2AE6-8142-814F-A289190D9BD0}"/>
                  </a:ext>
                </a:extLst>
              </p:cNvPr>
              <p:cNvSpPr txBox="1">
                <a:spLocks/>
              </p:cNvSpPr>
              <p:nvPr/>
            </p:nvSpPr>
            <p:spPr>
              <a:xfrm>
                <a:off x="688404" y="2432231"/>
                <a:ext cx="3024378" cy="1717344"/>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solidFill>
                      <a:schemeClr val="tx1"/>
                    </a:solidFill>
                  </a:rPr>
                  <a:t>Consider an arbitrary NFA N that recognizes an arbitrary language L:</a:t>
                </a:r>
              </a:p>
              <a:p>
                <a:pPr marL="0" indent="0">
                  <a:buFont typeface="Arial" panose="020B0604020202020204" pitchFamily="34" charset="0"/>
                  <a:buNone/>
                </a:pPr>
                <a:endParaRPr lang="en-US" sz="1600" i="1" dirty="0">
                  <a:solidFill>
                    <a:schemeClr val="tx1"/>
                  </a:solidFill>
                </a:endParaRP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𝑁</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𝑄</m:t>
                      </m:r>
                      <m:r>
                        <a:rPr lang="en-US" sz="1600" b="0" i="1" smtClean="0">
                          <a:solidFill>
                            <a:schemeClr val="tx1"/>
                          </a:solidFill>
                          <a:latin typeface="Cambria Math" panose="02040503050406030204" pitchFamily="18" charset="0"/>
                        </a:rPr>
                        <m:t>, </m:t>
                      </m:r>
                      <m:r>
                        <m:rPr>
                          <m:sty m:val="p"/>
                        </m:rPr>
                        <a:rPr lang="en-US" sz="1600" b="0" i="0" smtClean="0">
                          <a:solidFill>
                            <a:schemeClr val="tx1"/>
                          </a:solidFill>
                          <a:latin typeface="Cambria Math" panose="02040503050406030204" pitchFamily="18" charset="0"/>
                        </a:rPr>
                        <m:t>Σ</m:t>
                      </m:r>
                      <m:r>
                        <a:rPr lang="en-US" sz="1600" b="0" i="1" smtClean="0">
                          <a:solidFill>
                            <a:schemeClr val="tx1"/>
                          </a:solidFill>
                          <a:latin typeface="Cambria Math" panose="02040503050406030204" pitchFamily="18" charset="0"/>
                        </a:rPr>
                        <m:t>, </m:t>
                      </m:r>
                      <m:r>
                        <a:rPr lang="en-US" sz="1600" b="0" i="1" smtClean="0">
                          <a:solidFill>
                            <a:schemeClr val="tx1"/>
                          </a:solidFill>
                          <a:latin typeface="Cambria Math" panose="02040503050406030204" pitchFamily="18" charset="0"/>
                        </a:rPr>
                        <m:t>𝛿</m:t>
                      </m:r>
                      <m:r>
                        <a:rPr lang="en-US" sz="1600" b="0" i="1" smtClean="0">
                          <a:solidFill>
                            <a:schemeClr val="tx1"/>
                          </a:solidFill>
                          <a:latin typeface="Cambria Math" panose="02040503050406030204" pitchFamily="18" charset="0"/>
                        </a:rPr>
                        <m:t>, </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𝑞</m:t>
                          </m:r>
                        </m:e>
                        <m:sub>
                          <m:r>
                            <a:rPr lang="en-US" sz="1600" b="0" i="1" smtClean="0">
                              <a:solidFill>
                                <a:schemeClr val="tx1"/>
                              </a:solidFill>
                              <a:latin typeface="Cambria Math" panose="02040503050406030204" pitchFamily="18" charset="0"/>
                            </a:rPr>
                            <m:t>0</m:t>
                          </m:r>
                        </m:sub>
                      </m:sSub>
                      <m:r>
                        <a:rPr lang="en-US" sz="1600" b="0" i="1" smtClean="0">
                          <a:solidFill>
                            <a:schemeClr val="tx1"/>
                          </a:solidFill>
                          <a:latin typeface="Cambria Math" panose="02040503050406030204" pitchFamily="18" charset="0"/>
                        </a:rPr>
                        <m:t>, </m:t>
                      </m:r>
                      <m:r>
                        <a:rPr lang="en-US" sz="1600" b="0" i="1" smtClean="0">
                          <a:solidFill>
                            <a:schemeClr val="tx1"/>
                          </a:solidFill>
                          <a:latin typeface="Cambria Math" panose="02040503050406030204" pitchFamily="18" charset="0"/>
                        </a:rPr>
                        <m:t>𝐹</m:t>
                      </m:r>
                      <m:r>
                        <a:rPr lang="en-US" sz="1600" b="0" i="1" smtClean="0">
                          <a:solidFill>
                            <a:schemeClr val="tx1"/>
                          </a:solidFill>
                          <a:latin typeface="Cambria Math" panose="02040503050406030204" pitchFamily="18" charset="0"/>
                        </a:rPr>
                        <m:t>)</m:t>
                      </m:r>
                    </m:oMath>
                  </m:oMathPara>
                </a14:m>
                <a:endParaRPr lang="en-US" sz="1600" i="1" dirty="0">
                  <a:solidFill>
                    <a:schemeClr val="tx1"/>
                  </a:solidFill>
                </a:endParaRPr>
              </a:p>
            </p:txBody>
          </p:sp>
        </mc:Choice>
        <mc:Fallback xmlns="">
          <p:sp>
            <p:nvSpPr>
              <p:cNvPr id="99" name="Content Placeholder 2">
                <a:extLst>
                  <a:ext uri="{FF2B5EF4-FFF2-40B4-BE49-F238E27FC236}">
                    <a16:creationId xmlns:a16="http://schemas.microsoft.com/office/drawing/2014/main" id="{D604B1F4-2AE6-8142-814F-A289190D9BD0}"/>
                  </a:ext>
                </a:extLst>
              </p:cNvPr>
              <p:cNvSpPr txBox="1">
                <a:spLocks noRot="1" noChangeAspect="1" noMove="1" noResize="1" noEditPoints="1" noAdjustHandles="1" noChangeArrowheads="1" noChangeShapeType="1" noTextEdit="1"/>
              </p:cNvSpPr>
              <p:nvPr/>
            </p:nvSpPr>
            <p:spPr>
              <a:xfrm>
                <a:off x="688404" y="2432231"/>
                <a:ext cx="3024378" cy="1717344"/>
              </a:xfrm>
              <a:prstGeom prst="rect">
                <a:avLst/>
              </a:prstGeom>
              <a:blipFill>
                <a:blip r:embed="rId2"/>
                <a:stretch>
                  <a:fillRect l="-833"/>
                </a:stretch>
              </a:blipFill>
              <a:ln>
                <a:solidFill>
                  <a:schemeClr val="tx1">
                    <a:lumMod val="9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Content Placeholder 2">
                <a:extLst>
                  <a:ext uri="{FF2B5EF4-FFF2-40B4-BE49-F238E27FC236}">
                    <a16:creationId xmlns:a16="http://schemas.microsoft.com/office/drawing/2014/main" id="{6897ABD7-C1A1-F548-BE8A-9895A5151163}"/>
                  </a:ext>
                </a:extLst>
              </p:cNvPr>
              <p:cNvSpPr txBox="1">
                <a:spLocks/>
              </p:cNvSpPr>
              <p:nvPr/>
            </p:nvSpPr>
            <p:spPr>
              <a:xfrm>
                <a:off x="4950375" y="2432231"/>
                <a:ext cx="6402525" cy="2754623"/>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solidFill>
                      <a:schemeClr val="tx1"/>
                    </a:solidFill>
                  </a:rPr>
                  <a:t>Construct a DFA D as such:</a:t>
                </a:r>
              </a:p>
              <a:p>
                <a:pPr marL="0" indent="0">
                  <a:buFont typeface="Arial" panose="020B0604020202020204" pitchFamily="34" charset="0"/>
                  <a:buNone/>
                </a:pPr>
                <a:endParaRPr lang="en-US" sz="1600" i="1" dirty="0"/>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𝐷</m:t>
                      </m:r>
                      <m:r>
                        <a:rPr lang="en-US" sz="1600" b="0" i="1" smtClean="0">
                          <a:solidFill>
                            <a:schemeClr val="tx1"/>
                          </a:solidFill>
                          <a:latin typeface="Cambria Math" panose="02040503050406030204" pitchFamily="18" charset="0"/>
                        </a:rPr>
                        <m:t>=(</m:t>
                      </m:r>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𝑄</m:t>
                          </m:r>
                        </m:e>
                        <m:sup>
                          <m:r>
                            <a:rPr lang="en-US" sz="1600" b="0" i="1" smtClean="0">
                              <a:solidFill>
                                <a:schemeClr val="tx1"/>
                              </a:solidFill>
                              <a:latin typeface="Cambria Math" panose="02040503050406030204" pitchFamily="18" charset="0"/>
                            </a:rPr>
                            <m:t>′</m:t>
                          </m:r>
                        </m:sup>
                      </m:sSup>
                      <m:r>
                        <a:rPr lang="en-US" sz="1600" b="0" i="1" smtClean="0">
                          <a:solidFill>
                            <a:schemeClr val="tx1"/>
                          </a:solidFill>
                          <a:latin typeface="Cambria Math" panose="02040503050406030204" pitchFamily="18" charset="0"/>
                        </a:rPr>
                        <m:t>,</m:t>
                      </m:r>
                      <m:r>
                        <m:rPr>
                          <m:sty m:val="p"/>
                        </m:rPr>
                        <a:rPr lang="en-US" sz="1600" b="0" i="0" smtClean="0">
                          <a:solidFill>
                            <a:schemeClr val="tx1"/>
                          </a:solidFill>
                          <a:latin typeface="Cambria Math" panose="02040503050406030204" pitchFamily="18" charset="0"/>
                        </a:rPr>
                        <m:t>Σ</m:t>
                      </m:r>
                      <m:r>
                        <a:rPr lang="en-US" sz="1600" b="0" i="1" smtClean="0">
                          <a:solidFill>
                            <a:schemeClr val="tx1"/>
                          </a:solidFill>
                          <a:latin typeface="Cambria Math" panose="02040503050406030204" pitchFamily="18" charset="0"/>
                        </a:rPr>
                        <m:t>, </m:t>
                      </m:r>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𝛿</m:t>
                          </m:r>
                        </m:e>
                        <m:sup>
                          <m:r>
                            <a:rPr lang="en-US" sz="1600" b="0" i="1" smtClean="0">
                              <a:solidFill>
                                <a:schemeClr val="tx1"/>
                              </a:solidFill>
                              <a:latin typeface="Cambria Math" panose="02040503050406030204" pitchFamily="18" charset="0"/>
                            </a:rPr>
                            <m:t>′</m:t>
                          </m:r>
                        </m:sup>
                      </m:sSup>
                      <m:r>
                        <a:rPr lang="en-US" sz="1600" b="0" i="1" smtClean="0">
                          <a:solidFill>
                            <a:schemeClr val="tx1"/>
                          </a:solidFill>
                          <a:latin typeface="Cambria Math" panose="02040503050406030204" pitchFamily="18" charset="0"/>
                        </a:rPr>
                        <m:t>,</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𝑞</m:t>
                          </m:r>
                        </m:e>
                        <m:sub>
                          <m:r>
                            <a:rPr lang="en-US" sz="1600" b="0" i="1" smtClean="0">
                              <a:solidFill>
                                <a:schemeClr val="tx1"/>
                              </a:solidFill>
                              <a:latin typeface="Cambria Math" panose="02040503050406030204" pitchFamily="18" charset="0"/>
                            </a:rPr>
                            <m:t>0</m:t>
                          </m:r>
                        </m:sub>
                      </m:sSub>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𝐹</m:t>
                      </m:r>
                      <m:r>
                        <a:rPr lang="en-US" sz="1600" b="0" i="1" smtClean="0">
                          <a:solidFill>
                            <a:schemeClr val="tx1"/>
                          </a:solidFill>
                          <a:latin typeface="Cambria Math" panose="02040503050406030204" pitchFamily="18" charset="0"/>
                        </a:rPr>
                        <m:t>′)</m:t>
                      </m:r>
                    </m:oMath>
                  </m:oMathPara>
                </a14:m>
                <a:endParaRPr lang="en-US" sz="1600" i="1" dirty="0">
                  <a:solidFill>
                    <a:schemeClr val="tx1"/>
                  </a:solidFill>
                </a:endParaRPr>
              </a:p>
              <a:p>
                <a:pPr marL="0" indent="0">
                  <a:buFont typeface="Arial" panose="020B0604020202020204" pitchFamily="34" charset="0"/>
                  <a:buNone/>
                </a:pPr>
                <a:r>
                  <a:rPr lang="en-US" sz="1600" i="1" dirty="0"/>
                  <a:t>Such that:</a:t>
                </a: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𝑄</m:t>
                          </m:r>
                        </m:e>
                        <m:sup>
                          <m:r>
                            <a:rPr lang="en-US" sz="1600" b="0" i="1" smtClean="0">
                              <a:solidFill>
                                <a:schemeClr val="tx1"/>
                              </a:solidFill>
                              <a:latin typeface="Cambria Math" panose="02040503050406030204" pitchFamily="18" charset="0"/>
                            </a:rPr>
                            <m:t>′</m:t>
                          </m:r>
                        </m:sup>
                      </m:sSup>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𝒫</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𝑄</m:t>
                      </m:r>
                      <m:r>
                        <a:rPr lang="en-US" sz="1600" b="0" i="1" smtClean="0">
                          <a:solidFill>
                            <a:schemeClr val="tx1"/>
                          </a:solidFill>
                          <a:latin typeface="Cambria Math" panose="02040503050406030204" pitchFamily="18" charset="0"/>
                        </a:rPr>
                        <m:t>)</m:t>
                      </m:r>
                    </m:oMath>
                    <m:oMath xmlns:m="http://schemas.openxmlformats.org/officeDocument/2006/math">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𝛿</m:t>
                          </m:r>
                        </m:e>
                        <m:sup>
                          <m:r>
                            <a:rPr lang="en-US" sz="1600" b="0" i="1" smtClean="0">
                              <a:solidFill>
                                <a:schemeClr val="tx1"/>
                              </a:solidFill>
                              <a:latin typeface="Cambria Math" panose="02040503050406030204" pitchFamily="18" charset="0"/>
                            </a:rPr>
                            <m:t>′</m:t>
                          </m:r>
                        </m:sup>
                      </m:sSup>
                      <m:r>
                        <a:rPr lang="en-US" sz="1600" b="0" i="1" smtClean="0">
                          <a:solidFill>
                            <a:schemeClr val="tx1"/>
                          </a:solidFill>
                          <a:latin typeface="Cambria Math" panose="02040503050406030204" pitchFamily="18" charset="0"/>
                        </a:rPr>
                        <m:t>=</m:t>
                      </m:r>
                      <m:d>
                        <m:dPr>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𝑅</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𝑄</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𝑎</m:t>
                          </m:r>
                          <m:r>
                            <a:rPr lang="en-US" sz="1600" b="0" i="1" smtClean="0">
                              <a:solidFill>
                                <a:schemeClr val="tx1"/>
                              </a:solidFill>
                              <a:latin typeface="Cambria Math" panose="02040503050406030204" pitchFamily="18" charset="0"/>
                            </a:rPr>
                            <m:t>∈</m:t>
                          </m:r>
                          <m:r>
                            <m:rPr>
                              <m:sty m:val="p"/>
                            </m:rPr>
                            <a:rPr lang="en-US" sz="1600" b="0" i="0" smtClean="0">
                              <a:solidFill>
                                <a:schemeClr val="tx1"/>
                              </a:solidFill>
                              <a:latin typeface="Cambria Math" panose="02040503050406030204" pitchFamily="18" charset="0"/>
                            </a:rPr>
                            <m:t>Σ</m:t>
                          </m:r>
                        </m:e>
                      </m:d>
                      <m:r>
                        <a:rPr lang="en-US" sz="1600" b="0" i="1" smtClean="0">
                          <a:solidFill>
                            <a:schemeClr val="tx1"/>
                          </a:solidFill>
                          <a:latin typeface="Cambria Math" panose="02040503050406030204" pitchFamily="18" charset="0"/>
                        </a:rPr>
                        <m:t>→</m:t>
                      </m:r>
                      <m:d>
                        <m:dPr>
                          <m:begChr m:val="{"/>
                          <m:endChr m:val="|"/>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𝑞</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𝑄</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𝑟</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𝑅</m:t>
                          </m:r>
                          <m:r>
                            <a:rPr lang="en-US" sz="1600" b="0" i="1" smtClean="0">
                              <a:solidFill>
                                <a:schemeClr val="tx1"/>
                              </a:solidFill>
                              <a:latin typeface="Cambria Math" panose="02040503050406030204" pitchFamily="18" charset="0"/>
                            </a:rPr>
                            <m:t> </m:t>
                          </m:r>
                        </m:e>
                      </m:d>
                      <m:r>
                        <a:rPr lang="en-US" sz="1600" b="0" i="1" smtClean="0">
                          <a:solidFill>
                            <a:schemeClr val="tx1"/>
                          </a:solidFill>
                          <a:latin typeface="Cambria Math" panose="02040503050406030204" pitchFamily="18" charset="0"/>
                        </a:rPr>
                        <m:t> </m:t>
                      </m:r>
                      <m:r>
                        <a:rPr lang="en-US" sz="1600" b="0" i="1" smtClean="0">
                          <a:solidFill>
                            <a:schemeClr val="tx1"/>
                          </a:solidFill>
                          <a:latin typeface="Cambria Math" panose="02040503050406030204" pitchFamily="18" charset="0"/>
                        </a:rPr>
                        <m:t>𝑞</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𝐸</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𝛿</m:t>
                      </m:r>
                      <m:d>
                        <m:dPr>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𝑟</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𝑎</m:t>
                          </m:r>
                        </m:e>
                      </m:d>
                      <m:r>
                        <a:rPr lang="en-US" sz="1600" b="0" i="1" smtClean="0">
                          <a:solidFill>
                            <a:schemeClr val="tx1"/>
                          </a:solidFill>
                          <a:latin typeface="Cambria Math" panose="02040503050406030204" pitchFamily="18" charset="0"/>
                        </a:rPr>
                        <m:t>)}</m:t>
                      </m:r>
                    </m:oMath>
                    <m:oMath xmlns:m="http://schemas.openxmlformats.org/officeDocument/2006/math">
                      <m:sSubSup>
                        <m:sSubSupPr>
                          <m:ctrlPr>
                            <a:rPr lang="en-US" sz="1600" b="0" i="1" smtClean="0">
                              <a:solidFill>
                                <a:schemeClr val="tx1"/>
                              </a:solidFill>
                              <a:latin typeface="Cambria Math" panose="02040503050406030204" pitchFamily="18" charset="0"/>
                            </a:rPr>
                          </m:ctrlPr>
                        </m:sSubSupPr>
                        <m:e>
                          <m:r>
                            <a:rPr lang="en-US" sz="1600" b="0" i="1" smtClean="0">
                              <a:solidFill>
                                <a:schemeClr val="tx1"/>
                              </a:solidFill>
                              <a:latin typeface="Cambria Math" panose="02040503050406030204" pitchFamily="18" charset="0"/>
                            </a:rPr>
                            <m:t>𝑞</m:t>
                          </m:r>
                        </m:e>
                        <m:sub>
                          <m:r>
                            <a:rPr lang="en-US" sz="1600" b="0" i="1" smtClean="0">
                              <a:solidFill>
                                <a:schemeClr val="tx1"/>
                              </a:solidFill>
                              <a:latin typeface="Cambria Math" panose="02040503050406030204" pitchFamily="18" charset="0"/>
                            </a:rPr>
                            <m:t>0</m:t>
                          </m:r>
                        </m:sub>
                        <m:sup>
                          <m:r>
                            <a:rPr lang="en-US" sz="1600" b="0" i="1" smtClean="0">
                              <a:solidFill>
                                <a:schemeClr val="tx1"/>
                              </a:solidFill>
                              <a:latin typeface="Cambria Math" panose="02040503050406030204" pitchFamily="18" charset="0"/>
                            </a:rPr>
                            <m:t>′</m:t>
                          </m:r>
                        </m:sup>
                      </m:sSubSup>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𝐸</m:t>
                      </m:r>
                      <m:r>
                        <a:rPr lang="en-US" sz="1600" b="0" i="1" smtClean="0">
                          <a:solidFill>
                            <a:schemeClr val="tx1"/>
                          </a:solidFill>
                          <a:latin typeface="Cambria Math" panose="02040503050406030204" pitchFamily="18" charset="0"/>
                        </a:rPr>
                        <m:t>(</m:t>
                      </m:r>
                      <m:d>
                        <m:dPr>
                          <m:begChr m:val="{"/>
                          <m:endChr m:val="}"/>
                          <m:ctrlPr>
                            <a:rPr lang="en-US" sz="1600" b="0" i="1" smtClean="0">
                              <a:solidFill>
                                <a:schemeClr val="tx1"/>
                              </a:solidFill>
                              <a:latin typeface="Cambria Math" panose="02040503050406030204" pitchFamily="18" charset="0"/>
                            </a:rPr>
                          </m:ctrlPr>
                        </m:dPr>
                        <m:e>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𝑞</m:t>
                              </m:r>
                            </m:e>
                            <m:sub>
                              <m:r>
                                <a:rPr lang="en-US" sz="1600" b="0" i="1" smtClean="0">
                                  <a:solidFill>
                                    <a:schemeClr val="tx1"/>
                                  </a:solidFill>
                                  <a:latin typeface="Cambria Math" panose="02040503050406030204" pitchFamily="18" charset="0"/>
                                </a:rPr>
                                <m:t>0</m:t>
                              </m:r>
                            </m:sub>
                          </m:sSub>
                        </m:e>
                      </m:d>
                      <m:r>
                        <a:rPr lang="en-US" sz="1600" b="0" i="1" smtClean="0">
                          <a:solidFill>
                            <a:schemeClr val="tx1"/>
                          </a:solidFill>
                          <a:latin typeface="Cambria Math" panose="02040503050406030204" pitchFamily="18" charset="0"/>
                        </a:rPr>
                        <m:t>)</m:t>
                      </m:r>
                    </m:oMath>
                    <m:oMath xmlns:m="http://schemas.openxmlformats.org/officeDocument/2006/math">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𝐹</m:t>
                          </m:r>
                        </m:e>
                        <m:sup>
                          <m:r>
                            <a:rPr lang="en-US" sz="1600" b="0" i="1" smtClean="0">
                              <a:solidFill>
                                <a:schemeClr val="tx1"/>
                              </a:solidFill>
                              <a:latin typeface="Cambria Math" panose="02040503050406030204" pitchFamily="18" charset="0"/>
                            </a:rPr>
                            <m:t>′</m:t>
                          </m:r>
                        </m:sup>
                      </m:sSup>
                      <m:r>
                        <a:rPr lang="en-US" sz="1600" b="0" i="1" smtClean="0">
                          <a:solidFill>
                            <a:schemeClr val="tx1"/>
                          </a:solidFill>
                          <a:latin typeface="Cambria Math" panose="02040503050406030204" pitchFamily="18" charset="0"/>
                        </a:rPr>
                        <m:t>=</m:t>
                      </m:r>
                      <m:d>
                        <m:dPr>
                          <m:begChr m:val="{"/>
                          <m:endChr m:val="|"/>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𝑅</m:t>
                          </m:r>
                          <m:r>
                            <a:rPr lang="en-US" sz="1600" b="0" i="1" smtClean="0">
                              <a:solidFill>
                                <a:schemeClr val="tx1"/>
                              </a:solidFill>
                              <a:latin typeface="Cambria Math" panose="02040503050406030204" pitchFamily="18" charset="0"/>
                            </a:rPr>
                            <m:t>∈</m:t>
                          </m:r>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𝑄</m:t>
                              </m:r>
                            </m:e>
                            <m:sup>
                              <m:r>
                                <a:rPr lang="en-US" sz="1600" b="0" i="1" smtClean="0">
                                  <a:solidFill>
                                    <a:schemeClr val="tx1"/>
                                  </a:solidFill>
                                  <a:latin typeface="Cambria Math" panose="02040503050406030204" pitchFamily="18" charset="0"/>
                                </a:rPr>
                                <m:t>′</m:t>
                              </m:r>
                            </m:sup>
                          </m:sSup>
                          <m:r>
                            <a:rPr lang="en-US" sz="1600" b="0" i="1" smtClean="0">
                              <a:solidFill>
                                <a:schemeClr val="tx1"/>
                              </a:solidFill>
                              <a:latin typeface="Cambria Math" panose="02040503050406030204" pitchFamily="18" charset="0"/>
                            </a:rPr>
                            <m:t> </m:t>
                          </m:r>
                        </m:e>
                      </m:d>
                      <m:r>
                        <a:rPr lang="en-US" sz="1600" b="0" i="1" smtClean="0">
                          <a:solidFill>
                            <a:schemeClr val="tx1"/>
                          </a:solidFill>
                          <a:latin typeface="Cambria Math" panose="02040503050406030204" pitchFamily="18" charset="0"/>
                        </a:rPr>
                        <m:t> </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m:t>
                          </m:r>
                        </m:e>
                        <m:sub>
                          <m:r>
                            <a:rPr lang="en-US" sz="1600" b="0" i="1" smtClean="0">
                              <a:solidFill>
                                <a:schemeClr val="tx1"/>
                              </a:solidFill>
                              <a:latin typeface="Cambria Math" panose="02040503050406030204" pitchFamily="18" charset="0"/>
                            </a:rPr>
                            <m:t>𝑟</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𝑅</m:t>
                          </m:r>
                        </m:sub>
                      </m:sSub>
                      <m:r>
                        <a:rPr lang="en-US" sz="1600" b="0" i="1" smtClean="0">
                          <a:solidFill>
                            <a:schemeClr val="tx1"/>
                          </a:solidFill>
                          <a:latin typeface="Cambria Math" panose="02040503050406030204" pitchFamily="18" charset="0"/>
                        </a:rPr>
                        <m:t> </m:t>
                      </m:r>
                      <m:r>
                        <a:rPr lang="en-US" sz="1600" b="0" i="1" smtClean="0">
                          <a:solidFill>
                            <a:schemeClr val="tx1"/>
                          </a:solidFill>
                          <a:latin typeface="Cambria Math" panose="02040503050406030204" pitchFamily="18" charset="0"/>
                        </a:rPr>
                        <m:t>𝑟</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𝐹</m:t>
                      </m:r>
                      <m:r>
                        <a:rPr lang="en-US" sz="1600" b="0" i="1" smtClean="0">
                          <a:solidFill>
                            <a:schemeClr val="tx1"/>
                          </a:solidFill>
                          <a:latin typeface="Cambria Math" panose="02040503050406030204" pitchFamily="18" charset="0"/>
                        </a:rPr>
                        <m:t>}</m:t>
                      </m:r>
                    </m:oMath>
                  </m:oMathPara>
                </a14:m>
                <a:endParaRPr lang="en-US" sz="1600" i="1" dirty="0">
                  <a:solidFill>
                    <a:schemeClr val="tx1"/>
                  </a:solidFill>
                </a:endParaRPr>
              </a:p>
            </p:txBody>
          </p:sp>
        </mc:Choice>
        <mc:Fallback xmlns="">
          <p:sp>
            <p:nvSpPr>
              <p:cNvPr id="100" name="Content Placeholder 2">
                <a:extLst>
                  <a:ext uri="{FF2B5EF4-FFF2-40B4-BE49-F238E27FC236}">
                    <a16:creationId xmlns:a16="http://schemas.microsoft.com/office/drawing/2014/main" id="{6897ABD7-C1A1-F548-BE8A-9895A5151163}"/>
                  </a:ext>
                </a:extLst>
              </p:cNvPr>
              <p:cNvSpPr txBox="1">
                <a:spLocks noRot="1" noChangeAspect="1" noMove="1" noResize="1" noEditPoints="1" noAdjustHandles="1" noChangeArrowheads="1" noChangeShapeType="1" noTextEdit="1"/>
              </p:cNvSpPr>
              <p:nvPr/>
            </p:nvSpPr>
            <p:spPr>
              <a:xfrm>
                <a:off x="4950375" y="2432231"/>
                <a:ext cx="6402525" cy="2754623"/>
              </a:xfrm>
              <a:prstGeom prst="rect">
                <a:avLst/>
              </a:prstGeom>
              <a:blipFill>
                <a:blip r:embed="rId3"/>
                <a:stretch>
                  <a:fillRect l="-395"/>
                </a:stretch>
              </a:blipFill>
              <a:ln>
                <a:solidFill>
                  <a:schemeClr val="tx1">
                    <a:lumMod val="95000"/>
                  </a:schemeClr>
                </a:solidFill>
              </a:ln>
            </p:spPr>
            <p:txBody>
              <a:bodyPr/>
              <a:lstStyle/>
              <a:p>
                <a:r>
                  <a:rPr lang="en-US">
                    <a:noFill/>
                  </a:rPr>
                  <a:t> </a:t>
                </a:r>
              </a:p>
            </p:txBody>
          </p:sp>
        </mc:Fallback>
      </mc:AlternateContent>
      <p:sp>
        <p:nvSpPr>
          <p:cNvPr id="8" name="Content Placeholder 2">
            <a:extLst>
              <a:ext uri="{FF2B5EF4-FFF2-40B4-BE49-F238E27FC236}">
                <a16:creationId xmlns:a16="http://schemas.microsoft.com/office/drawing/2014/main" id="{44CFBD14-74ED-C446-88D9-6CA88DF8BC55}"/>
              </a:ext>
            </a:extLst>
          </p:cNvPr>
          <p:cNvSpPr txBox="1">
            <a:spLocks/>
          </p:cNvSpPr>
          <p:nvPr/>
        </p:nvSpPr>
        <p:spPr>
          <a:xfrm>
            <a:off x="5297214" y="5919952"/>
            <a:ext cx="5998779" cy="787415"/>
          </a:xfrm>
          <a:prstGeom prst="rect">
            <a:avLst/>
          </a:prstGeom>
          <a:noFill/>
          <a:ln>
            <a:no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400" i="1" dirty="0">
                <a:solidFill>
                  <a:schemeClr val="tx1"/>
                </a:solidFill>
              </a:rPr>
              <a:t>What is E() here? Given a set of states R, let E(R) be the set of states that we can reach by traveling along epsilon transitions only, including the </a:t>
            </a:r>
            <a:r>
              <a:rPr lang="en-US" sz="1400" i="1" dirty="0"/>
              <a:t>original states in the return value.</a:t>
            </a:r>
            <a:endParaRPr lang="en-US" sz="1400" i="1" dirty="0">
              <a:solidFill>
                <a:schemeClr val="tx1"/>
              </a:solidFill>
            </a:endParaRPr>
          </a:p>
        </p:txBody>
      </p:sp>
      <p:cxnSp>
        <p:nvCxnSpPr>
          <p:cNvPr id="9" name="Straight Connector 8">
            <a:extLst>
              <a:ext uri="{FF2B5EF4-FFF2-40B4-BE49-F238E27FC236}">
                <a16:creationId xmlns:a16="http://schemas.microsoft.com/office/drawing/2014/main" id="{1BDA7099-B4FD-B44E-B2D5-CDEE58E7F157}"/>
              </a:ext>
            </a:extLst>
          </p:cNvPr>
          <p:cNvCxnSpPr>
            <a:cxnSpLocks/>
          </p:cNvCxnSpPr>
          <p:nvPr/>
        </p:nvCxnSpPr>
        <p:spPr>
          <a:xfrm flipH="1">
            <a:off x="9364718" y="4595648"/>
            <a:ext cx="134006" cy="1324304"/>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83922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NFA vs. DFA?</a:t>
            </a:r>
          </a:p>
        </p:txBody>
      </p:sp>
      <p:sp>
        <p:nvSpPr>
          <p:cNvPr id="5" name="Content Placeholder 2">
            <a:extLst>
              <a:ext uri="{FF2B5EF4-FFF2-40B4-BE49-F238E27FC236}">
                <a16:creationId xmlns:a16="http://schemas.microsoft.com/office/drawing/2014/main" id="{AF7FBC61-F392-6741-963B-32134CE67FF2}"/>
              </a:ext>
            </a:extLst>
          </p:cNvPr>
          <p:cNvSpPr txBox="1">
            <a:spLocks/>
          </p:cNvSpPr>
          <p:nvPr/>
        </p:nvSpPr>
        <p:spPr>
          <a:xfrm>
            <a:off x="1141412" y="2459736"/>
            <a:ext cx="10306875" cy="576072"/>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bg1"/>
                </a:solidFill>
              </a:rPr>
              <a:t>Theorem: An NFA is equivalent in computational power to a DFA</a:t>
            </a:r>
          </a:p>
        </p:txBody>
      </p:sp>
      <p:sp>
        <p:nvSpPr>
          <p:cNvPr id="7" name="Content Placeholder 2">
            <a:extLst>
              <a:ext uri="{FF2B5EF4-FFF2-40B4-BE49-F238E27FC236}">
                <a16:creationId xmlns:a16="http://schemas.microsoft.com/office/drawing/2014/main" id="{0408544F-3274-1D40-A9C3-1AFA343C1537}"/>
              </a:ext>
            </a:extLst>
          </p:cNvPr>
          <p:cNvSpPr txBox="1">
            <a:spLocks/>
          </p:cNvSpPr>
          <p:nvPr/>
        </p:nvSpPr>
        <p:spPr>
          <a:xfrm>
            <a:off x="1141411" y="2980944"/>
            <a:ext cx="10306875" cy="649224"/>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Thus, it is proven!!!!</a:t>
            </a:r>
            <a:endParaRPr lang="en-US" sz="1800" i="1" dirty="0">
              <a:solidFill>
                <a:schemeClr val="tx1"/>
              </a:solidFill>
            </a:endParaRPr>
          </a:p>
        </p:txBody>
      </p:sp>
    </p:spTree>
    <p:extLst>
      <p:ext uri="{BB962C8B-B14F-4D97-AF65-F5344CB8AC3E}">
        <p14:creationId xmlns:p14="http://schemas.microsoft.com/office/powerpoint/2010/main" val="35657264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Non-Determinism Summary</a:t>
            </a:r>
          </a:p>
        </p:txBody>
      </p:sp>
      <p:sp>
        <p:nvSpPr>
          <p:cNvPr id="4" name="Content Placeholder 2">
            <a:extLst>
              <a:ext uri="{FF2B5EF4-FFF2-40B4-BE49-F238E27FC236}">
                <a16:creationId xmlns:a16="http://schemas.microsoft.com/office/drawing/2014/main" id="{B0765A4B-5441-7640-B1AC-0E649906A444}"/>
              </a:ext>
            </a:extLst>
          </p:cNvPr>
          <p:cNvSpPr txBox="1">
            <a:spLocks/>
          </p:cNvSpPr>
          <p:nvPr/>
        </p:nvSpPr>
        <p:spPr>
          <a:xfrm>
            <a:off x="1615966" y="2033752"/>
            <a:ext cx="9144000" cy="3608096"/>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b="1" i="1" u="sng" dirty="0"/>
              <a:t>What did we learn in this section</a:t>
            </a:r>
            <a:r>
              <a:rPr lang="en-US" sz="1800" i="1" dirty="0"/>
              <a:t>:</a:t>
            </a:r>
          </a:p>
          <a:p>
            <a:pPr marL="0" indent="0" algn="ctr">
              <a:buFont typeface="Arial" panose="020B0604020202020204" pitchFamily="34" charset="0"/>
              <a:buNone/>
            </a:pPr>
            <a:endParaRPr lang="en-US" sz="1800" i="1" dirty="0"/>
          </a:p>
          <a:p>
            <a:pPr marL="342900" indent="-342900" algn="ctr">
              <a:buFont typeface="Arial" panose="020B0604020202020204" pitchFamily="34" charset="0"/>
              <a:buAutoNum type="arabicPeriod"/>
            </a:pPr>
            <a:r>
              <a:rPr lang="en-US" sz="1800" i="1" dirty="0">
                <a:solidFill>
                  <a:schemeClr val="tx1"/>
                </a:solidFill>
              </a:rPr>
              <a:t>An NFA is a different type of machine that extends the functionality of a DFA</a:t>
            </a:r>
          </a:p>
          <a:p>
            <a:pPr marL="342900" indent="-342900" algn="ctr">
              <a:buFont typeface="Arial" panose="020B0604020202020204" pitchFamily="34" charset="0"/>
              <a:buAutoNum type="arabicPeriod"/>
            </a:pPr>
            <a:r>
              <a:rPr lang="en-US" sz="1800" i="1" dirty="0"/>
              <a:t>NFAs are often more convenient for recognizing languages because of the parallelism</a:t>
            </a:r>
          </a:p>
          <a:p>
            <a:pPr marL="342900" indent="-342900" algn="ctr">
              <a:buFont typeface="Arial" panose="020B0604020202020204" pitchFamily="34" charset="0"/>
              <a:buAutoNum type="arabicPeriod"/>
            </a:pPr>
            <a:r>
              <a:rPr lang="en-US" sz="1800" i="1" dirty="0">
                <a:solidFill>
                  <a:schemeClr val="tx1"/>
                </a:solidFill>
              </a:rPr>
              <a:t>NFAs and DFAs are equivalent in </a:t>
            </a:r>
            <a:r>
              <a:rPr lang="en-US" sz="1800" i="1" dirty="0"/>
              <a:t>computational power</a:t>
            </a:r>
          </a:p>
          <a:p>
            <a:pPr marL="342900" indent="-342900" algn="ctr">
              <a:buFont typeface="Arial" panose="020B0604020202020204" pitchFamily="34" charset="0"/>
              <a:buAutoNum type="arabicPeriod"/>
            </a:pPr>
            <a:r>
              <a:rPr lang="en-US" sz="1800" i="1" dirty="0"/>
              <a:t>Do we know how to build an NFA in the real world? Kind of…</a:t>
            </a:r>
            <a:endParaRPr lang="en-US" sz="1800" i="1" dirty="0">
              <a:solidFill>
                <a:schemeClr val="tx1"/>
              </a:solidFill>
            </a:endParaRPr>
          </a:p>
        </p:txBody>
      </p:sp>
    </p:spTree>
    <p:extLst>
      <p:ext uri="{BB962C8B-B14F-4D97-AF65-F5344CB8AC3E}">
        <p14:creationId xmlns:p14="http://schemas.microsoft.com/office/powerpoint/2010/main" val="6050363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Regular Languages</a:t>
            </a:r>
          </a:p>
        </p:txBody>
      </p:sp>
    </p:spTree>
    <p:extLst>
      <p:ext uri="{BB962C8B-B14F-4D97-AF65-F5344CB8AC3E}">
        <p14:creationId xmlns:p14="http://schemas.microsoft.com/office/powerpoint/2010/main" val="30074971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Motivating Questions</a:t>
            </a:r>
          </a:p>
        </p:txBody>
      </p:sp>
      <p:sp>
        <p:nvSpPr>
          <p:cNvPr id="3" name="Content Placeholder 2">
            <a:extLst>
              <a:ext uri="{FF2B5EF4-FFF2-40B4-BE49-F238E27FC236}">
                <a16:creationId xmlns:a16="http://schemas.microsoft.com/office/drawing/2014/main" id="{3AF1510D-4DE5-0944-9883-C7378A65B719}"/>
              </a:ext>
            </a:extLst>
          </p:cNvPr>
          <p:cNvSpPr>
            <a:spLocks noGrp="1"/>
          </p:cNvSpPr>
          <p:nvPr>
            <p:ph idx="1"/>
          </p:nvPr>
        </p:nvSpPr>
        <p:spPr>
          <a:xfrm>
            <a:off x="1954924" y="2139520"/>
            <a:ext cx="8415767" cy="761335"/>
          </a:xfrm>
          <a:solidFill>
            <a:schemeClr val="tx1">
              <a:lumMod val="95000"/>
            </a:schemeClr>
          </a:solidFill>
        </p:spPr>
        <p:txBody>
          <a:bodyPr>
            <a:normAutofit/>
          </a:bodyPr>
          <a:lstStyle/>
          <a:p>
            <a:pPr marL="0" indent="0" algn="ctr">
              <a:buNone/>
            </a:pPr>
            <a:r>
              <a:rPr lang="en-US" sz="1800" i="1" dirty="0">
                <a:solidFill>
                  <a:schemeClr val="bg1"/>
                </a:solidFill>
              </a:rPr>
              <a:t>Ok, we have NFAs and DFAs (and they are equivalent in computational power). What is the exact set of languages that these machines can recognize?</a:t>
            </a:r>
          </a:p>
        </p:txBody>
      </p:sp>
      <p:sp>
        <p:nvSpPr>
          <p:cNvPr id="5" name="Content Placeholder 2">
            <a:extLst>
              <a:ext uri="{FF2B5EF4-FFF2-40B4-BE49-F238E27FC236}">
                <a16:creationId xmlns:a16="http://schemas.microsoft.com/office/drawing/2014/main" id="{B490E4B8-F193-734A-A854-27014A106DAC}"/>
              </a:ext>
            </a:extLst>
          </p:cNvPr>
          <p:cNvSpPr txBox="1">
            <a:spLocks/>
          </p:cNvSpPr>
          <p:nvPr/>
        </p:nvSpPr>
        <p:spPr>
          <a:xfrm>
            <a:off x="1954924" y="3505865"/>
            <a:ext cx="8415767" cy="761335"/>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bg1"/>
                </a:solidFill>
              </a:rPr>
              <a:t>Can we find at least one language that NFAs and DFAs cannot recognize (spoiler: yes)? How do we find one?</a:t>
            </a:r>
          </a:p>
        </p:txBody>
      </p:sp>
    </p:spTree>
    <p:extLst>
      <p:ext uri="{BB962C8B-B14F-4D97-AF65-F5344CB8AC3E}">
        <p14:creationId xmlns:p14="http://schemas.microsoft.com/office/powerpoint/2010/main" val="37389160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Definition: Regular Language</a:t>
            </a:r>
          </a:p>
        </p:txBody>
      </p:sp>
      <p:sp>
        <p:nvSpPr>
          <p:cNvPr id="3" name="Content Placeholder 2">
            <a:extLst>
              <a:ext uri="{FF2B5EF4-FFF2-40B4-BE49-F238E27FC236}">
                <a16:creationId xmlns:a16="http://schemas.microsoft.com/office/drawing/2014/main" id="{3AF1510D-4DE5-0944-9883-C7378A65B719}"/>
              </a:ext>
            </a:extLst>
          </p:cNvPr>
          <p:cNvSpPr>
            <a:spLocks noGrp="1"/>
          </p:cNvSpPr>
          <p:nvPr>
            <p:ph idx="1"/>
          </p:nvPr>
        </p:nvSpPr>
        <p:spPr>
          <a:xfrm>
            <a:off x="2086147" y="2234113"/>
            <a:ext cx="8016530" cy="629851"/>
          </a:xfrm>
          <a:solidFill>
            <a:schemeClr val="tx1">
              <a:lumMod val="95000"/>
            </a:schemeClr>
          </a:solidFill>
        </p:spPr>
        <p:txBody>
          <a:bodyPr>
            <a:normAutofit/>
          </a:bodyPr>
          <a:lstStyle/>
          <a:p>
            <a:pPr marL="0" indent="0" algn="ctr">
              <a:buNone/>
            </a:pPr>
            <a:r>
              <a:rPr lang="en-US" sz="1800" i="1" dirty="0">
                <a:solidFill>
                  <a:schemeClr val="bg1"/>
                </a:solidFill>
              </a:rPr>
              <a:t>A language is called a </a:t>
            </a:r>
            <a:r>
              <a:rPr lang="en-US" sz="1800" b="1" i="1" u="sng" dirty="0">
                <a:solidFill>
                  <a:schemeClr val="bg1"/>
                </a:solidFill>
              </a:rPr>
              <a:t>regular language</a:t>
            </a:r>
            <a:r>
              <a:rPr lang="en-US" sz="1800" i="1" dirty="0">
                <a:solidFill>
                  <a:schemeClr val="bg1"/>
                </a:solidFill>
              </a:rPr>
              <a:t> if there exists some DFA that recognizes it</a:t>
            </a:r>
          </a:p>
        </p:txBody>
      </p:sp>
      <p:sp>
        <p:nvSpPr>
          <p:cNvPr id="4" name="Content Placeholder 2">
            <a:extLst>
              <a:ext uri="{FF2B5EF4-FFF2-40B4-BE49-F238E27FC236}">
                <a16:creationId xmlns:a16="http://schemas.microsoft.com/office/drawing/2014/main" id="{41C4EC2C-3E49-5844-9840-125A537B7A4C}"/>
              </a:ext>
            </a:extLst>
          </p:cNvPr>
          <p:cNvSpPr txBox="1">
            <a:spLocks/>
          </p:cNvSpPr>
          <p:nvPr/>
        </p:nvSpPr>
        <p:spPr>
          <a:xfrm>
            <a:off x="1671147" y="4833550"/>
            <a:ext cx="2049516" cy="969579"/>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400" i="1" dirty="0">
                <a:solidFill>
                  <a:schemeClr val="tx1"/>
                </a:solidFill>
              </a:rPr>
              <a:t>…and by equivalence, there exists an NFA that recognizes it too!</a:t>
            </a:r>
          </a:p>
        </p:txBody>
      </p:sp>
      <p:cxnSp>
        <p:nvCxnSpPr>
          <p:cNvPr id="5" name="Straight Connector 4">
            <a:extLst>
              <a:ext uri="{FF2B5EF4-FFF2-40B4-BE49-F238E27FC236}">
                <a16:creationId xmlns:a16="http://schemas.microsoft.com/office/drawing/2014/main" id="{8664B7EB-AE76-E145-B672-1A0636622575}"/>
              </a:ext>
            </a:extLst>
          </p:cNvPr>
          <p:cNvCxnSpPr>
            <a:cxnSpLocks/>
          </p:cNvCxnSpPr>
          <p:nvPr/>
        </p:nvCxnSpPr>
        <p:spPr>
          <a:xfrm flipH="1">
            <a:off x="2490953" y="3186605"/>
            <a:ext cx="748861" cy="1566699"/>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FA2FED5F-2B15-414E-B467-90CE8DBD90B3}"/>
              </a:ext>
            </a:extLst>
          </p:cNvPr>
          <p:cNvSpPr txBox="1">
            <a:spLocks/>
          </p:cNvSpPr>
          <p:nvPr/>
        </p:nvSpPr>
        <p:spPr>
          <a:xfrm>
            <a:off x="7396658" y="4833551"/>
            <a:ext cx="2811514" cy="1547648"/>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400" i="1" dirty="0">
                <a:solidFill>
                  <a:schemeClr val="tx1"/>
                </a:solidFill>
              </a:rPr>
              <a:t>This definition is a bit tautological right? Don’t worry, it is a good definition for now and we will analyze what falls into th</a:t>
            </a:r>
            <a:r>
              <a:rPr lang="en-US" sz="1400" i="1" dirty="0"/>
              <a:t>is category and what doesn’t soon.</a:t>
            </a:r>
            <a:endParaRPr lang="en-US" sz="1400" i="1" dirty="0">
              <a:solidFill>
                <a:schemeClr val="tx1"/>
              </a:solidFill>
            </a:endParaRPr>
          </a:p>
        </p:txBody>
      </p:sp>
      <p:cxnSp>
        <p:nvCxnSpPr>
          <p:cNvPr id="8" name="Straight Connector 7">
            <a:extLst>
              <a:ext uri="{FF2B5EF4-FFF2-40B4-BE49-F238E27FC236}">
                <a16:creationId xmlns:a16="http://schemas.microsoft.com/office/drawing/2014/main" id="{8A1F79C2-CAC0-C94F-B2E7-0EAAD6D2A2CE}"/>
              </a:ext>
            </a:extLst>
          </p:cNvPr>
          <p:cNvCxnSpPr>
            <a:cxnSpLocks/>
          </p:cNvCxnSpPr>
          <p:nvPr/>
        </p:nvCxnSpPr>
        <p:spPr>
          <a:xfrm>
            <a:off x="7507015" y="3065407"/>
            <a:ext cx="896006" cy="1768143"/>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4122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AA12C-3A0D-9343-9CC3-FB950DB38391}"/>
              </a:ext>
            </a:extLst>
          </p:cNvPr>
          <p:cNvSpPr>
            <a:spLocks noGrp="1"/>
          </p:cNvSpPr>
          <p:nvPr>
            <p:ph type="title"/>
          </p:nvPr>
        </p:nvSpPr>
        <p:spPr>
          <a:xfrm>
            <a:off x="1141412" y="234470"/>
            <a:ext cx="9905998" cy="670786"/>
          </a:xfrm>
        </p:spPr>
        <p:txBody>
          <a:bodyPr/>
          <a:lstStyle/>
          <a:p>
            <a:pPr algn="ctr"/>
            <a:r>
              <a:rPr lang="en-US" dirty="0"/>
              <a:t>Chomsky Hierarchy</a:t>
            </a:r>
          </a:p>
        </p:txBody>
      </p:sp>
      <p:pic>
        <p:nvPicPr>
          <p:cNvPr id="5" name="Picture 4">
            <a:extLst>
              <a:ext uri="{FF2B5EF4-FFF2-40B4-BE49-F238E27FC236}">
                <a16:creationId xmlns:a16="http://schemas.microsoft.com/office/drawing/2014/main" id="{3ECABE5A-1263-244F-9BE2-45D8644ED12D}"/>
              </a:ext>
            </a:extLst>
          </p:cNvPr>
          <p:cNvPicPr>
            <a:picLocks noChangeAspect="1"/>
          </p:cNvPicPr>
          <p:nvPr/>
        </p:nvPicPr>
        <p:blipFill>
          <a:blip r:embed="rId2"/>
          <a:stretch>
            <a:fillRect/>
          </a:stretch>
        </p:blipFill>
        <p:spPr>
          <a:xfrm>
            <a:off x="3449868" y="1734014"/>
            <a:ext cx="5289086" cy="3808142"/>
          </a:xfrm>
          <a:prstGeom prst="rect">
            <a:avLst/>
          </a:prstGeom>
          <a:solidFill>
            <a:schemeClr val="tx1">
              <a:lumMod val="95000"/>
            </a:schemeClr>
          </a:solidFill>
        </p:spPr>
      </p:pic>
      <p:sp>
        <p:nvSpPr>
          <p:cNvPr id="6" name="Content Placeholder 2">
            <a:extLst>
              <a:ext uri="{FF2B5EF4-FFF2-40B4-BE49-F238E27FC236}">
                <a16:creationId xmlns:a16="http://schemas.microsoft.com/office/drawing/2014/main" id="{BE27FD66-C215-234B-A0F2-933544AD35EE}"/>
              </a:ext>
            </a:extLst>
          </p:cNvPr>
          <p:cNvSpPr txBox="1">
            <a:spLocks/>
          </p:cNvSpPr>
          <p:nvPr/>
        </p:nvSpPr>
        <p:spPr>
          <a:xfrm>
            <a:off x="698396" y="2170734"/>
            <a:ext cx="1960766" cy="124112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A description of languages and their relationship to one another</a:t>
            </a:r>
            <a:endParaRPr lang="en-US" sz="1800" b="1" u="sng" dirty="0"/>
          </a:p>
        </p:txBody>
      </p:sp>
      <p:cxnSp>
        <p:nvCxnSpPr>
          <p:cNvPr id="7" name="Straight Connector 6">
            <a:extLst>
              <a:ext uri="{FF2B5EF4-FFF2-40B4-BE49-F238E27FC236}">
                <a16:creationId xmlns:a16="http://schemas.microsoft.com/office/drawing/2014/main" id="{F4577BB2-C375-184B-A710-698BC15E513C}"/>
              </a:ext>
            </a:extLst>
          </p:cNvPr>
          <p:cNvCxnSpPr>
            <a:cxnSpLocks/>
          </p:cNvCxnSpPr>
          <p:nvPr/>
        </p:nvCxnSpPr>
        <p:spPr>
          <a:xfrm flipH="1" flipV="1">
            <a:off x="2213688" y="3138319"/>
            <a:ext cx="921398" cy="273541"/>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15FF3CF6-B257-1444-B03E-9AA4F49B19FD}"/>
              </a:ext>
            </a:extLst>
          </p:cNvPr>
          <p:cNvSpPr txBox="1">
            <a:spLocks/>
          </p:cNvSpPr>
          <p:nvPr/>
        </p:nvSpPr>
        <p:spPr>
          <a:xfrm>
            <a:off x="9771654" y="2033963"/>
            <a:ext cx="1960766" cy="124112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Each language has a computational model that recognizes it</a:t>
            </a:r>
            <a:endParaRPr lang="en-US" sz="1800" b="1" u="sng" dirty="0"/>
          </a:p>
        </p:txBody>
      </p:sp>
      <p:cxnSp>
        <p:nvCxnSpPr>
          <p:cNvPr id="10" name="Straight Connector 9">
            <a:extLst>
              <a:ext uri="{FF2B5EF4-FFF2-40B4-BE49-F238E27FC236}">
                <a16:creationId xmlns:a16="http://schemas.microsoft.com/office/drawing/2014/main" id="{59A7B9B8-57C5-7341-9DB8-57E3D4EA8317}"/>
              </a:ext>
            </a:extLst>
          </p:cNvPr>
          <p:cNvCxnSpPr>
            <a:cxnSpLocks/>
          </p:cNvCxnSpPr>
          <p:nvPr/>
        </p:nvCxnSpPr>
        <p:spPr>
          <a:xfrm flipH="1" flipV="1">
            <a:off x="8850256" y="1897193"/>
            <a:ext cx="921398" cy="273541"/>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333480E5-C3B1-2D48-BB27-DE195260E0E7}"/>
              </a:ext>
            </a:extLst>
          </p:cNvPr>
          <p:cNvSpPr txBox="1">
            <a:spLocks/>
          </p:cNvSpPr>
          <p:nvPr/>
        </p:nvSpPr>
        <p:spPr>
          <a:xfrm>
            <a:off x="7006676" y="5808617"/>
            <a:ext cx="3896455" cy="88757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In this deck, we will see the regular languages and the machines that recognize them</a:t>
            </a:r>
            <a:endParaRPr lang="en-US" sz="1800" b="1" u="sng" dirty="0"/>
          </a:p>
        </p:txBody>
      </p:sp>
      <p:cxnSp>
        <p:nvCxnSpPr>
          <p:cNvPr id="12" name="Straight Connector 11">
            <a:extLst>
              <a:ext uri="{FF2B5EF4-FFF2-40B4-BE49-F238E27FC236}">
                <a16:creationId xmlns:a16="http://schemas.microsoft.com/office/drawing/2014/main" id="{E7862FF3-8295-6A4E-8AE0-66E063B03D1E}"/>
              </a:ext>
            </a:extLst>
          </p:cNvPr>
          <p:cNvCxnSpPr>
            <a:cxnSpLocks/>
          </p:cNvCxnSpPr>
          <p:nvPr/>
        </p:nvCxnSpPr>
        <p:spPr>
          <a:xfrm flipH="1" flipV="1">
            <a:off x="6085284" y="5681067"/>
            <a:ext cx="921398" cy="273541"/>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48969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Properties of Regular Languages</a:t>
            </a:r>
          </a:p>
        </p:txBody>
      </p:sp>
      <p:sp>
        <p:nvSpPr>
          <p:cNvPr id="3" name="Content Placeholder 2">
            <a:extLst>
              <a:ext uri="{FF2B5EF4-FFF2-40B4-BE49-F238E27FC236}">
                <a16:creationId xmlns:a16="http://schemas.microsoft.com/office/drawing/2014/main" id="{3AF1510D-4DE5-0944-9883-C7378A65B719}"/>
              </a:ext>
            </a:extLst>
          </p:cNvPr>
          <p:cNvSpPr>
            <a:spLocks noGrp="1"/>
          </p:cNvSpPr>
          <p:nvPr>
            <p:ph idx="1"/>
          </p:nvPr>
        </p:nvSpPr>
        <p:spPr>
          <a:xfrm>
            <a:off x="2086147" y="1225119"/>
            <a:ext cx="8016530" cy="629851"/>
          </a:xfrm>
          <a:solidFill>
            <a:schemeClr val="tx1">
              <a:lumMod val="95000"/>
            </a:schemeClr>
          </a:solidFill>
        </p:spPr>
        <p:txBody>
          <a:bodyPr>
            <a:normAutofit/>
          </a:bodyPr>
          <a:lstStyle/>
          <a:p>
            <a:pPr marL="0" indent="0" algn="ctr">
              <a:buNone/>
            </a:pPr>
            <a:r>
              <a:rPr lang="en-US" sz="1800" i="1" dirty="0">
                <a:solidFill>
                  <a:schemeClr val="bg1"/>
                </a:solidFill>
              </a:rPr>
              <a:t>A language is called a </a:t>
            </a:r>
            <a:r>
              <a:rPr lang="en-US" sz="1800" b="1" i="1" u="sng" dirty="0">
                <a:solidFill>
                  <a:schemeClr val="bg1"/>
                </a:solidFill>
              </a:rPr>
              <a:t>regular language</a:t>
            </a:r>
            <a:r>
              <a:rPr lang="en-US" sz="1800" i="1" dirty="0">
                <a:solidFill>
                  <a:schemeClr val="bg1"/>
                </a:solidFill>
              </a:rPr>
              <a:t> if there exists some DFA that recognizes it</a:t>
            </a:r>
          </a:p>
        </p:txBody>
      </p:sp>
      <p:sp>
        <p:nvSpPr>
          <p:cNvPr id="9" name="Content Placeholder 2">
            <a:extLst>
              <a:ext uri="{FF2B5EF4-FFF2-40B4-BE49-F238E27FC236}">
                <a16:creationId xmlns:a16="http://schemas.microsoft.com/office/drawing/2014/main" id="{9587D740-0B84-2D44-9457-BF9EF70990B3}"/>
              </a:ext>
            </a:extLst>
          </p:cNvPr>
          <p:cNvSpPr txBox="1">
            <a:spLocks/>
          </p:cNvSpPr>
          <p:nvPr/>
        </p:nvSpPr>
        <p:spPr>
          <a:xfrm>
            <a:off x="3247344" y="2269251"/>
            <a:ext cx="5694136" cy="668614"/>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400" i="1" dirty="0">
                <a:solidFill>
                  <a:schemeClr val="tx1"/>
                </a:solidFill>
              </a:rPr>
              <a:t>We are interested in the following (potential) properties of Regular Languages:</a:t>
            </a:r>
            <a:br>
              <a:rPr lang="en-US" sz="1400" i="1" dirty="0">
                <a:solidFill>
                  <a:schemeClr val="tx1"/>
                </a:solidFill>
              </a:rPr>
            </a:br>
            <a:r>
              <a:rPr lang="en-US" sz="1400" i="1" dirty="0">
                <a:solidFill>
                  <a:schemeClr val="tx1"/>
                </a:solidFill>
              </a:rPr>
              <a:t>Let A and B be languages, we define the regular operations as follows:</a:t>
            </a: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313C163D-DD58-CE4D-B996-0279404B5BBE}"/>
                  </a:ext>
                </a:extLst>
              </p:cNvPr>
              <p:cNvSpPr txBox="1">
                <a:spLocks/>
              </p:cNvSpPr>
              <p:nvPr/>
            </p:nvSpPr>
            <p:spPr>
              <a:xfrm>
                <a:off x="4335514" y="3135369"/>
                <a:ext cx="5399298" cy="537997"/>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800" b="0" i="1" smtClean="0">
                          <a:solidFill>
                            <a:schemeClr val="bg1"/>
                          </a:solidFill>
                          <a:latin typeface="Cambria Math" panose="02040503050406030204" pitchFamily="18" charset="0"/>
                        </a:rPr>
                        <m:t>𝐴</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𝐵</m:t>
                      </m:r>
                      <m:r>
                        <a:rPr lang="en-US" sz="1800" b="0" i="1" smtClean="0">
                          <a:solidFill>
                            <a:schemeClr val="bg1"/>
                          </a:solidFill>
                          <a:latin typeface="Cambria Math" panose="02040503050406030204" pitchFamily="18" charset="0"/>
                        </a:rPr>
                        <m:t>=</m:t>
                      </m:r>
                      <m:d>
                        <m:dPr>
                          <m:begChr m:val="{"/>
                          <m:endChr m:val="|"/>
                          <m:ctrlPr>
                            <a:rPr lang="en-US" sz="1800" b="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𝑥</m:t>
                          </m:r>
                        </m:e>
                      </m:d>
                      <m:r>
                        <a:rPr lang="en-US" sz="1800" b="0" i="1" smtClean="0">
                          <a:solidFill>
                            <a:schemeClr val="bg1"/>
                          </a:solidFill>
                          <a:latin typeface="Cambria Math" panose="02040503050406030204" pitchFamily="18" charset="0"/>
                        </a:rPr>
                        <m:t>𝑥</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𝐴</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𝑥</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𝐵</m:t>
                      </m:r>
                      <m:r>
                        <a:rPr lang="en-US" sz="1800" b="0" i="1" smtClean="0">
                          <a:solidFill>
                            <a:schemeClr val="bg1"/>
                          </a:solidFill>
                          <a:latin typeface="Cambria Math" panose="02040503050406030204" pitchFamily="18" charset="0"/>
                        </a:rPr>
                        <m:t>}</m:t>
                      </m:r>
                    </m:oMath>
                  </m:oMathPara>
                </a14:m>
                <a:endParaRPr lang="en-US" sz="1800" i="1" dirty="0">
                  <a:solidFill>
                    <a:schemeClr val="bg1"/>
                  </a:solidFill>
                </a:endParaRPr>
              </a:p>
            </p:txBody>
          </p:sp>
        </mc:Choice>
        <mc:Fallback xmlns="">
          <p:sp>
            <p:nvSpPr>
              <p:cNvPr id="10" name="Content Placeholder 2">
                <a:extLst>
                  <a:ext uri="{FF2B5EF4-FFF2-40B4-BE49-F238E27FC236}">
                    <a16:creationId xmlns:a16="http://schemas.microsoft.com/office/drawing/2014/main" id="{313C163D-DD58-CE4D-B996-0279404B5BBE}"/>
                  </a:ext>
                </a:extLst>
              </p:cNvPr>
              <p:cNvSpPr txBox="1">
                <a:spLocks noRot="1" noChangeAspect="1" noMove="1" noResize="1" noEditPoints="1" noAdjustHandles="1" noChangeArrowheads="1" noChangeShapeType="1" noTextEdit="1"/>
              </p:cNvSpPr>
              <p:nvPr/>
            </p:nvSpPr>
            <p:spPr>
              <a:xfrm>
                <a:off x="4335514" y="3135369"/>
                <a:ext cx="5399298" cy="53799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0CF4D226-AC9A-1243-96AF-4F4136D6FAFC}"/>
                  </a:ext>
                </a:extLst>
              </p:cNvPr>
              <p:cNvSpPr txBox="1">
                <a:spLocks/>
              </p:cNvSpPr>
              <p:nvPr/>
            </p:nvSpPr>
            <p:spPr>
              <a:xfrm>
                <a:off x="4335514" y="4144361"/>
                <a:ext cx="5399298" cy="537997"/>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800" b="0" i="1" smtClean="0">
                          <a:solidFill>
                            <a:schemeClr val="bg1"/>
                          </a:solidFill>
                          <a:latin typeface="Cambria Math" panose="02040503050406030204" pitchFamily="18" charset="0"/>
                        </a:rPr>
                        <m:t>𝐴</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𝐵</m:t>
                      </m:r>
                      <m:r>
                        <a:rPr lang="en-US" sz="1800" b="0" i="1" smtClean="0">
                          <a:solidFill>
                            <a:schemeClr val="bg1"/>
                          </a:solidFill>
                          <a:latin typeface="Cambria Math" panose="02040503050406030204" pitchFamily="18" charset="0"/>
                        </a:rPr>
                        <m:t>=</m:t>
                      </m:r>
                      <m:d>
                        <m:dPr>
                          <m:begChr m:val="{"/>
                          <m:endChr m:val="|"/>
                          <m:ctrlPr>
                            <a:rPr lang="en-US" sz="1800" b="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𝑥𝑦</m:t>
                          </m:r>
                        </m:e>
                      </m:d>
                      <m:r>
                        <a:rPr lang="en-US" sz="1800" b="0" i="1" smtClean="0">
                          <a:solidFill>
                            <a:schemeClr val="bg1"/>
                          </a:solidFill>
                          <a:latin typeface="Cambria Math" panose="02040503050406030204" pitchFamily="18" charset="0"/>
                        </a:rPr>
                        <m:t>𝑥</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𝐴</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𝑦</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𝐵</m:t>
                      </m:r>
                      <m:r>
                        <a:rPr lang="en-US" sz="1800" b="0" i="1" smtClean="0">
                          <a:solidFill>
                            <a:schemeClr val="bg1"/>
                          </a:solidFill>
                          <a:latin typeface="Cambria Math" panose="02040503050406030204" pitchFamily="18" charset="0"/>
                        </a:rPr>
                        <m:t>}</m:t>
                      </m:r>
                    </m:oMath>
                  </m:oMathPara>
                </a14:m>
                <a:endParaRPr lang="en-US" sz="1800" i="1" dirty="0">
                  <a:solidFill>
                    <a:schemeClr val="bg1"/>
                  </a:solidFill>
                </a:endParaRPr>
              </a:p>
            </p:txBody>
          </p:sp>
        </mc:Choice>
        <mc:Fallback xmlns="">
          <p:sp>
            <p:nvSpPr>
              <p:cNvPr id="11" name="Content Placeholder 2">
                <a:extLst>
                  <a:ext uri="{FF2B5EF4-FFF2-40B4-BE49-F238E27FC236}">
                    <a16:creationId xmlns:a16="http://schemas.microsoft.com/office/drawing/2014/main" id="{0CF4D226-AC9A-1243-96AF-4F4136D6FAFC}"/>
                  </a:ext>
                </a:extLst>
              </p:cNvPr>
              <p:cNvSpPr txBox="1">
                <a:spLocks noRot="1" noChangeAspect="1" noMove="1" noResize="1" noEditPoints="1" noAdjustHandles="1" noChangeArrowheads="1" noChangeShapeType="1" noTextEdit="1"/>
              </p:cNvSpPr>
              <p:nvPr/>
            </p:nvSpPr>
            <p:spPr>
              <a:xfrm>
                <a:off x="4335514" y="4144361"/>
                <a:ext cx="5399298" cy="53799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514FB483-D0D3-FD48-BBBC-8F1CD4708483}"/>
                  </a:ext>
                </a:extLst>
              </p:cNvPr>
              <p:cNvSpPr txBox="1">
                <a:spLocks/>
              </p:cNvSpPr>
              <p:nvPr/>
            </p:nvSpPr>
            <p:spPr>
              <a:xfrm>
                <a:off x="4335514" y="5153353"/>
                <a:ext cx="5399298" cy="537997"/>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sSup>
                        <m:sSupPr>
                          <m:ctrlPr>
                            <a:rPr lang="en-US" sz="1800" b="0" i="1" smtClean="0">
                              <a:solidFill>
                                <a:schemeClr val="bg1"/>
                              </a:solidFill>
                              <a:latin typeface="Cambria Math" panose="02040503050406030204" pitchFamily="18" charset="0"/>
                            </a:rPr>
                          </m:ctrlPr>
                        </m:sSupPr>
                        <m:e>
                          <m:r>
                            <a:rPr lang="en-US" sz="1800" b="0" i="1" smtClean="0">
                              <a:solidFill>
                                <a:schemeClr val="bg1"/>
                              </a:solidFill>
                              <a:latin typeface="Cambria Math" panose="02040503050406030204" pitchFamily="18" charset="0"/>
                            </a:rPr>
                            <m:t>𝐴</m:t>
                          </m:r>
                        </m:e>
                        <m:sup>
                          <m:r>
                            <a:rPr lang="en-US" sz="1800" b="0" i="1" smtClean="0">
                              <a:solidFill>
                                <a:schemeClr val="bg1"/>
                              </a:solidFill>
                              <a:latin typeface="Cambria Math" panose="02040503050406030204" pitchFamily="18" charset="0"/>
                            </a:rPr>
                            <m:t>∗</m:t>
                          </m:r>
                        </m:sup>
                      </m:sSup>
                      <m:r>
                        <a:rPr lang="en-US" sz="1800" b="0" i="1" smtClean="0">
                          <a:solidFill>
                            <a:schemeClr val="bg1"/>
                          </a:solidFill>
                          <a:latin typeface="Cambria Math" panose="02040503050406030204" pitchFamily="18" charset="0"/>
                        </a:rPr>
                        <m:t>=</m:t>
                      </m:r>
                      <m:d>
                        <m:dPr>
                          <m:begChr m:val="{"/>
                          <m:endChr m:val="|"/>
                          <m:ctrlPr>
                            <a:rPr lang="en-US" sz="1800" b="0" i="1" smtClean="0">
                              <a:solidFill>
                                <a:schemeClr val="bg1"/>
                              </a:solidFill>
                              <a:latin typeface="Cambria Math" panose="02040503050406030204" pitchFamily="18" charset="0"/>
                            </a:rPr>
                          </m:ctrlPr>
                        </m:dPr>
                        <m:e>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𝑥</m:t>
                              </m:r>
                            </m:e>
                            <m:sub>
                              <m:r>
                                <a:rPr lang="en-US" sz="1800" b="0" i="1" smtClean="0">
                                  <a:solidFill>
                                    <a:schemeClr val="bg1"/>
                                  </a:solidFill>
                                  <a:latin typeface="Cambria Math" panose="02040503050406030204" pitchFamily="18" charset="0"/>
                                </a:rPr>
                                <m:t>1</m:t>
                              </m:r>
                            </m:sub>
                          </m:sSub>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𝑥</m:t>
                              </m:r>
                            </m:e>
                            <m:sub>
                              <m:r>
                                <a:rPr lang="en-US" sz="1800" b="0" i="1" smtClean="0">
                                  <a:solidFill>
                                    <a:schemeClr val="bg1"/>
                                  </a:solidFill>
                                  <a:latin typeface="Cambria Math" panose="02040503050406030204" pitchFamily="18" charset="0"/>
                                </a:rPr>
                                <m:t>2</m:t>
                              </m:r>
                            </m:sub>
                          </m:sSub>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𝑥</m:t>
                              </m:r>
                            </m:e>
                            <m:sub>
                              <m:r>
                                <a:rPr lang="en-US" sz="1800" b="0" i="1" smtClean="0">
                                  <a:solidFill>
                                    <a:schemeClr val="bg1"/>
                                  </a:solidFill>
                                  <a:latin typeface="Cambria Math" panose="02040503050406030204" pitchFamily="18" charset="0"/>
                                </a:rPr>
                                <m:t>𝑘</m:t>
                              </m:r>
                            </m:sub>
                          </m:sSub>
                        </m:e>
                      </m:d>
                      <m:r>
                        <a:rPr lang="en-US" sz="1800" b="0" i="1" smtClean="0">
                          <a:solidFill>
                            <a:schemeClr val="bg1"/>
                          </a:solidFill>
                          <a:latin typeface="Cambria Math" panose="02040503050406030204" pitchFamily="18" charset="0"/>
                        </a:rPr>
                        <m:t>𝑘</m:t>
                      </m:r>
                      <m:r>
                        <a:rPr lang="en-US" sz="1800" b="0" i="1" smtClean="0">
                          <a:solidFill>
                            <a:schemeClr val="bg1"/>
                          </a:solidFill>
                          <a:latin typeface="Cambria Math" panose="02040503050406030204" pitchFamily="18" charset="0"/>
                        </a:rPr>
                        <m:t>≥0∧</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m:t>
                          </m:r>
                        </m:e>
                        <m:sub>
                          <m:r>
                            <a:rPr lang="en-US" sz="1800" b="0" i="1" smtClean="0">
                              <a:solidFill>
                                <a:schemeClr val="bg1"/>
                              </a:solidFill>
                              <a:latin typeface="Cambria Math" panose="02040503050406030204" pitchFamily="18" charset="0"/>
                            </a:rPr>
                            <m:t>𝑖</m:t>
                          </m:r>
                        </m:sub>
                      </m:sSub>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𝑥</m:t>
                          </m:r>
                        </m:e>
                        <m:sub>
                          <m:r>
                            <a:rPr lang="en-US" sz="1800" b="0" i="1" smtClean="0">
                              <a:solidFill>
                                <a:schemeClr val="bg1"/>
                              </a:solidFill>
                              <a:latin typeface="Cambria Math" panose="02040503050406030204" pitchFamily="18" charset="0"/>
                            </a:rPr>
                            <m:t>𝑖</m:t>
                          </m:r>
                        </m:sub>
                      </m:sSub>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𝐴</m:t>
                      </m:r>
                      <m:r>
                        <a:rPr lang="en-US" sz="1800" b="0" i="1" smtClean="0">
                          <a:solidFill>
                            <a:schemeClr val="bg1"/>
                          </a:solidFill>
                          <a:latin typeface="Cambria Math" panose="02040503050406030204" pitchFamily="18" charset="0"/>
                        </a:rPr>
                        <m:t>}</m:t>
                      </m:r>
                    </m:oMath>
                  </m:oMathPara>
                </a14:m>
                <a:endParaRPr lang="en-US" sz="1800" i="1" dirty="0">
                  <a:solidFill>
                    <a:schemeClr val="bg1"/>
                  </a:solidFill>
                </a:endParaRPr>
              </a:p>
            </p:txBody>
          </p:sp>
        </mc:Choice>
        <mc:Fallback xmlns="">
          <p:sp>
            <p:nvSpPr>
              <p:cNvPr id="12" name="Content Placeholder 2">
                <a:extLst>
                  <a:ext uri="{FF2B5EF4-FFF2-40B4-BE49-F238E27FC236}">
                    <a16:creationId xmlns:a16="http://schemas.microsoft.com/office/drawing/2014/main" id="{514FB483-D0D3-FD48-BBBC-8F1CD4708483}"/>
                  </a:ext>
                </a:extLst>
              </p:cNvPr>
              <p:cNvSpPr txBox="1">
                <a:spLocks noRot="1" noChangeAspect="1" noMove="1" noResize="1" noEditPoints="1" noAdjustHandles="1" noChangeArrowheads="1" noChangeShapeType="1" noTextEdit="1"/>
              </p:cNvSpPr>
              <p:nvPr/>
            </p:nvSpPr>
            <p:spPr>
              <a:xfrm>
                <a:off x="4335514" y="5153353"/>
                <a:ext cx="5399298" cy="537997"/>
              </a:xfrm>
              <a:prstGeom prst="rect">
                <a:avLst/>
              </a:prstGeom>
              <a:blipFill>
                <a:blip r:embed="rId4"/>
                <a:stretch>
                  <a:fillRect/>
                </a:stretch>
              </a:blipFill>
            </p:spPr>
            <p:txBody>
              <a:bodyPr/>
              <a:lstStyle/>
              <a:p>
                <a:r>
                  <a:rPr lang="en-US">
                    <a:noFill/>
                  </a:rPr>
                  <a:t> </a:t>
                </a:r>
              </a:p>
            </p:txBody>
          </p:sp>
        </mc:Fallback>
      </mc:AlternateContent>
      <p:sp>
        <p:nvSpPr>
          <p:cNvPr id="13" name="Content Placeholder 2">
            <a:extLst>
              <a:ext uri="{FF2B5EF4-FFF2-40B4-BE49-F238E27FC236}">
                <a16:creationId xmlns:a16="http://schemas.microsoft.com/office/drawing/2014/main" id="{07BBF21D-1370-6845-AAE0-308F0973C0D9}"/>
              </a:ext>
            </a:extLst>
          </p:cNvPr>
          <p:cNvSpPr txBox="1">
            <a:spLocks/>
          </p:cNvSpPr>
          <p:nvPr/>
        </p:nvSpPr>
        <p:spPr>
          <a:xfrm>
            <a:off x="1778716" y="3196183"/>
            <a:ext cx="2446439" cy="416367"/>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1400" i="1" dirty="0">
                <a:solidFill>
                  <a:schemeClr val="tx1"/>
                </a:solidFill>
              </a:rPr>
              <a:t>Union:</a:t>
            </a:r>
          </a:p>
        </p:txBody>
      </p:sp>
      <p:sp>
        <p:nvSpPr>
          <p:cNvPr id="14" name="Content Placeholder 2">
            <a:extLst>
              <a:ext uri="{FF2B5EF4-FFF2-40B4-BE49-F238E27FC236}">
                <a16:creationId xmlns:a16="http://schemas.microsoft.com/office/drawing/2014/main" id="{085C152D-3C49-684B-9A8F-2C4ADFBEA162}"/>
              </a:ext>
            </a:extLst>
          </p:cNvPr>
          <p:cNvSpPr txBox="1">
            <a:spLocks/>
          </p:cNvSpPr>
          <p:nvPr/>
        </p:nvSpPr>
        <p:spPr>
          <a:xfrm>
            <a:off x="1778716" y="4205175"/>
            <a:ext cx="2446439" cy="416367"/>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1400" i="1" dirty="0">
                <a:solidFill>
                  <a:schemeClr val="tx1"/>
                </a:solidFill>
              </a:rPr>
              <a:t>Concatenation:</a:t>
            </a:r>
          </a:p>
        </p:txBody>
      </p:sp>
      <p:sp>
        <p:nvSpPr>
          <p:cNvPr id="15" name="Content Placeholder 2">
            <a:extLst>
              <a:ext uri="{FF2B5EF4-FFF2-40B4-BE49-F238E27FC236}">
                <a16:creationId xmlns:a16="http://schemas.microsoft.com/office/drawing/2014/main" id="{FB1FBF6D-C625-1148-B84F-9E30B3D0F8AB}"/>
              </a:ext>
            </a:extLst>
          </p:cNvPr>
          <p:cNvSpPr txBox="1">
            <a:spLocks/>
          </p:cNvSpPr>
          <p:nvPr/>
        </p:nvSpPr>
        <p:spPr>
          <a:xfrm>
            <a:off x="1778715" y="5214167"/>
            <a:ext cx="2446439" cy="416367"/>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1400" i="1" dirty="0">
                <a:solidFill>
                  <a:schemeClr val="tx1"/>
                </a:solidFill>
              </a:rPr>
              <a:t>Star:</a:t>
            </a:r>
          </a:p>
        </p:txBody>
      </p:sp>
    </p:spTree>
    <p:extLst>
      <p:ext uri="{BB962C8B-B14F-4D97-AF65-F5344CB8AC3E}">
        <p14:creationId xmlns:p14="http://schemas.microsoft.com/office/powerpoint/2010/main" val="17876137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Closure Regular Languages</a:t>
            </a:r>
          </a:p>
        </p:txBody>
      </p:sp>
      <p:sp>
        <p:nvSpPr>
          <p:cNvPr id="9" name="Content Placeholder 2">
            <a:extLst>
              <a:ext uri="{FF2B5EF4-FFF2-40B4-BE49-F238E27FC236}">
                <a16:creationId xmlns:a16="http://schemas.microsoft.com/office/drawing/2014/main" id="{9587D740-0B84-2D44-9457-BF9EF70990B3}"/>
              </a:ext>
            </a:extLst>
          </p:cNvPr>
          <p:cNvSpPr txBox="1">
            <a:spLocks/>
          </p:cNvSpPr>
          <p:nvPr/>
        </p:nvSpPr>
        <p:spPr>
          <a:xfrm>
            <a:off x="1695978" y="1304050"/>
            <a:ext cx="8796867" cy="668614"/>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400" i="1" dirty="0">
                <a:solidFill>
                  <a:schemeClr val="tx1"/>
                </a:solidFill>
              </a:rPr>
              <a:t>Suppose now that </a:t>
            </a:r>
            <a:r>
              <a:rPr lang="en-US" sz="1400" b="1" i="1" u="sng" dirty="0">
                <a:solidFill>
                  <a:schemeClr val="tx1"/>
                </a:solidFill>
              </a:rPr>
              <a:t>A and B are regular languages</a:t>
            </a:r>
            <a:r>
              <a:rPr lang="en-US" sz="1400" i="1" dirty="0">
                <a:solidFill>
                  <a:schemeClr val="tx1"/>
                </a:solidFill>
              </a:rPr>
              <a:t>. What does it mean to say that regular languages are </a:t>
            </a:r>
            <a:r>
              <a:rPr lang="en-US" sz="1400" b="1" i="1" u="sng" dirty="0">
                <a:solidFill>
                  <a:schemeClr val="tx1"/>
                </a:solidFill>
              </a:rPr>
              <a:t>closed under Union</a:t>
            </a:r>
            <a:r>
              <a:rPr lang="en-US" sz="1400" i="1" dirty="0">
                <a:solidFill>
                  <a:schemeClr val="tx1"/>
                </a:solidFill>
              </a:rPr>
              <a:t>?</a:t>
            </a: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313C163D-DD58-CE4D-B996-0279404B5BBE}"/>
                  </a:ext>
                </a:extLst>
              </p:cNvPr>
              <p:cNvSpPr txBox="1">
                <a:spLocks/>
              </p:cNvSpPr>
              <p:nvPr/>
            </p:nvSpPr>
            <p:spPr>
              <a:xfrm>
                <a:off x="5802180" y="2339504"/>
                <a:ext cx="5399298" cy="537997"/>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800" b="0" i="1" smtClean="0">
                          <a:solidFill>
                            <a:schemeClr val="bg1"/>
                          </a:solidFill>
                          <a:latin typeface="Cambria Math" panose="02040503050406030204" pitchFamily="18" charset="0"/>
                        </a:rPr>
                        <m:t>𝐴</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𝐵</m:t>
                      </m:r>
                      <m:r>
                        <a:rPr lang="en-US" sz="1800" b="0" i="1" smtClean="0">
                          <a:solidFill>
                            <a:schemeClr val="bg1"/>
                          </a:solidFill>
                          <a:latin typeface="Cambria Math" panose="02040503050406030204" pitchFamily="18" charset="0"/>
                        </a:rPr>
                        <m:t>=</m:t>
                      </m:r>
                      <m:d>
                        <m:dPr>
                          <m:begChr m:val="{"/>
                          <m:endChr m:val="|"/>
                          <m:ctrlPr>
                            <a:rPr lang="en-US" sz="1800" b="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𝑥</m:t>
                          </m:r>
                        </m:e>
                      </m:d>
                      <m:r>
                        <a:rPr lang="en-US" sz="1800" b="0" i="1" smtClean="0">
                          <a:solidFill>
                            <a:schemeClr val="bg1"/>
                          </a:solidFill>
                          <a:latin typeface="Cambria Math" panose="02040503050406030204" pitchFamily="18" charset="0"/>
                        </a:rPr>
                        <m:t>𝑥</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𝐴</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𝑥</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𝐵</m:t>
                      </m:r>
                      <m:r>
                        <a:rPr lang="en-US" sz="1800" b="0" i="1" smtClean="0">
                          <a:solidFill>
                            <a:schemeClr val="bg1"/>
                          </a:solidFill>
                          <a:latin typeface="Cambria Math" panose="02040503050406030204" pitchFamily="18" charset="0"/>
                        </a:rPr>
                        <m:t>}</m:t>
                      </m:r>
                    </m:oMath>
                  </m:oMathPara>
                </a14:m>
                <a:endParaRPr lang="en-US" sz="1800" i="1" dirty="0">
                  <a:solidFill>
                    <a:schemeClr val="bg1"/>
                  </a:solidFill>
                </a:endParaRPr>
              </a:p>
            </p:txBody>
          </p:sp>
        </mc:Choice>
        <mc:Fallback xmlns="">
          <p:sp>
            <p:nvSpPr>
              <p:cNvPr id="10" name="Content Placeholder 2">
                <a:extLst>
                  <a:ext uri="{FF2B5EF4-FFF2-40B4-BE49-F238E27FC236}">
                    <a16:creationId xmlns:a16="http://schemas.microsoft.com/office/drawing/2014/main" id="{313C163D-DD58-CE4D-B996-0279404B5BBE}"/>
                  </a:ext>
                </a:extLst>
              </p:cNvPr>
              <p:cNvSpPr txBox="1">
                <a:spLocks noRot="1" noChangeAspect="1" noMove="1" noResize="1" noEditPoints="1" noAdjustHandles="1" noChangeArrowheads="1" noChangeShapeType="1" noTextEdit="1"/>
              </p:cNvSpPr>
              <p:nvPr/>
            </p:nvSpPr>
            <p:spPr>
              <a:xfrm>
                <a:off x="5802180" y="2339504"/>
                <a:ext cx="5399298" cy="53799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0CF4D226-AC9A-1243-96AF-4F4136D6FAFC}"/>
                  </a:ext>
                </a:extLst>
              </p:cNvPr>
              <p:cNvSpPr txBox="1">
                <a:spLocks/>
              </p:cNvSpPr>
              <p:nvPr/>
            </p:nvSpPr>
            <p:spPr>
              <a:xfrm>
                <a:off x="5802180" y="3348496"/>
                <a:ext cx="5399298" cy="537997"/>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800" b="0" i="1" smtClean="0">
                          <a:solidFill>
                            <a:schemeClr val="bg1"/>
                          </a:solidFill>
                          <a:latin typeface="Cambria Math" panose="02040503050406030204" pitchFamily="18" charset="0"/>
                        </a:rPr>
                        <m:t>𝐴</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𝐵</m:t>
                      </m:r>
                      <m:r>
                        <a:rPr lang="en-US" sz="1800" b="0" i="1" smtClean="0">
                          <a:solidFill>
                            <a:schemeClr val="bg1"/>
                          </a:solidFill>
                          <a:latin typeface="Cambria Math" panose="02040503050406030204" pitchFamily="18" charset="0"/>
                        </a:rPr>
                        <m:t>=</m:t>
                      </m:r>
                      <m:d>
                        <m:dPr>
                          <m:begChr m:val="{"/>
                          <m:endChr m:val="|"/>
                          <m:ctrlPr>
                            <a:rPr lang="en-US" sz="1800" b="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𝑥𝑦</m:t>
                          </m:r>
                        </m:e>
                      </m:d>
                      <m:r>
                        <a:rPr lang="en-US" sz="1800" b="0" i="1" smtClean="0">
                          <a:solidFill>
                            <a:schemeClr val="bg1"/>
                          </a:solidFill>
                          <a:latin typeface="Cambria Math" panose="02040503050406030204" pitchFamily="18" charset="0"/>
                        </a:rPr>
                        <m:t>𝑥</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𝐴</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𝑦</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𝐵</m:t>
                      </m:r>
                      <m:r>
                        <a:rPr lang="en-US" sz="1800" b="0" i="1" smtClean="0">
                          <a:solidFill>
                            <a:schemeClr val="bg1"/>
                          </a:solidFill>
                          <a:latin typeface="Cambria Math" panose="02040503050406030204" pitchFamily="18" charset="0"/>
                        </a:rPr>
                        <m:t>}</m:t>
                      </m:r>
                    </m:oMath>
                  </m:oMathPara>
                </a14:m>
                <a:endParaRPr lang="en-US" sz="1800" i="1" dirty="0">
                  <a:solidFill>
                    <a:schemeClr val="bg1"/>
                  </a:solidFill>
                </a:endParaRPr>
              </a:p>
            </p:txBody>
          </p:sp>
        </mc:Choice>
        <mc:Fallback xmlns="">
          <p:sp>
            <p:nvSpPr>
              <p:cNvPr id="11" name="Content Placeholder 2">
                <a:extLst>
                  <a:ext uri="{FF2B5EF4-FFF2-40B4-BE49-F238E27FC236}">
                    <a16:creationId xmlns:a16="http://schemas.microsoft.com/office/drawing/2014/main" id="{0CF4D226-AC9A-1243-96AF-4F4136D6FAFC}"/>
                  </a:ext>
                </a:extLst>
              </p:cNvPr>
              <p:cNvSpPr txBox="1">
                <a:spLocks noRot="1" noChangeAspect="1" noMove="1" noResize="1" noEditPoints="1" noAdjustHandles="1" noChangeArrowheads="1" noChangeShapeType="1" noTextEdit="1"/>
              </p:cNvSpPr>
              <p:nvPr/>
            </p:nvSpPr>
            <p:spPr>
              <a:xfrm>
                <a:off x="5802180" y="3348496"/>
                <a:ext cx="5399298" cy="53799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514FB483-D0D3-FD48-BBBC-8F1CD4708483}"/>
                  </a:ext>
                </a:extLst>
              </p:cNvPr>
              <p:cNvSpPr txBox="1">
                <a:spLocks/>
              </p:cNvSpPr>
              <p:nvPr/>
            </p:nvSpPr>
            <p:spPr>
              <a:xfrm>
                <a:off x="5802180" y="4357488"/>
                <a:ext cx="5399298" cy="537997"/>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sSup>
                        <m:sSupPr>
                          <m:ctrlPr>
                            <a:rPr lang="en-US" sz="1800" b="0" i="1" smtClean="0">
                              <a:solidFill>
                                <a:schemeClr val="bg1"/>
                              </a:solidFill>
                              <a:latin typeface="Cambria Math" panose="02040503050406030204" pitchFamily="18" charset="0"/>
                            </a:rPr>
                          </m:ctrlPr>
                        </m:sSupPr>
                        <m:e>
                          <m:r>
                            <a:rPr lang="en-US" sz="1800" b="0" i="1" smtClean="0">
                              <a:solidFill>
                                <a:schemeClr val="bg1"/>
                              </a:solidFill>
                              <a:latin typeface="Cambria Math" panose="02040503050406030204" pitchFamily="18" charset="0"/>
                            </a:rPr>
                            <m:t>𝐴</m:t>
                          </m:r>
                        </m:e>
                        <m:sup>
                          <m:r>
                            <a:rPr lang="en-US" sz="1800" b="0" i="1" smtClean="0">
                              <a:solidFill>
                                <a:schemeClr val="bg1"/>
                              </a:solidFill>
                              <a:latin typeface="Cambria Math" panose="02040503050406030204" pitchFamily="18" charset="0"/>
                            </a:rPr>
                            <m:t>∗</m:t>
                          </m:r>
                        </m:sup>
                      </m:sSup>
                      <m:r>
                        <a:rPr lang="en-US" sz="1800" b="0" i="1" smtClean="0">
                          <a:solidFill>
                            <a:schemeClr val="bg1"/>
                          </a:solidFill>
                          <a:latin typeface="Cambria Math" panose="02040503050406030204" pitchFamily="18" charset="0"/>
                        </a:rPr>
                        <m:t>=</m:t>
                      </m:r>
                      <m:d>
                        <m:dPr>
                          <m:begChr m:val="{"/>
                          <m:endChr m:val="|"/>
                          <m:ctrlPr>
                            <a:rPr lang="en-US" sz="1800" b="0" i="1" smtClean="0">
                              <a:solidFill>
                                <a:schemeClr val="bg1"/>
                              </a:solidFill>
                              <a:latin typeface="Cambria Math" panose="02040503050406030204" pitchFamily="18" charset="0"/>
                            </a:rPr>
                          </m:ctrlPr>
                        </m:dPr>
                        <m:e>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𝑥</m:t>
                              </m:r>
                            </m:e>
                            <m:sub>
                              <m:r>
                                <a:rPr lang="en-US" sz="1800" b="0" i="1" smtClean="0">
                                  <a:solidFill>
                                    <a:schemeClr val="bg1"/>
                                  </a:solidFill>
                                  <a:latin typeface="Cambria Math" panose="02040503050406030204" pitchFamily="18" charset="0"/>
                                </a:rPr>
                                <m:t>1</m:t>
                              </m:r>
                            </m:sub>
                          </m:sSub>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𝑥</m:t>
                              </m:r>
                            </m:e>
                            <m:sub>
                              <m:r>
                                <a:rPr lang="en-US" sz="1800" b="0" i="1" smtClean="0">
                                  <a:solidFill>
                                    <a:schemeClr val="bg1"/>
                                  </a:solidFill>
                                  <a:latin typeface="Cambria Math" panose="02040503050406030204" pitchFamily="18" charset="0"/>
                                </a:rPr>
                                <m:t>2</m:t>
                              </m:r>
                            </m:sub>
                          </m:sSub>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𝑥</m:t>
                              </m:r>
                            </m:e>
                            <m:sub>
                              <m:r>
                                <a:rPr lang="en-US" sz="1800" b="0" i="1" smtClean="0">
                                  <a:solidFill>
                                    <a:schemeClr val="bg1"/>
                                  </a:solidFill>
                                  <a:latin typeface="Cambria Math" panose="02040503050406030204" pitchFamily="18" charset="0"/>
                                </a:rPr>
                                <m:t>𝑘</m:t>
                              </m:r>
                            </m:sub>
                          </m:sSub>
                        </m:e>
                      </m:d>
                      <m:r>
                        <a:rPr lang="en-US" sz="1800" b="0" i="1" smtClean="0">
                          <a:solidFill>
                            <a:schemeClr val="bg1"/>
                          </a:solidFill>
                          <a:latin typeface="Cambria Math" panose="02040503050406030204" pitchFamily="18" charset="0"/>
                        </a:rPr>
                        <m:t>𝑘</m:t>
                      </m:r>
                      <m:r>
                        <a:rPr lang="en-US" sz="1800" b="0" i="1" smtClean="0">
                          <a:solidFill>
                            <a:schemeClr val="bg1"/>
                          </a:solidFill>
                          <a:latin typeface="Cambria Math" panose="02040503050406030204" pitchFamily="18" charset="0"/>
                        </a:rPr>
                        <m:t>≥0∧</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m:t>
                          </m:r>
                        </m:e>
                        <m:sub>
                          <m:r>
                            <a:rPr lang="en-US" sz="1800" b="0" i="1" smtClean="0">
                              <a:solidFill>
                                <a:schemeClr val="bg1"/>
                              </a:solidFill>
                              <a:latin typeface="Cambria Math" panose="02040503050406030204" pitchFamily="18" charset="0"/>
                            </a:rPr>
                            <m:t>𝑖</m:t>
                          </m:r>
                        </m:sub>
                      </m:sSub>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𝑥</m:t>
                          </m:r>
                        </m:e>
                        <m:sub>
                          <m:r>
                            <a:rPr lang="en-US" sz="1800" b="0" i="1" smtClean="0">
                              <a:solidFill>
                                <a:schemeClr val="bg1"/>
                              </a:solidFill>
                              <a:latin typeface="Cambria Math" panose="02040503050406030204" pitchFamily="18" charset="0"/>
                            </a:rPr>
                            <m:t>𝑖</m:t>
                          </m:r>
                        </m:sub>
                      </m:sSub>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𝐴</m:t>
                      </m:r>
                      <m:r>
                        <a:rPr lang="en-US" sz="1800" b="0" i="1" smtClean="0">
                          <a:solidFill>
                            <a:schemeClr val="bg1"/>
                          </a:solidFill>
                          <a:latin typeface="Cambria Math" panose="02040503050406030204" pitchFamily="18" charset="0"/>
                        </a:rPr>
                        <m:t>}</m:t>
                      </m:r>
                    </m:oMath>
                  </m:oMathPara>
                </a14:m>
                <a:endParaRPr lang="en-US" sz="1800" i="1" dirty="0">
                  <a:solidFill>
                    <a:schemeClr val="bg1"/>
                  </a:solidFill>
                </a:endParaRPr>
              </a:p>
            </p:txBody>
          </p:sp>
        </mc:Choice>
        <mc:Fallback xmlns="">
          <p:sp>
            <p:nvSpPr>
              <p:cNvPr id="12" name="Content Placeholder 2">
                <a:extLst>
                  <a:ext uri="{FF2B5EF4-FFF2-40B4-BE49-F238E27FC236}">
                    <a16:creationId xmlns:a16="http://schemas.microsoft.com/office/drawing/2014/main" id="{514FB483-D0D3-FD48-BBBC-8F1CD4708483}"/>
                  </a:ext>
                </a:extLst>
              </p:cNvPr>
              <p:cNvSpPr txBox="1">
                <a:spLocks noRot="1" noChangeAspect="1" noMove="1" noResize="1" noEditPoints="1" noAdjustHandles="1" noChangeArrowheads="1" noChangeShapeType="1" noTextEdit="1"/>
              </p:cNvSpPr>
              <p:nvPr/>
            </p:nvSpPr>
            <p:spPr>
              <a:xfrm>
                <a:off x="5802180" y="4357488"/>
                <a:ext cx="5399298" cy="537997"/>
              </a:xfrm>
              <a:prstGeom prst="rect">
                <a:avLst/>
              </a:prstGeom>
              <a:blipFill>
                <a:blip r:embed="rId4"/>
                <a:stretch>
                  <a:fillRect/>
                </a:stretch>
              </a:blipFill>
            </p:spPr>
            <p:txBody>
              <a:bodyPr/>
              <a:lstStyle/>
              <a:p>
                <a:r>
                  <a:rPr lang="en-US">
                    <a:noFill/>
                  </a:rPr>
                  <a:t> </a:t>
                </a:r>
              </a:p>
            </p:txBody>
          </p:sp>
        </mc:Fallback>
      </mc:AlternateContent>
      <p:sp>
        <p:nvSpPr>
          <p:cNvPr id="13" name="Content Placeholder 2">
            <a:extLst>
              <a:ext uri="{FF2B5EF4-FFF2-40B4-BE49-F238E27FC236}">
                <a16:creationId xmlns:a16="http://schemas.microsoft.com/office/drawing/2014/main" id="{07BBF21D-1370-6845-AAE0-308F0973C0D9}"/>
              </a:ext>
            </a:extLst>
          </p:cNvPr>
          <p:cNvSpPr txBox="1">
            <a:spLocks/>
          </p:cNvSpPr>
          <p:nvPr/>
        </p:nvSpPr>
        <p:spPr>
          <a:xfrm>
            <a:off x="3245382" y="2400318"/>
            <a:ext cx="2446439" cy="416367"/>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1400" i="1" dirty="0">
                <a:solidFill>
                  <a:schemeClr val="tx1"/>
                </a:solidFill>
              </a:rPr>
              <a:t>Union:</a:t>
            </a:r>
          </a:p>
        </p:txBody>
      </p:sp>
      <p:sp>
        <p:nvSpPr>
          <p:cNvPr id="14" name="Content Placeholder 2">
            <a:extLst>
              <a:ext uri="{FF2B5EF4-FFF2-40B4-BE49-F238E27FC236}">
                <a16:creationId xmlns:a16="http://schemas.microsoft.com/office/drawing/2014/main" id="{085C152D-3C49-684B-9A8F-2C4ADFBEA162}"/>
              </a:ext>
            </a:extLst>
          </p:cNvPr>
          <p:cNvSpPr txBox="1">
            <a:spLocks/>
          </p:cNvSpPr>
          <p:nvPr/>
        </p:nvSpPr>
        <p:spPr>
          <a:xfrm>
            <a:off x="3245382" y="3409310"/>
            <a:ext cx="2446439" cy="416367"/>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1400" i="1" dirty="0">
                <a:solidFill>
                  <a:schemeClr val="tx1"/>
                </a:solidFill>
              </a:rPr>
              <a:t>Concatenation:</a:t>
            </a:r>
          </a:p>
        </p:txBody>
      </p:sp>
      <p:sp>
        <p:nvSpPr>
          <p:cNvPr id="15" name="Content Placeholder 2">
            <a:extLst>
              <a:ext uri="{FF2B5EF4-FFF2-40B4-BE49-F238E27FC236}">
                <a16:creationId xmlns:a16="http://schemas.microsoft.com/office/drawing/2014/main" id="{FB1FBF6D-C625-1148-B84F-9E30B3D0F8AB}"/>
              </a:ext>
            </a:extLst>
          </p:cNvPr>
          <p:cNvSpPr txBox="1">
            <a:spLocks/>
          </p:cNvSpPr>
          <p:nvPr/>
        </p:nvSpPr>
        <p:spPr>
          <a:xfrm>
            <a:off x="3245381" y="4418302"/>
            <a:ext cx="2446439" cy="416367"/>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1400" i="1" dirty="0">
                <a:solidFill>
                  <a:schemeClr val="tx1"/>
                </a:solidFill>
              </a:rPr>
              <a:t>Star:</a:t>
            </a:r>
          </a:p>
        </p:txBody>
      </p:sp>
      <p:sp>
        <p:nvSpPr>
          <p:cNvPr id="16" name="Content Placeholder 2">
            <a:extLst>
              <a:ext uri="{FF2B5EF4-FFF2-40B4-BE49-F238E27FC236}">
                <a16:creationId xmlns:a16="http://schemas.microsoft.com/office/drawing/2014/main" id="{6D4C55BC-FF4C-8E4E-ADDC-EE6C140EE651}"/>
              </a:ext>
            </a:extLst>
          </p:cNvPr>
          <p:cNvSpPr txBox="1">
            <a:spLocks/>
          </p:cNvSpPr>
          <p:nvPr/>
        </p:nvSpPr>
        <p:spPr>
          <a:xfrm>
            <a:off x="922867" y="4990075"/>
            <a:ext cx="3302000" cy="1222528"/>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400" i="1" dirty="0">
                <a:solidFill>
                  <a:schemeClr val="tx1"/>
                </a:solidFill>
              </a:rPr>
              <a:t>Closure under some operation means that if the inputs are both in a set, then the output is also in that set. Are the regular languages closed under union, concatenation, and star?</a:t>
            </a:r>
          </a:p>
        </p:txBody>
      </p:sp>
      <p:sp>
        <p:nvSpPr>
          <p:cNvPr id="17" name="Content Placeholder 2">
            <a:extLst>
              <a:ext uri="{FF2B5EF4-FFF2-40B4-BE49-F238E27FC236}">
                <a16:creationId xmlns:a16="http://schemas.microsoft.com/office/drawing/2014/main" id="{03610F56-BA6F-B14A-BB00-F30C0C518B41}"/>
              </a:ext>
            </a:extLst>
          </p:cNvPr>
          <p:cNvSpPr txBox="1">
            <a:spLocks/>
          </p:cNvSpPr>
          <p:nvPr/>
        </p:nvSpPr>
        <p:spPr>
          <a:xfrm>
            <a:off x="266433" y="2623571"/>
            <a:ext cx="3230300" cy="1733917"/>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400" i="1" dirty="0">
                <a:solidFill>
                  <a:schemeClr val="tx1"/>
                </a:solidFill>
              </a:rPr>
              <a:t>For example, </a:t>
            </a:r>
            <a:r>
              <a:rPr lang="en-US" sz="1400" i="1" dirty="0"/>
              <a:t>regular languages are closed under Union if the following is true:</a:t>
            </a:r>
            <a:br>
              <a:rPr lang="en-US" sz="1400" i="1" dirty="0"/>
            </a:br>
            <a:br>
              <a:rPr lang="en-US" sz="1400" i="1" dirty="0"/>
            </a:br>
            <a:r>
              <a:rPr lang="en-US" sz="1400" i="1" dirty="0"/>
              <a:t>If A and B are regular languages, then A Union B is also a regular language</a:t>
            </a:r>
            <a:endParaRPr lang="en-US" sz="1400" i="1" dirty="0">
              <a:solidFill>
                <a:schemeClr val="tx1"/>
              </a:solidFill>
            </a:endParaRPr>
          </a:p>
        </p:txBody>
      </p:sp>
      <p:cxnSp>
        <p:nvCxnSpPr>
          <p:cNvPr id="18" name="Straight Connector 17">
            <a:extLst>
              <a:ext uri="{FF2B5EF4-FFF2-40B4-BE49-F238E27FC236}">
                <a16:creationId xmlns:a16="http://schemas.microsoft.com/office/drawing/2014/main" id="{F5EA3D0E-7F86-4F40-8726-489FA710C659}"/>
              </a:ext>
            </a:extLst>
          </p:cNvPr>
          <p:cNvCxnSpPr>
            <a:cxnSpLocks/>
          </p:cNvCxnSpPr>
          <p:nvPr/>
        </p:nvCxnSpPr>
        <p:spPr>
          <a:xfrm flipV="1">
            <a:off x="3081868" y="2623571"/>
            <a:ext cx="1727199" cy="458296"/>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55BCF9F5-7478-624C-A668-2151559BB2B8}"/>
              </a:ext>
            </a:extLst>
          </p:cNvPr>
          <p:cNvSpPr txBox="1">
            <a:spLocks/>
          </p:cNvSpPr>
          <p:nvPr/>
        </p:nvSpPr>
        <p:spPr>
          <a:xfrm>
            <a:off x="6256867" y="5366480"/>
            <a:ext cx="4495877" cy="1058333"/>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400" i="1" dirty="0">
                <a:solidFill>
                  <a:schemeClr val="tx1"/>
                </a:solidFill>
              </a:rPr>
              <a:t>Suppose the regular languages ARE closed under these three operations. What does that tell us about regular languages and/or about how they can be constructed?</a:t>
            </a:r>
          </a:p>
        </p:txBody>
      </p:sp>
    </p:spTree>
    <p:extLst>
      <p:ext uri="{BB962C8B-B14F-4D97-AF65-F5344CB8AC3E}">
        <p14:creationId xmlns:p14="http://schemas.microsoft.com/office/powerpoint/2010/main" val="18563830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Reg. Languages are closed under union</a:t>
            </a:r>
          </a:p>
        </p:txBody>
      </p:sp>
      <p:sp>
        <p:nvSpPr>
          <p:cNvPr id="3" name="Content Placeholder 2">
            <a:extLst>
              <a:ext uri="{FF2B5EF4-FFF2-40B4-BE49-F238E27FC236}">
                <a16:creationId xmlns:a16="http://schemas.microsoft.com/office/drawing/2014/main" id="{3AF1510D-4DE5-0944-9883-C7378A65B719}"/>
              </a:ext>
            </a:extLst>
          </p:cNvPr>
          <p:cNvSpPr>
            <a:spLocks noGrp="1"/>
          </p:cNvSpPr>
          <p:nvPr>
            <p:ph idx="1"/>
          </p:nvPr>
        </p:nvSpPr>
        <p:spPr>
          <a:xfrm>
            <a:off x="2086147" y="1242053"/>
            <a:ext cx="8016530" cy="573137"/>
          </a:xfrm>
          <a:solidFill>
            <a:schemeClr val="tx1">
              <a:lumMod val="95000"/>
            </a:schemeClr>
          </a:solidFill>
        </p:spPr>
        <p:txBody>
          <a:bodyPr>
            <a:normAutofit/>
          </a:bodyPr>
          <a:lstStyle/>
          <a:p>
            <a:pPr marL="0" indent="0" algn="ctr">
              <a:buNone/>
            </a:pPr>
            <a:r>
              <a:rPr lang="en-US" sz="1800" b="1" i="1" u="sng" dirty="0">
                <a:solidFill>
                  <a:schemeClr val="bg1"/>
                </a:solidFill>
              </a:rPr>
              <a:t>Theorem</a:t>
            </a:r>
            <a:r>
              <a:rPr lang="en-US" sz="1800" i="1" dirty="0">
                <a:solidFill>
                  <a:schemeClr val="bg1"/>
                </a:solidFill>
              </a:rPr>
              <a:t>: The regular languages are closed under union</a:t>
            </a: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313C163D-DD58-CE4D-B996-0279404B5BBE}"/>
                  </a:ext>
                </a:extLst>
              </p:cNvPr>
              <p:cNvSpPr txBox="1">
                <a:spLocks/>
              </p:cNvSpPr>
              <p:nvPr/>
            </p:nvSpPr>
            <p:spPr>
              <a:xfrm>
                <a:off x="5089046" y="2034700"/>
                <a:ext cx="3115153" cy="537997"/>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800" b="0" i="1" smtClean="0">
                          <a:solidFill>
                            <a:schemeClr val="bg1"/>
                          </a:solidFill>
                          <a:latin typeface="Cambria Math" panose="02040503050406030204" pitchFamily="18" charset="0"/>
                        </a:rPr>
                        <m:t>𝐴</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𝐵</m:t>
                      </m:r>
                      <m:r>
                        <a:rPr lang="en-US" sz="1800" b="0" i="1" smtClean="0">
                          <a:solidFill>
                            <a:schemeClr val="bg1"/>
                          </a:solidFill>
                          <a:latin typeface="Cambria Math" panose="02040503050406030204" pitchFamily="18" charset="0"/>
                        </a:rPr>
                        <m:t>=</m:t>
                      </m:r>
                      <m:d>
                        <m:dPr>
                          <m:begChr m:val="{"/>
                          <m:endChr m:val="|"/>
                          <m:ctrlPr>
                            <a:rPr lang="en-US" sz="1800" b="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𝑥</m:t>
                          </m:r>
                        </m:e>
                      </m:d>
                      <m:r>
                        <a:rPr lang="en-US" sz="1800" b="0" i="1" smtClean="0">
                          <a:solidFill>
                            <a:schemeClr val="bg1"/>
                          </a:solidFill>
                          <a:latin typeface="Cambria Math" panose="02040503050406030204" pitchFamily="18" charset="0"/>
                        </a:rPr>
                        <m:t>𝑥</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𝐴</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𝑥</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𝐵</m:t>
                      </m:r>
                      <m:r>
                        <a:rPr lang="en-US" sz="1800" b="0" i="1" smtClean="0">
                          <a:solidFill>
                            <a:schemeClr val="bg1"/>
                          </a:solidFill>
                          <a:latin typeface="Cambria Math" panose="02040503050406030204" pitchFamily="18" charset="0"/>
                        </a:rPr>
                        <m:t>}</m:t>
                      </m:r>
                    </m:oMath>
                  </m:oMathPara>
                </a14:m>
                <a:endParaRPr lang="en-US" sz="1800" i="1" dirty="0">
                  <a:solidFill>
                    <a:schemeClr val="bg1"/>
                  </a:solidFill>
                </a:endParaRPr>
              </a:p>
            </p:txBody>
          </p:sp>
        </mc:Choice>
        <mc:Fallback xmlns="">
          <p:sp>
            <p:nvSpPr>
              <p:cNvPr id="10" name="Content Placeholder 2">
                <a:extLst>
                  <a:ext uri="{FF2B5EF4-FFF2-40B4-BE49-F238E27FC236}">
                    <a16:creationId xmlns:a16="http://schemas.microsoft.com/office/drawing/2014/main" id="{313C163D-DD58-CE4D-B996-0279404B5BBE}"/>
                  </a:ext>
                </a:extLst>
              </p:cNvPr>
              <p:cNvSpPr txBox="1">
                <a:spLocks noRot="1" noChangeAspect="1" noMove="1" noResize="1" noEditPoints="1" noAdjustHandles="1" noChangeArrowheads="1" noChangeShapeType="1" noTextEdit="1"/>
              </p:cNvSpPr>
              <p:nvPr/>
            </p:nvSpPr>
            <p:spPr>
              <a:xfrm>
                <a:off x="5089046" y="2034700"/>
                <a:ext cx="3115153" cy="537997"/>
              </a:xfrm>
              <a:prstGeom prst="rect">
                <a:avLst/>
              </a:prstGeom>
              <a:blipFill>
                <a:blip r:embed="rId2"/>
                <a:stretch>
                  <a:fillRect/>
                </a:stretch>
              </a:blipFill>
            </p:spPr>
            <p:txBody>
              <a:bodyPr/>
              <a:lstStyle/>
              <a:p>
                <a:r>
                  <a:rPr lang="en-US">
                    <a:noFill/>
                  </a:rPr>
                  <a:t> </a:t>
                </a:r>
              </a:p>
            </p:txBody>
          </p:sp>
        </mc:Fallback>
      </mc:AlternateContent>
      <p:sp>
        <p:nvSpPr>
          <p:cNvPr id="13" name="Content Placeholder 2">
            <a:extLst>
              <a:ext uri="{FF2B5EF4-FFF2-40B4-BE49-F238E27FC236}">
                <a16:creationId xmlns:a16="http://schemas.microsoft.com/office/drawing/2014/main" id="{07BBF21D-1370-6845-AAE0-308F0973C0D9}"/>
              </a:ext>
            </a:extLst>
          </p:cNvPr>
          <p:cNvSpPr txBox="1">
            <a:spLocks/>
          </p:cNvSpPr>
          <p:nvPr/>
        </p:nvSpPr>
        <p:spPr>
          <a:xfrm>
            <a:off x="4233333" y="2095514"/>
            <a:ext cx="745354" cy="416367"/>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1400" i="1" dirty="0">
                <a:solidFill>
                  <a:schemeClr val="tx1"/>
                </a:solidFill>
              </a:rPr>
              <a:t>Union:</a:t>
            </a:r>
          </a:p>
        </p:txBody>
      </p:sp>
    </p:spTree>
    <p:extLst>
      <p:ext uri="{BB962C8B-B14F-4D97-AF65-F5344CB8AC3E}">
        <p14:creationId xmlns:p14="http://schemas.microsoft.com/office/powerpoint/2010/main" val="23028355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Reg. Languages are closed under union</a:t>
            </a:r>
          </a:p>
        </p:txBody>
      </p:sp>
      <p:sp>
        <p:nvSpPr>
          <p:cNvPr id="3" name="Content Placeholder 2">
            <a:extLst>
              <a:ext uri="{FF2B5EF4-FFF2-40B4-BE49-F238E27FC236}">
                <a16:creationId xmlns:a16="http://schemas.microsoft.com/office/drawing/2014/main" id="{3AF1510D-4DE5-0944-9883-C7378A65B719}"/>
              </a:ext>
            </a:extLst>
          </p:cNvPr>
          <p:cNvSpPr>
            <a:spLocks noGrp="1"/>
          </p:cNvSpPr>
          <p:nvPr>
            <p:ph idx="1"/>
          </p:nvPr>
        </p:nvSpPr>
        <p:spPr>
          <a:xfrm>
            <a:off x="2086147" y="1242053"/>
            <a:ext cx="8016530" cy="573137"/>
          </a:xfrm>
          <a:solidFill>
            <a:schemeClr val="tx1">
              <a:lumMod val="95000"/>
            </a:schemeClr>
          </a:solidFill>
        </p:spPr>
        <p:txBody>
          <a:bodyPr>
            <a:normAutofit/>
          </a:bodyPr>
          <a:lstStyle/>
          <a:p>
            <a:pPr marL="0" indent="0" algn="ctr">
              <a:buNone/>
            </a:pPr>
            <a:r>
              <a:rPr lang="en-US" sz="1800" b="1" i="1" u="sng" dirty="0">
                <a:solidFill>
                  <a:schemeClr val="bg1"/>
                </a:solidFill>
              </a:rPr>
              <a:t>Theorem</a:t>
            </a:r>
            <a:r>
              <a:rPr lang="en-US" sz="1800" i="1" dirty="0">
                <a:solidFill>
                  <a:schemeClr val="bg1"/>
                </a:solidFill>
              </a:rPr>
              <a:t>: The regular languages are closed under union</a:t>
            </a: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313C163D-DD58-CE4D-B996-0279404B5BBE}"/>
                  </a:ext>
                </a:extLst>
              </p:cNvPr>
              <p:cNvSpPr txBox="1">
                <a:spLocks/>
              </p:cNvSpPr>
              <p:nvPr/>
            </p:nvSpPr>
            <p:spPr>
              <a:xfrm>
                <a:off x="5089046" y="2034700"/>
                <a:ext cx="3115153" cy="537997"/>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800" b="0" i="1" smtClean="0">
                          <a:solidFill>
                            <a:schemeClr val="bg1"/>
                          </a:solidFill>
                          <a:latin typeface="Cambria Math" panose="02040503050406030204" pitchFamily="18" charset="0"/>
                        </a:rPr>
                        <m:t>𝐴</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𝐵</m:t>
                      </m:r>
                      <m:r>
                        <a:rPr lang="en-US" sz="1800" b="0" i="1" smtClean="0">
                          <a:solidFill>
                            <a:schemeClr val="bg1"/>
                          </a:solidFill>
                          <a:latin typeface="Cambria Math" panose="02040503050406030204" pitchFamily="18" charset="0"/>
                        </a:rPr>
                        <m:t>=</m:t>
                      </m:r>
                      <m:d>
                        <m:dPr>
                          <m:begChr m:val="{"/>
                          <m:endChr m:val="|"/>
                          <m:ctrlPr>
                            <a:rPr lang="en-US" sz="1800" b="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𝑥</m:t>
                          </m:r>
                        </m:e>
                      </m:d>
                      <m:r>
                        <a:rPr lang="en-US" sz="1800" b="0" i="1" smtClean="0">
                          <a:solidFill>
                            <a:schemeClr val="bg1"/>
                          </a:solidFill>
                          <a:latin typeface="Cambria Math" panose="02040503050406030204" pitchFamily="18" charset="0"/>
                        </a:rPr>
                        <m:t>𝑥</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𝐴</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𝑥</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𝐵</m:t>
                      </m:r>
                      <m:r>
                        <a:rPr lang="en-US" sz="1800" b="0" i="1" smtClean="0">
                          <a:solidFill>
                            <a:schemeClr val="bg1"/>
                          </a:solidFill>
                          <a:latin typeface="Cambria Math" panose="02040503050406030204" pitchFamily="18" charset="0"/>
                        </a:rPr>
                        <m:t>}</m:t>
                      </m:r>
                    </m:oMath>
                  </m:oMathPara>
                </a14:m>
                <a:endParaRPr lang="en-US" sz="1800" i="1" dirty="0">
                  <a:solidFill>
                    <a:schemeClr val="bg1"/>
                  </a:solidFill>
                </a:endParaRPr>
              </a:p>
            </p:txBody>
          </p:sp>
        </mc:Choice>
        <mc:Fallback xmlns="">
          <p:sp>
            <p:nvSpPr>
              <p:cNvPr id="10" name="Content Placeholder 2">
                <a:extLst>
                  <a:ext uri="{FF2B5EF4-FFF2-40B4-BE49-F238E27FC236}">
                    <a16:creationId xmlns:a16="http://schemas.microsoft.com/office/drawing/2014/main" id="{313C163D-DD58-CE4D-B996-0279404B5BBE}"/>
                  </a:ext>
                </a:extLst>
              </p:cNvPr>
              <p:cNvSpPr txBox="1">
                <a:spLocks noRot="1" noChangeAspect="1" noMove="1" noResize="1" noEditPoints="1" noAdjustHandles="1" noChangeArrowheads="1" noChangeShapeType="1" noTextEdit="1"/>
              </p:cNvSpPr>
              <p:nvPr/>
            </p:nvSpPr>
            <p:spPr>
              <a:xfrm>
                <a:off x="5089046" y="2034700"/>
                <a:ext cx="3115153" cy="537997"/>
              </a:xfrm>
              <a:prstGeom prst="rect">
                <a:avLst/>
              </a:prstGeom>
              <a:blipFill>
                <a:blip r:embed="rId2"/>
                <a:stretch>
                  <a:fillRect/>
                </a:stretch>
              </a:blipFill>
            </p:spPr>
            <p:txBody>
              <a:bodyPr/>
              <a:lstStyle/>
              <a:p>
                <a:r>
                  <a:rPr lang="en-US">
                    <a:noFill/>
                  </a:rPr>
                  <a:t> </a:t>
                </a:r>
              </a:p>
            </p:txBody>
          </p:sp>
        </mc:Fallback>
      </mc:AlternateContent>
      <p:sp>
        <p:nvSpPr>
          <p:cNvPr id="13" name="Content Placeholder 2">
            <a:extLst>
              <a:ext uri="{FF2B5EF4-FFF2-40B4-BE49-F238E27FC236}">
                <a16:creationId xmlns:a16="http://schemas.microsoft.com/office/drawing/2014/main" id="{07BBF21D-1370-6845-AAE0-308F0973C0D9}"/>
              </a:ext>
            </a:extLst>
          </p:cNvPr>
          <p:cNvSpPr txBox="1">
            <a:spLocks/>
          </p:cNvSpPr>
          <p:nvPr/>
        </p:nvSpPr>
        <p:spPr>
          <a:xfrm>
            <a:off x="4233333" y="2095514"/>
            <a:ext cx="745354" cy="416367"/>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1400" i="1" dirty="0">
                <a:solidFill>
                  <a:schemeClr val="tx1"/>
                </a:solidFill>
              </a:rPr>
              <a:t>Union:</a:t>
            </a:r>
          </a:p>
        </p:txBody>
      </p:sp>
      <p:sp>
        <p:nvSpPr>
          <p:cNvPr id="6" name="Content Placeholder 2">
            <a:extLst>
              <a:ext uri="{FF2B5EF4-FFF2-40B4-BE49-F238E27FC236}">
                <a16:creationId xmlns:a16="http://schemas.microsoft.com/office/drawing/2014/main" id="{B488FC24-5DE6-E844-8C90-3CCAADFD210D}"/>
              </a:ext>
            </a:extLst>
          </p:cNvPr>
          <p:cNvSpPr txBox="1">
            <a:spLocks/>
          </p:cNvSpPr>
          <p:nvPr/>
        </p:nvSpPr>
        <p:spPr>
          <a:xfrm>
            <a:off x="448888" y="2880452"/>
            <a:ext cx="3778327" cy="378137"/>
          </a:xfrm>
          <a:prstGeom prst="rect">
            <a:avLst/>
          </a:prstGeom>
          <a:noFill/>
          <a:ln>
            <a:solidFill>
              <a:schemeClr val="tx1">
                <a:lumMod val="95000"/>
              </a:schemeClr>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1400" i="1" dirty="0">
                <a:solidFill>
                  <a:schemeClr val="tx1"/>
                </a:solidFill>
              </a:rPr>
              <a:t>Claim: If A and B are regular, then A union B is regular</a:t>
            </a:r>
          </a:p>
        </p:txBody>
      </p:sp>
      <p:cxnSp>
        <p:nvCxnSpPr>
          <p:cNvPr id="5" name="Straight Connector 4">
            <a:extLst>
              <a:ext uri="{FF2B5EF4-FFF2-40B4-BE49-F238E27FC236}">
                <a16:creationId xmlns:a16="http://schemas.microsoft.com/office/drawing/2014/main" id="{31C0E4F4-3175-4F44-8F4E-71E092A1E435}"/>
              </a:ext>
            </a:extLst>
          </p:cNvPr>
          <p:cNvCxnSpPr>
            <a:cxnSpLocks/>
          </p:cNvCxnSpPr>
          <p:nvPr/>
        </p:nvCxnSpPr>
        <p:spPr>
          <a:xfrm>
            <a:off x="448888" y="2726574"/>
            <a:ext cx="11230494"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0212F40-48F6-3346-8F4B-3E579DB1E2E0}"/>
              </a:ext>
            </a:extLst>
          </p:cNvPr>
          <p:cNvSpPr txBox="1">
            <a:spLocks/>
          </p:cNvSpPr>
          <p:nvPr/>
        </p:nvSpPr>
        <p:spPr>
          <a:xfrm>
            <a:off x="1141413" y="3441652"/>
            <a:ext cx="1087794" cy="640787"/>
          </a:xfrm>
          <a:prstGeom prst="rect">
            <a:avLst/>
          </a:prstGeom>
          <a:noFill/>
          <a:ln>
            <a:noFill/>
          </a:ln>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1400" i="1" dirty="0">
                <a:solidFill>
                  <a:schemeClr val="tx1"/>
                </a:solidFill>
              </a:rPr>
              <a:t>If A is regular, then some DFA M1 accepts it</a:t>
            </a:r>
          </a:p>
        </p:txBody>
      </p:sp>
      <p:sp>
        <p:nvSpPr>
          <p:cNvPr id="12" name="Content Placeholder 2">
            <a:extLst>
              <a:ext uri="{FF2B5EF4-FFF2-40B4-BE49-F238E27FC236}">
                <a16:creationId xmlns:a16="http://schemas.microsoft.com/office/drawing/2014/main" id="{90AECE42-551E-C045-94B9-19DB8AF0FC09}"/>
              </a:ext>
            </a:extLst>
          </p:cNvPr>
          <p:cNvSpPr txBox="1">
            <a:spLocks/>
          </p:cNvSpPr>
          <p:nvPr/>
        </p:nvSpPr>
        <p:spPr>
          <a:xfrm>
            <a:off x="1141413" y="5140219"/>
            <a:ext cx="1087794" cy="640787"/>
          </a:xfrm>
          <a:prstGeom prst="rect">
            <a:avLst/>
          </a:prstGeom>
          <a:noFill/>
          <a:ln>
            <a:noFill/>
          </a:ln>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1400" i="1" dirty="0">
                <a:solidFill>
                  <a:schemeClr val="tx1"/>
                </a:solidFill>
              </a:rPr>
              <a:t>If B is regular, then some DFA M2 accepts it</a:t>
            </a:r>
          </a:p>
        </p:txBody>
      </p:sp>
      <p:grpSp>
        <p:nvGrpSpPr>
          <p:cNvPr id="38" name="Group 37">
            <a:extLst>
              <a:ext uri="{FF2B5EF4-FFF2-40B4-BE49-F238E27FC236}">
                <a16:creationId xmlns:a16="http://schemas.microsoft.com/office/drawing/2014/main" id="{95312390-FA72-D44E-8A0C-308E1FF75780}"/>
              </a:ext>
            </a:extLst>
          </p:cNvPr>
          <p:cNvGrpSpPr/>
          <p:nvPr/>
        </p:nvGrpSpPr>
        <p:grpSpPr>
          <a:xfrm>
            <a:off x="2377439" y="3441652"/>
            <a:ext cx="2601247" cy="1329853"/>
            <a:chOff x="2377439" y="3441652"/>
            <a:chExt cx="2601247" cy="1329853"/>
          </a:xfrm>
        </p:grpSpPr>
        <p:sp>
          <p:nvSpPr>
            <p:cNvPr id="8" name="Rectangle 7">
              <a:extLst>
                <a:ext uri="{FF2B5EF4-FFF2-40B4-BE49-F238E27FC236}">
                  <a16:creationId xmlns:a16="http://schemas.microsoft.com/office/drawing/2014/main" id="{D5FCAD8C-4D29-A442-ADCE-68282AF78CCA}"/>
                </a:ext>
              </a:extLst>
            </p:cNvPr>
            <p:cNvSpPr/>
            <p:nvPr/>
          </p:nvSpPr>
          <p:spPr>
            <a:xfrm>
              <a:off x="2377439" y="3441652"/>
              <a:ext cx="2601247" cy="1329853"/>
            </a:xfrm>
            <a:prstGeom prst="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4692297-527B-5446-8B54-6102FEFB322C}"/>
                </a:ext>
              </a:extLst>
            </p:cNvPr>
            <p:cNvSpPr/>
            <p:nvPr/>
          </p:nvSpPr>
          <p:spPr>
            <a:xfrm>
              <a:off x="2610196" y="3637959"/>
              <a:ext cx="440575" cy="44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A1</a:t>
              </a:r>
            </a:p>
          </p:txBody>
        </p:sp>
        <p:sp>
          <p:nvSpPr>
            <p:cNvPr id="15" name="Oval 14">
              <a:extLst>
                <a:ext uri="{FF2B5EF4-FFF2-40B4-BE49-F238E27FC236}">
                  <a16:creationId xmlns:a16="http://schemas.microsoft.com/office/drawing/2014/main" id="{8D72608C-0E29-7B4D-B09E-65F2E96E7684}"/>
                </a:ext>
              </a:extLst>
            </p:cNvPr>
            <p:cNvSpPr/>
            <p:nvPr/>
          </p:nvSpPr>
          <p:spPr>
            <a:xfrm>
              <a:off x="3574153" y="3637959"/>
              <a:ext cx="440575" cy="44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A2</a:t>
              </a:r>
            </a:p>
          </p:txBody>
        </p:sp>
        <p:sp>
          <p:nvSpPr>
            <p:cNvPr id="16" name="Oval 15">
              <a:extLst>
                <a:ext uri="{FF2B5EF4-FFF2-40B4-BE49-F238E27FC236}">
                  <a16:creationId xmlns:a16="http://schemas.microsoft.com/office/drawing/2014/main" id="{CFA195A6-9227-2747-9C07-20876127AB5C}"/>
                </a:ext>
              </a:extLst>
            </p:cNvPr>
            <p:cNvSpPr/>
            <p:nvPr/>
          </p:nvSpPr>
          <p:spPr>
            <a:xfrm>
              <a:off x="3083382" y="4189369"/>
              <a:ext cx="440575" cy="44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A3</a:t>
              </a:r>
            </a:p>
          </p:txBody>
        </p:sp>
        <p:sp>
          <p:nvSpPr>
            <p:cNvPr id="18" name="Oval 17">
              <a:extLst>
                <a:ext uri="{FF2B5EF4-FFF2-40B4-BE49-F238E27FC236}">
                  <a16:creationId xmlns:a16="http://schemas.microsoft.com/office/drawing/2014/main" id="{644CD10B-B442-1D4C-862D-89125041C8B5}"/>
                </a:ext>
              </a:extLst>
            </p:cNvPr>
            <p:cNvSpPr/>
            <p:nvPr/>
          </p:nvSpPr>
          <p:spPr>
            <a:xfrm>
              <a:off x="4202276" y="4148124"/>
              <a:ext cx="526153" cy="526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A4</a:t>
              </a:r>
            </a:p>
          </p:txBody>
        </p:sp>
        <p:sp>
          <p:nvSpPr>
            <p:cNvPr id="17" name="Oval 16">
              <a:extLst>
                <a:ext uri="{FF2B5EF4-FFF2-40B4-BE49-F238E27FC236}">
                  <a16:creationId xmlns:a16="http://schemas.microsoft.com/office/drawing/2014/main" id="{EA2D61D4-AE4C-4D41-B0F8-C75B5FD6F394}"/>
                </a:ext>
              </a:extLst>
            </p:cNvPr>
            <p:cNvSpPr/>
            <p:nvPr/>
          </p:nvSpPr>
          <p:spPr>
            <a:xfrm>
              <a:off x="4251833" y="4189368"/>
              <a:ext cx="440575" cy="44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A4</a:t>
              </a:r>
            </a:p>
          </p:txBody>
        </p:sp>
        <p:cxnSp>
          <p:nvCxnSpPr>
            <p:cNvPr id="20" name="Straight Arrow Connector 19">
              <a:extLst>
                <a:ext uri="{FF2B5EF4-FFF2-40B4-BE49-F238E27FC236}">
                  <a16:creationId xmlns:a16="http://schemas.microsoft.com/office/drawing/2014/main" id="{D1665172-6FC1-D24A-863C-095ACE4A64F3}"/>
                </a:ext>
              </a:extLst>
            </p:cNvPr>
            <p:cNvCxnSpPr>
              <a:endCxn id="9" idx="1"/>
            </p:cNvCxnSpPr>
            <p:nvPr/>
          </p:nvCxnSpPr>
          <p:spPr>
            <a:xfrm>
              <a:off x="2518756" y="3574473"/>
              <a:ext cx="155961" cy="128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14C0A03-D0F9-E447-941A-0705B2DBAF3B}"/>
                </a:ext>
              </a:extLst>
            </p:cNvPr>
            <p:cNvCxnSpPr>
              <a:cxnSpLocks/>
              <a:stCxn id="9" idx="6"/>
              <a:endCxn id="15" idx="2"/>
            </p:cNvCxnSpPr>
            <p:nvPr/>
          </p:nvCxnSpPr>
          <p:spPr>
            <a:xfrm>
              <a:off x="3050771" y="3858247"/>
              <a:ext cx="5233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ACBDD19-29D5-8E42-AE2D-FF0848991BCE}"/>
                </a:ext>
              </a:extLst>
            </p:cNvPr>
            <p:cNvCxnSpPr>
              <a:cxnSpLocks/>
              <a:stCxn id="15" idx="3"/>
              <a:endCxn id="16" idx="7"/>
            </p:cNvCxnSpPr>
            <p:nvPr/>
          </p:nvCxnSpPr>
          <p:spPr>
            <a:xfrm flipH="1">
              <a:off x="3459436" y="4014013"/>
              <a:ext cx="179238" cy="239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BCCD952-72F2-EC47-B3AB-173F8701A427}"/>
                </a:ext>
              </a:extLst>
            </p:cNvPr>
            <p:cNvCxnSpPr>
              <a:cxnSpLocks/>
              <a:stCxn id="15" idx="5"/>
              <a:endCxn id="18" idx="1"/>
            </p:cNvCxnSpPr>
            <p:nvPr/>
          </p:nvCxnSpPr>
          <p:spPr>
            <a:xfrm>
              <a:off x="3950207" y="4014013"/>
              <a:ext cx="329122" cy="211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50F129C-DBDC-714D-9F83-4B8D6C0A2EF4}"/>
                </a:ext>
              </a:extLst>
            </p:cNvPr>
            <p:cNvCxnSpPr>
              <a:cxnSpLocks/>
              <a:stCxn id="16" idx="6"/>
              <a:endCxn id="18" idx="2"/>
            </p:cNvCxnSpPr>
            <p:nvPr/>
          </p:nvCxnSpPr>
          <p:spPr>
            <a:xfrm>
              <a:off x="3523957" y="4409657"/>
              <a:ext cx="678319" cy="15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Content Placeholder 2">
              <a:extLst>
                <a:ext uri="{FF2B5EF4-FFF2-40B4-BE49-F238E27FC236}">
                  <a16:creationId xmlns:a16="http://schemas.microsoft.com/office/drawing/2014/main" id="{3FDFBF79-C5FE-5E4E-B9A6-55DBDF595E78}"/>
                </a:ext>
              </a:extLst>
            </p:cNvPr>
            <p:cNvSpPr txBox="1">
              <a:spLocks/>
            </p:cNvSpPr>
            <p:nvPr/>
          </p:nvSpPr>
          <p:spPr>
            <a:xfrm>
              <a:off x="4450986" y="3577069"/>
              <a:ext cx="440575" cy="354000"/>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1400" i="1" dirty="0">
                  <a:solidFill>
                    <a:schemeClr val="bg1"/>
                  </a:solidFill>
                </a:rPr>
                <a:t>…</a:t>
              </a:r>
            </a:p>
          </p:txBody>
        </p:sp>
        <p:cxnSp>
          <p:nvCxnSpPr>
            <p:cNvPr id="35" name="Straight Arrow Connector 34">
              <a:extLst>
                <a:ext uri="{FF2B5EF4-FFF2-40B4-BE49-F238E27FC236}">
                  <a16:creationId xmlns:a16="http://schemas.microsoft.com/office/drawing/2014/main" id="{7AEF2866-795D-D24D-9A20-28009BBF6DF9}"/>
                </a:ext>
              </a:extLst>
            </p:cNvPr>
            <p:cNvCxnSpPr>
              <a:cxnSpLocks/>
              <a:stCxn id="15" idx="6"/>
              <a:endCxn id="34" idx="1"/>
            </p:cNvCxnSpPr>
            <p:nvPr/>
          </p:nvCxnSpPr>
          <p:spPr>
            <a:xfrm flipV="1">
              <a:off x="4014728" y="3754069"/>
              <a:ext cx="436258" cy="104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2AE3121B-6117-894B-8AB6-7FA18F0F1FB0}"/>
              </a:ext>
            </a:extLst>
          </p:cNvPr>
          <p:cNvGrpSpPr/>
          <p:nvPr/>
        </p:nvGrpSpPr>
        <p:grpSpPr>
          <a:xfrm>
            <a:off x="2377439" y="5083922"/>
            <a:ext cx="2601247" cy="1329853"/>
            <a:chOff x="2377439" y="5083922"/>
            <a:chExt cx="2601247" cy="1329853"/>
          </a:xfrm>
        </p:grpSpPr>
        <p:sp>
          <p:nvSpPr>
            <p:cNvPr id="40" name="Rectangle 39">
              <a:extLst>
                <a:ext uri="{FF2B5EF4-FFF2-40B4-BE49-F238E27FC236}">
                  <a16:creationId xmlns:a16="http://schemas.microsoft.com/office/drawing/2014/main" id="{27E16A53-F6DD-0948-B96D-F5592641F202}"/>
                </a:ext>
              </a:extLst>
            </p:cNvPr>
            <p:cNvSpPr/>
            <p:nvPr/>
          </p:nvSpPr>
          <p:spPr>
            <a:xfrm>
              <a:off x="2377439" y="5083922"/>
              <a:ext cx="2601247" cy="1329853"/>
            </a:xfrm>
            <a:prstGeom prst="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9DF5ED62-FE14-8D45-9F6E-D8F837D511A1}"/>
                </a:ext>
              </a:extLst>
            </p:cNvPr>
            <p:cNvSpPr/>
            <p:nvPr/>
          </p:nvSpPr>
          <p:spPr>
            <a:xfrm>
              <a:off x="2610196" y="5280229"/>
              <a:ext cx="440575" cy="44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B1</a:t>
              </a:r>
            </a:p>
          </p:txBody>
        </p:sp>
        <p:sp>
          <p:nvSpPr>
            <p:cNvPr id="42" name="Oval 41">
              <a:extLst>
                <a:ext uri="{FF2B5EF4-FFF2-40B4-BE49-F238E27FC236}">
                  <a16:creationId xmlns:a16="http://schemas.microsoft.com/office/drawing/2014/main" id="{1FA72893-3E3F-4F43-A4BA-A280187FF26E}"/>
                </a:ext>
              </a:extLst>
            </p:cNvPr>
            <p:cNvSpPr/>
            <p:nvPr/>
          </p:nvSpPr>
          <p:spPr>
            <a:xfrm>
              <a:off x="3574153" y="5280229"/>
              <a:ext cx="440575" cy="44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B2</a:t>
              </a:r>
            </a:p>
          </p:txBody>
        </p:sp>
        <p:sp>
          <p:nvSpPr>
            <p:cNvPr id="43" name="Oval 42">
              <a:extLst>
                <a:ext uri="{FF2B5EF4-FFF2-40B4-BE49-F238E27FC236}">
                  <a16:creationId xmlns:a16="http://schemas.microsoft.com/office/drawing/2014/main" id="{BD48B334-468F-6F47-B600-8D104ABAEFC0}"/>
                </a:ext>
              </a:extLst>
            </p:cNvPr>
            <p:cNvSpPr/>
            <p:nvPr/>
          </p:nvSpPr>
          <p:spPr>
            <a:xfrm>
              <a:off x="3083382" y="5831639"/>
              <a:ext cx="440575" cy="44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B4</a:t>
              </a:r>
            </a:p>
          </p:txBody>
        </p:sp>
        <p:sp>
          <p:nvSpPr>
            <p:cNvPr id="44" name="Oval 43">
              <a:extLst>
                <a:ext uri="{FF2B5EF4-FFF2-40B4-BE49-F238E27FC236}">
                  <a16:creationId xmlns:a16="http://schemas.microsoft.com/office/drawing/2014/main" id="{E7920283-190C-8F4A-BCF6-2E214FFD2ED7}"/>
                </a:ext>
              </a:extLst>
            </p:cNvPr>
            <p:cNvSpPr/>
            <p:nvPr/>
          </p:nvSpPr>
          <p:spPr>
            <a:xfrm>
              <a:off x="4202276" y="5790394"/>
              <a:ext cx="526153" cy="526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A4</a:t>
              </a:r>
            </a:p>
          </p:txBody>
        </p:sp>
        <p:sp>
          <p:nvSpPr>
            <p:cNvPr id="45" name="Oval 44">
              <a:extLst>
                <a:ext uri="{FF2B5EF4-FFF2-40B4-BE49-F238E27FC236}">
                  <a16:creationId xmlns:a16="http://schemas.microsoft.com/office/drawing/2014/main" id="{9C9C7D07-A61A-AC4A-82A8-E45ED3194474}"/>
                </a:ext>
              </a:extLst>
            </p:cNvPr>
            <p:cNvSpPr/>
            <p:nvPr/>
          </p:nvSpPr>
          <p:spPr>
            <a:xfrm>
              <a:off x="4251833" y="5831638"/>
              <a:ext cx="440575" cy="44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B3</a:t>
              </a:r>
            </a:p>
          </p:txBody>
        </p:sp>
        <p:cxnSp>
          <p:nvCxnSpPr>
            <p:cNvPr id="46" name="Straight Arrow Connector 45">
              <a:extLst>
                <a:ext uri="{FF2B5EF4-FFF2-40B4-BE49-F238E27FC236}">
                  <a16:creationId xmlns:a16="http://schemas.microsoft.com/office/drawing/2014/main" id="{3307A522-8E63-F345-BF0A-741A6ECA7194}"/>
                </a:ext>
              </a:extLst>
            </p:cNvPr>
            <p:cNvCxnSpPr>
              <a:endCxn id="41" idx="1"/>
            </p:cNvCxnSpPr>
            <p:nvPr/>
          </p:nvCxnSpPr>
          <p:spPr>
            <a:xfrm>
              <a:off x="2518756" y="5216743"/>
              <a:ext cx="155961" cy="128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624A673-E743-884F-876F-62CD337E121E}"/>
                </a:ext>
              </a:extLst>
            </p:cNvPr>
            <p:cNvCxnSpPr>
              <a:cxnSpLocks/>
              <a:stCxn id="41" idx="5"/>
              <a:endCxn id="43" idx="1"/>
            </p:cNvCxnSpPr>
            <p:nvPr/>
          </p:nvCxnSpPr>
          <p:spPr>
            <a:xfrm>
              <a:off x="2986250" y="5656283"/>
              <a:ext cx="161653" cy="239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BDC47E55-3877-154C-969D-BE6689678380}"/>
                </a:ext>
              </a:extLst>
            </p:cNvPr>
            <p:cNvCxnSpPr>
              <a:cxnSpLocks/>
              <a:stCxn id="42" idx="3"/>
              <a:endCxn id="43" idx="7"/>
            </p:cNvCxnSpPr>
            <p:nvPr/>
          </p:nvCxnSpPr>
          <p:spPr>
            <a:xfrm flipH="1">
              <a:off x="3459436" y="5656283"/>
              <a:ext cx="179238" cy="239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1A1CA013-C4B0-004E-87A8-72FB07002485}"/>
                </a:ext>
              </a:extLst>
            </p:cNvPr>
            <p:cNvCxnSpPr>
              <a:cxnSpLocks/>
              <a:stCxn id="44" idx="1"/>
              <a:endCxn id="42" idx="5"/>
            </p:cNvCxnSpPr>
            <p:nvPr/>
          </p:nvCxnSpPr>
          <p:spPr>
            <a:xfrm flipH="1" flipV="1">
              <a:off x="3950207" y="5656283"/>
              <a:ext cx="329122" cy="211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Content Placeholder 2">
              <a:extLst>
                <a:ext uri="{FF2B5EF4-FFF2-40B4-BE49-F238E27FC236}">
                  <a16:creationId xmlns:a16="http://schemas.microsoft.com/office/drawing/2014/main" id="{9C270E2C-8BE0-D243-BBE8-EB275733613A}"/>
                </a:ext>
              </a:extLst>
            </p:cNvPr>
            <p:cNvSpPr txBox="1">
              <a:spLocks/>
            </p:cNvSpPr>
            <p:nvPr/>
          </p:nvSpPr>
          <p:spPr>
            <a:xfrm>
              <a:off x="4450986" y="5219339"/>
              <a:ext cx="440575" cy="354000"/>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1400" i="1" dirty="0">
                  <a:solidFill>
                    <a:schemeClr val="bg1"/>
                  </a:solidFill>
                </a:rPr>
                <a:t>…</a:t>
              </a:r>
            </a:p>
          </p:txBody>
        </p:sp>
        <p:cxnSp>
          <p:nvCxnSpPr>
            <p:cNvPr id="52" name="Straight Arrow Connector 51">
              <a:extLst>
                <a:ext uri="{FF2B5EF4-FFF2-40B4-BE49-F238E27FC236}">
                  <a16:creationId xmlns:a16="http://schemas.microsoft.com/office/drawing/2014/main" id="{B2F900EB-DD14-5A4E-9C3E-F467AAE61679}"/>
                </a:ext>
              </a:extLst>
            </p:cNvPr>
            <p:cNvCxnSpPr>
              <a:cxnSpLocks/>
              <a:stCxn id="44" idx="0"/>
            </p:cNvCxnSpPr>
            <p:nvPr/>
          </p:nvCxnSpPr>
          <p:spPr>
            <a:xfrm flipV="1">
              <a:off x="4465353" y="5573339"/>
              <a:ext cx="205920" cy="217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1" name="Content Placeholder 2">
            <a:extLst>
              <a:ext uri="{FF2B5EF4-FFF2-40B4-BE49-F238E27FC236}">
                <a16:creationId xmlns:a16="http://schemas.microsoft.com/office/drawing/2014/main" id="{D8446A42-FDF6-EE47-AE60-F3E87AEF79C3}"/>
              </a:ext>
            </a:extLst>
          </p:cNvPr>
          <p:cNvSpPr txBox="1">
            <a:spLocks/>
          </p:cNvSpPr>
          <p:nvPr/>
        </p:nvSpPr>
        <p:spPr>
          <a:xfrm>
            <a:off x="4891561" y="2878226"/>
            <a:ext cx="6787821" cy="378137"/>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1400" i="1" dirty="0">
                <a:solidFill>
                  <a:schemeClr val="tx1"/>
                </a:solidFill>
              </a:rPr>
              <a:t>Proof: Given the DFAs for A and B (see left), construct a machine that accepts A union B (right)</a:t>
            </a:r>
          </a:p>
        </p:txBody>
      </p:sp>
      <p:sp>
        <p:nvSpPr>
          <p:cNvPr id="62" name="Right Arrow 61">
            <a:extLst>
              <a:ext uri="{FF2B5EF4-FFF2-40B4-BE49-F238E27FC236}">
                <a16:creationId xmlns:a16="http://schemas.microsoft.com/office/drawing/2014/main" id="{D075A474-AD73-6C48-A967-03A103DBC58D}"/>
              </a:ext>
            </a:extLst>
          </p:cNvPr>
          <p:cNvSpPr/>
          <p:nvPr/>
        </p:nvSpPr>
        <p:spPr>
          <a:xfrm>
            <a:off x="5095703" y="4339244"/>
            <a:ext cx="378423" cy="2906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ontent Placeholder 2">
            <a:extLst>
              <a:ext uri="{FF2B5EF4-FFF2-40B4-BE49-F238E27FC236}">
                <a16:creationId xmlns:a16="http://schemas.microsoft.com/office/drawing/2014/main" id="{79F1A21B-1A34-9048-B96D-382304A8D01D}"/>
              </a:ext>
            </a:extLst>
          </p:cNvPr>
          <p:cNvSpPr txBox="1">
            <a:spLocks/>
          </p:cNvSpPr>
          <p:nvPr/>
        </p:nvSpPr>
        <p:spPr>
          <a:xfrm>
            <a:off x="5608216" y="5927052"/>
            <a:ext cx="5838408" cy="756380"/>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400" i="1" dirty="0">
                <a:solidFill>
                  <a:schemeClr val="tx1"/>
                </a:solidFill>
              </a:rPr>
              <a:t>See how easy the NFA makes things sometimes? </a:t>
            </a:r>
            <a:r>
              <a:rPr lang="en-US" sz="1400" i="1" dirty="0"/>
              <a:t>Non-determinism allows us to simply spawn two threads, each of which runs one of the original DFAs.</a:t>
            </a:r>
            <a:endParaRPr lang="en-US" sz="1400" i="1" dirty="0">
              <a:solidFill>
                <a:schemeClr val="tx1"/>
              </a:solidFill>
            </a:endParaRPr>
          </a:p>
        </p:txBody>
      </p:sp>
      <p:grpSp>
        <p:nvGrpSpPr>
          <p:cNvPr id="113" name="Group 112">
            <a:extLst>
              <a:ext uri="{FF2B5EF4-FFF2-40B4-BE49-F238E27FC236}">
                <a16:creationId xmlns:a16="http://schemas.microsoft.com/office/drawing/2014/main" id="{883B6CEA-BA93-F44A-8A4D-C556C6552C4F}"/>
              </a:ext>
            </a:extLst>
          </p:cNvPr>
          <p:cNvGrpSpPr/>
          <p:nvPr/>
        </p:nvGrpSpPr>
        <p:grpSpPr>
          <a:xfrm>
            <a:off x="5602491" y="3449781"/>
            <a:ext cx="5844133" cy="2442335"/>
            <a:chOff x="5602491" y="3574473"/>
            <a:chExt cx="5844133" cy="2442335"/>
          </a:xfrm>
        </p:grpSpPr>
        <p:grpSp>
          <p:nvGrpSpPr>
            <p:cNvPr id="78" name="Group 77">
              <a:extLst>
                <a:ext uri="{FF2B5EF4-FFF2-40B4-BE49-F238E27FC236}">
                  <a16:creationId xmlns:a16="http://schemas.microsoft.com/office/drawing/2014/main" id="{ED889DEA-A94D-3049-863E-5C956499BF89}"/>
                </a:ext>
              </a:extLst>
            </p:cNvPr>
            <p:cNvGrpSpPr/>
            <p:nvPr/>
          </p:nvGrpSpPr>
          <p:grpSpPr>
            <a:xfrm>
              <a:off x="5783210" y="3916690"/>
              <a:ext cx="2601247" cy="1884254"/>
              <a:chOff x="2377439" y="2887251"/>
              <a:chExt cx="2601247" cy="1884254"/>
            </a:xfrm>
          </p:grpSpPr>
          <p:sp>
            <p:nvSpPr>
              <p:cNvPr id="79" name="Rectangle 78">
                <a:extLst>
                  <a:ext uri="{FF2B5EF4-FFF2-40B4-BE49-F238E27FC236}">
                    <a16:creationId xmlns:a16="http://schemas.microsoft.com/office/drawing/2014/main" id="{D08EAD70-0A75-EE4F-B602-2BB6229C442D}"/>
                  </a:ext>
                </a:extLst>
              </p:cNvPr>
              <p:cNvSpPr/>
              <p:nvPr/>
            </p:nvSpPr>
            <p:spPr>
              <a:xfrm>
                <a:off x="2377439" y="3441652"/>
                <a:ext cx="2601247" cy="1329853"/>
              </a:xfrm>
              <a:prstGeom prst="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D5667B51-847D-1D4B-8BB6-5B5836C46615}"/>
                  </a:ext>
                </a:extLst>
              </p:cNvPr>
              <p:cNvSpPr/>
              <p:nvPr/>
            </p:nvSpPr>
            <p:spPr>
              <a:xfrm>
                <a:off x="2610196" y="3637959"/>
                <a:ext cx="440575" cy="44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A1</a:t>
                </a:r>
              </a:p>
            </p:txBody>
          </p:sp>
          <p:sp>
            <p:nvSpPr>
              <p:cNvPr id="81" name="Oval 80">
                <a:extLst>
                  <a:ext uri="{FF2B5EF4-FFF2-40B4-BE49-F238E27FC236}">
                    <a16:creationId xmlns:a16="http://schemas.microsoft.com/office/drawing/2014/main" id="{699AE36E-EA69-9641-B719-4C240934FDF5}"/>
                  </a:ext>
                </a:extLst>
              </p:cNvPr>
              <p:cNvSpPr/>
              <p:nvPr/>
            </p:nvSpPr>
            <p:spPr>
              <a:xfrm>
                <a:off x="3574153" y="3637959"/>
                <a:ext cx="440575" cy="44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A2</a:t>
                </a:r>
              </a:p>
            </p:txBody>
          </p:sp>
          <p:sp>
            <p:nvSpPr>
              <p:cNvPr id="82" name="Oval 81">
                <a:extLst>
                  <a:ext uri="{FF2B5EF4-FFF2-40B4-BE49-F238E27FC236}">
                    <a16:creationId xmlns:a16="http://schemas.microsoft.com/office/drawing/2014/main" id="{5B97689F-48DB-8249-B7AE-C551BF0E7DE0}"/>
                  </a:ext>
                </a:extLst>
              </p:cNvPr>
              <p:cNvSpPr/>
              <p:nvPr/>
            </p:nvSpPr>
            <p:spPr>
              <a:xfrm>
                <a:off x="3083382" y="4189369"/>
                <a:ext cx="440575" cy="44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A3</a:t>
                </a:r>
              </a:p>
            </p:txBody>
          </p:sp>
          <p:sp>
            <p:nvSpPr>
              <p:cNvPr id="83" name="Oval 82">
                <a:extLst>
                  <a:ext uri="{FF2B5EF4-FFF2-40B4-BE49-F238E27FC236}">
                    <a16:creationId xmlns:a16="http://schemas.microsoft.com/office/drawing/2014/main" id="{E7EFA6B7-7322-A844-A8AC-C9E2850725CE}"/>
                  </a:ext>
                </a:extLst>
              </p:cNvPr>
              <p:cNvSpPr/>
              <p:nvPr/>
            </p:nvSpPr>
            <p:spPr>
              <a:xfrm>
                <a:off x="4202276" y="4148124"/>
                <a:ext cx="526153" cy="526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A4</a:t>
                </a:r>
              </a:p>
            </p:txBody>
          </p:sp>
          <p:sp>
            <p:nvSpPr>
              <p:cNvPr id="84" name="Oval 83">
                <a:extLst>
                  <a:ext uri="{FF2B5EF4-FFF2-40B4-BE49-F238E27FC236}">
                    <a16:creationId xmlns:a16="http://schemas.microsoft.com/office/drawing/2014/main" id="{3AD20AA3-729E-4648-968A-152E0A7D63BB}"/>
                  </a:ext>
                </a:extLst>
              </p:cNvPr>
              <p:cNvSpPr/>
              <p:nvPr/>
            </p:nvSpPr>
            <p:spPr>
              <a:xfrm>
                <a:off x="4251833" y="4189368"/>
                <a:ext cx="440575" cy="44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A4</a:t>
                </a:r>
              </a:p>
            </p:txBody>
          </p:sp>
          <p:cxnSp>
            <p:nvCxnSpPr>
              <p:cNvPr id="85" name="Straight Arrow Connector 84">
                <a:extLst>
                  <a:ext uri="{FF2B5EF4-FFF2-40B4-BE49-F238E27FC236}">
                    <a16:creationId xmlns:a16="http://schemas.microsoft.com/office/drawing/2014/main" id="{9D377090-FC64-7243-99B0-D5A7E123BCD0}"/>
                  </a:ext>
                </a:extLst>
              </p:cNvPr>
              <p:cNvCxnSpPr>
                <a:cxnSpLocks/>
                <a:stCxn id="106" idx="2"/>
                <a:endCxn id="80" idx="7"/>
              </p:cNvCxnSpPr>
              <p:nvPr/>
            </p:nvCxnSpPr>
            <p:spPr>
              <a:xfrm flipH="1">
                <a:off x="2986250" y="2887251"/>
                <a:ext cx="1516290" cy="815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9563CED3-57F3-C748-AB18-8FA3A40884A5}"/>
                  </a:ext>
                </a:extLst>
              </p:cNvPr>
              <p:cNvCxnSpPr>
                <a:cxnSpLocks/>
                <a:stCxn id="80" idx="6"/>
                <a:endCxn id="81" idx="2"/>
              </p:cNvCxnSpPr>
              <p:nvPr/>
            </p:nvCxnSpPr>
            <p:spPr>
              <a:xfrm>
                <a:off x="3050771" y="3858247"/>
                <a:ext cx="5233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2D481ADC-3873-F648-98BE-80838904C6F8}"/>
                  </a:ext>
                </a:extLst>
              </p:cNvPr>
              <p:cNvCxnSpPr>
                <a:cxnSpLocks/>
                <a:stCxn id="81" idx="3"/>
                <a:endCxn id="82" idx="7"/>
              </p:cNvCxnSpPr>
              <p:nvPr/>
            </p:nvCxnSpPr>
            <p:spPr>
              <a:xfrm flipH="1">
                <a:off x="3459436" y="4014013"/>
                <a:ext cx="179238" cy="239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9E140D0F-0BB2-2046-A68D-4306D3A65F43}"/>
                  </a:ext>
                </a:extLst>
              </p:cNvPr>
              <p:cNvCxnSpPr>
                <a:cxnSpLocks/>
                <a:stCxn id="81" idx="5"/>
                <a:endCxn id="83" idx="1"/>
              </p:cNvCxnSpPr>
              <p:nvPr/>
            </p:nvCxnSpPr>
            <p:spPr>
              <a:xfrm>
                <a:off x="3950207" y="4014013"/>
                <a:ext cx="329122" cy="211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D019341B-9585-7A48-8673-03F23E335DED}"/>
                  </a:ext>
                </a:extLst>
              </p:cNvPr>
              <p:cNvCxnSpPr>
                <a:cxnSpLocks/>
                <a:stCxn id="82" idx="6"/>
                <a:endCxn id="83" idx="2"/>
              </p:cNvCxnSpPr>
              <p:nvPr/>
            </p:nvCxnSpPr>
            <p:spPr>
              <a:xfrm>
                <a:off x="3523957" y="4409657"/>
                <a:ext cx="678319" cy="15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0" name="Content Placeholder 2">
                <a:extLst>
                  <a:ext uri="{FF2B5EF4-FFF2-40B4-BE49-F238E27FC236}">
                    <a16:creationId xmlns:a16="http://schemas.microsoft.com/office/drawing/2014/main" id="{D8E06635-A62F-A74B-B785-B085E87BB153}"/>
                  </a:ext>
                </a:extLst>
              </p:cNvPr>
              <p:cNvSpPr txBox="1">
                <a:spLocks/>
              </p:cNvSpPr>
              <p:nvPr/>
            </p:nvSpPr>
            <p:spPr>
              <a:xfrm>
                <a:off x="4450986" y="3577069"/>
                <a:ext cx="440575" cy="354000"/>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1400" i="1" dirty="0">
                    <a:solidFill>
                      <a:schemeClr val="bg1"/>
                    </a:solidFill>
                  </a:rPr>
                  <a:t>…</a:t>
                </a:r>
              </a:p>
            </p:txBody>
          </p:sp>
          <p:cxnSp>
            <p:nvCxnSpPr>
              <p:cNvPr id="91" name="Straight Arrow Connector 90">
                <a:extLst>
                  <a:ext uri="{FF2B5EF4-FFF2-40B4-BE49-F238E27FC236}">
                    <a16:creationId xmlns:a16="http://schemas.microsoft.com/office/drawing/2014/main" id="{6BBCF000-DC7E-CE46-A7D2-16866A47AFD2}"/>
                  </a:ext>
                </a:extLst>
              </p:cNvPr>
              <p:cNvCxnSpPr>
                <a:cxnSpLocks/>
                <a:stCxn id="81" idx="6"/>
                <a:endCxn id="90" idx="1"/>
              </p:cNvCxnSpPr>
              <p:nvPr/>
            </p:nvCxnSpPr>
            <p:spPr>
              <a:xfrm flipV="1">
                <a:off x="4014728" y="3754069"/>
                <a:ext cx="436258" cy="104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F63E77EA-2EAC-3C44-B66A-D010795B7727}"/>
                </a:ext>
              </a:extLst>
            </p:cNvPr>
            <p:cNvGrpSpPr/>
            <p:nvPr/>
          </p:nvGrpSpPr>
          <p:grpSpPr>
            <a:xfrm>
              <a:off x="8348886" y="3916690"/>
              <a:ext cx="2885163" cy="1884254"/>
              <a:chOff x="2093523" y="4529521"/>
              <a:chExt cx="2885163" cy="1884254"/>
            </a:xfrm>
          </p:grpSpPr>
          <p:sp>
            <p:nvSpPr>
              <p:cNvPr id="93" name="Rectangle 92">
                <a:extLst>
                  <a:ext uri="{FF2B5EF4-FFF2-40B4-BE49-F238E27FC236}">
                    <a16:creationId xmlns:a16="http://schemas.microsoft.com/office/drawing/2014/main" id="{E3106626-72DA-8F4D-8B1D-F8EBB80765FF}"/>
                  </a:ext>
                </a:extLst>
              </p:cNvPr>
              <p:cNvSpPr/>
              <p:nvPr/>
            </p:nvSpPr>
            <p:spPr>
              <a:xfrm>
                <a:off x="2377439" y="5083922"/>
                <a:ext cx="2601247" cy="1329853"/>
              </a:xfrm>
              <a:prstGeom prst="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0C93B7EE-7B85-8743-988D-C2A0DBA07D70}"/>
                  </a:ext>
                </a:extLst>
              </p:cNvPr>
              <p:cNvSpPr/>
              <p:nvPr/>
            </p:nvSpPr>
            <p:spPr>
              <a:xfrm>
                <a:off x="2610196" y="5280229"/>
                <a:ext cx="440575" cy="44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B1</a:t>
                </a:r>
              </a:p>
            </p:txBody>
          </p:sp>
          <p:sp>
            <p:nvSpPr>
              <p:cNvPr id="95" name="Oval 94">
                <a:extLst>
                  <a:ext uri="{FF2B5EF4-FFF2-40B4-BE49-F238E27FC236}">
                    <a16:creationId xmlns:a16="http://schemas.microsoft.com/office/drawing/2014/main" id="{D952A584-4104-EE49-A2E4-ECE5D35DAED5}"/>
                  </a:ext>
                </a:extLst>
              </p:cNvPr>
              <p:cNvSpPr/>
              <p:nvPr/>
            </p:nvSpPr>
            <p:spPr>
              <a:xfrm>
                <a:off x="3574153" y="5280229"/>
                <a:ext cx="440575" cy="44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B2</a:t>
                </a:r>
              </a:p>
            </p:txBody>
          </p:sp>
          <p:sp>
            <p:nvSpPr>
              <p:cNvPr id="96" name="Oval 95">
                <a:extLst>
                  <a:ext uri="{FF2B5EF4-FFF2-40B4-BE49-F238E27FC236}">
                    <a16:creationId xmlns:a16="http://schemas.microsoft.com/office/drawing/2014/main" id="{D3B24EEB-13DC-7E45-AE5C-093038E0E26A}"/>
                  </a:ext>
                </a:extLst>
              </p:cNvPr>
              <p:cNvSpPr/>
              <p:nvPr/>
            </p:nvSpPr>
            <p:spPr>
              <a:xfrm>
                <a:off x="3083382" y="5831639"/>
                <a:ext cx="440575" cy="44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B4</a:t>
                </a:r>
              </a:p>
            </p:txBody>
          </p:sp>
          <p:sp>
            <p:nvSpPr>
              <p:cNvPr id="97" name="Oval 96">
                <a:extLst>
                  <a:ext uri="{FF2B5EF4-FFF2-40B4-BE49-F238E27FC236}">
                    <a16:creationId xmlns:a16="http://schemas.microsoft.com/office/drawing/2014/main" id="{4DABF722-C92F-2A4F-8D2D-94D8EF0CAAAA}"/>
                  </a:ext>
                </a:extLst>
              </p:cNvPr>
              <p:cNvSpPr/>
              <p:nvPr/>
            </p:nvSpPr>
            <p:spPr>
              <a:xfrm>
                <a:off x="4202276" y="5790394"/>
                <a:ext cx="526153" cy="526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A4</a:t>
                </a:r>
              </a:p>
            </p:txBody>
          </p:sp>
          <p:sp>
            <p:nvSpPr>
              <p:cNvPr id="98" name="Oval 97">
                <a:extLst>
                  <a:ext uri="{FF2B5EF4-FFF2-40B4-BE49-F238E27FC236}">
                    <a16:creationId xmlns:a16="http://schemas.microsoft.com/office/drawing/2014/main" id="{300F7A86-3256-A94B-B208-2B286838BD6F}"/>
                  </a:ext>
                </a:extLst>
              </p:cNvPr>
              <p:cNvSpPr/>
              <p:nvPr/>
            </p:nvSpPr>
            <p:spPr>
              <a:xfrm>
                <a:off x="4251833" y="5831638"/>
                <a:ext cx="440575" cy="44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B3</a:t>
                </a:r>
              </a:p>
            </p:txBody>
          </p:sp>
          <p:cxnSp>
            <p:nvCxnSpPr>
              <p:cNvPr id="99" name="Straight Arrow Connector 98">
                <a:extLst>
                  <a:ext uri="{FF2B5EF4-FFF2-40B4-BE49-F238E27FC236}">
                    <a16:creationId xmlns:a16="http://schemas.microsoft.com/office/drawing/2014/main" id="{84DA2D80-971A-F444-9256-679E11DDFFDD}"/>
                  </a:ext>
                </a:extLst>
              </p:cNvPr>
              <p:cNvCxnSpPr>
                <a:cxnSpLocks/>
                <a:stCxn id="106" idx="6"/>
                <a:endCxn id="94" idx="0"/>
              </p:cNvCxnSpPr>
              <p:nvPr/>
            </p:nvCxnSpPr>
            <p:spPr>
              <a:xfrm>
                <a:off x="2093523" y="4529521"/>
                <a:ext cx="736961" cy="7507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F4A7B0C1-E965-8C4C-96FA-10E9ADEC7EAE}"/>
                  </a:ext>
                </a:extLst>
              </p:cNvPr>
              <p:cNvCxnSpPr>
                <a:cxnSpLocks/>
                <a:stCxn id="94" idx="5"/>
                <a:endCxn id="96" idx="1"/>
              </p:cNvCxnSpPr>
              <p:nvPr/>
            </p:nvCxnSpPr>
            <p:spPr>
              <a:xfrm>
                <a:off x="2986250" y="5656283"/>
                <a:ext cx="161653" cy="239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4A9F9B1C-8769-2648-A511-B0E85ABB5CE1}"/>
                  </a:ext>
                </a:extLst>
              </p:cNvPr>
              <p:cNvCxnSpPr>
                <a:cxnSpLocks/>
                <a:stCxn id="95" idx="3"/>
                <a:endCxn id="96" idx="7"/>
              </p:cNvCxnSpPr>
              <p:nvPr/>
            </p:nvCxnSpPr>
            <p:spPr>
              <a:xfrm flipH="1">
                <a:off x="3459436" y="5656283"/>
                <a:ext cx="179238" cy="239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8D79F6D1-98E8-B841-ABF0-2483557A6126}"/>
                  </a:ext>
                </a:extLst>
              </p:cNvPr>
              <p:cNvCxnSpPr>
                <a:cxnSpLocks/>
                <a:stCxn id="97" idx="1"/>
                <a:endCxn id="95" idx="5"/>
              </p:cNvCxnSpPr>
              <p:nvPr/>
            </p:nvCxnSpPr>
            <p:spPr>
              <a:xfrm flipH="1" flipV="1">
                <a:off x="3950207" y="5656283"/>
                <a:ext cx="329122" cy="211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3" name="Content Placeholder 2">
                <a:extLst>
                  <a:ext uri="{FF2B5EF4-FFF2-40B4-BE49-F238E27FC236}">
                    <a16:creationId xmlns:a16="http://schemas.microsoft.com/office/drawing/2014/main" id="{C5601E7D-0820-BB4D-81A0-3C4F86ECD71B}"/>
                  </a:ext>
                </a:extLst>
              </p:cNvPr>
              <p:cNvSpPr txBox="1">
                <a:spLocks/>
              </p:cNvSpPr>
              <p:nvPr/>
            </p:nvSpPr>
            <p:spPr>
              <a:xfrm>
                <a:off x="4450986" y="5219339"/>
                <a:ext cx="440575" cy="354000"/>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1400" i="1" dirty="0">
                    <a:solidFill>
                      <a:schemeClr val="bg1"/>
                    </a:solidFill>
                  </a:rPr>
                  <a:t>…</a:t>
                </a:r>
              </a:p>
            </p:txBody>
          </p:sp>
          <p:cxnSp>
            <p:nvCxnSpPr>
              <p:cNvPr id="104" name="Straight Arrow Connector 103">
                <a:extLst>
                  <a:ext uri="{FF2B5EF4-FFF2-40B4-BE49-F238E27FC236}">
                    <a16:creationId xmlns:a16="http://schemas.microsoft.com/office/drawing/2014/main" id="{C978AC1C-B211-A540-9A39-746C65EB464F}"/>
                  </a:ext>
                </a:extLst>
              </p:cNvPr>
              <p:cNvCxnSpPr>
                <a:cxnSpLocks/>
                <a:stCxn id="97" idx="0"/>
              </p:cNvCxnSpPr>
              <p:nvPr/>
            </p:nvCxnSpPr>
            <p:spPr>
              <a:xfrm flipV="1">
                <a:off x="4465353" y="5573339"/>
                <a:ext cx="205920" cy="217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05" name="Rectangle 104">
              <a:extLst>
                <a:ext uri="{FF2B5EF4-FFF2-40B4-BE49-F238E27FC236}">
                  <a16:creationId xmlns:a16="http://schemas.microsoft.com/office/drawing/2014/main" id="{CB5B3E34-32E6-3C46-8074-08A86875BFA0}"/>
                </a:ext>
              </a:extLst>
            </p:cNvPr>
            <p:cNvSpPr/>
            <p:nvPr/>
          </p:nvSpPr>
          <p:spPr>
            <a:xfrm>
              <a:off x="5602491" y="3574473"/>
              <a:ext cx="5844133" cy="2442335"/>
            </a:xfrm>
            <a:prstGeom prst="rect">
              <a:avLst/>
            </a:prstGeom>
            <a:no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3F2666F1-B821-F14F-9761-2EA538D632BB}"/>
                </a:ext>
              </a:extLst>
            </p:cNvPr>
            <p:cNvSpPr/>
            <p:nvPr/>
          </p:nvSpPr>
          <p:spPr>
            <a:xfrm>
              <a:off x="7908311" y="3696402"/>
              <a:ext cx="440575" cy="44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S</a:t>
              </a:r>
            </a:p>
          </p:txBody>
        </p:sp>
        <mc:AlternateContent xmlns:mc="http://schemas.openxmlformats.org/markup-compatibility/2006" xmlns:a14="http://schemas.microsoft.com/office/drawing/2010/main">
          <mc:Choice Requires="a14">
            <p:sp>
              <p:nvSpPr>
                <p:cNvPr id="111" name="Content Placeholder 2">
                  <a:extLst>
                    <a:ext uri="{FF2B5EF4-FFF2-40B4-BE49-F238E27FC236}">
                      <a16:creationId xmlns:a16="http://schemas.microsoft.com/office/drawing/2014/main" id="{48CB537E-796D-0344-BD6D-3CF98900B940}"/>
                    </a:ext>
                  </a:extLst>
                </p:cNvPr>
                <p:cNvSpPr txBox="1">
                  <a:spLocks/>
                </p:cNvSpPr>
                <p:nvPr/>
              </p:nvSpPr>
              <p:spPr>
                <a:xfrm>
                  <a:off x="7128872" y="3918040"/>
                  <a:ext cx="316689" cy="307137"/>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𝜖</m:t>
                        </m:r>
                      </m:oMath>
                    </m:oMathPara>
                  </a14:m>
                  <a:endParaRPr lang="en-US" sz="1400" i="1" dirty="0">
                    <a:solidFill>
                      <a:schemeClr val="tx1"/>
                    </a:solidFill>
                  </a:endParaRPr>
                </a:p>
              </p:txBody>
            </p:sp>
          </mc:Choice>
          <mc:Fallback xmlns="">
            <p:sp>
              <p:nvSpPr>
                <p:cNvPr id="111" name="Content Placeholder 2">
                  <a:extLst>
                    <a:ext uri="{FF2B5EF4-FFF2-40B4-BE49-F238E27FC236}">
                      <a16:creationId xmlns:a16="http://schemas.microsoft.com/office/drawing/2014/main" id="{48CB537E-796D-0344-BD6D-3CF98900B940}"/>
                    </a:ext>
                  </a:extLst>
                </p:cNvPr>
                <p:cNvSpPr txBox="1">
                  <a:spLocks noRot="1" noChangeAspect="1" noMove="1" noResize="1" noEditPoints="1" noAdjustHandles="1" noChangeArrowheads="1" noChangeShapeType="1" noTextEdit="1"/>
                </p:cNvSpPr>
                <p:nvPr/>
              </p:nvSpPr>
              <p:spPr>
                <a:xfrm>
                  <a:off x="7128872" y="3918040"/>
                  <a:ext cx="316689" cy="307137"/>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Content Placeholder 2">
                  <a:extLst>
                    <a:ext uri="{FF2B5EF4-FFF2-40B4-BE49-F238E27FC236}">
                      <a16:creationId xmlns:a16="http://schemas.microsoft.com/office/drawing/2014/main" id="{70E20043-3F36-8649-8CF4-1F6B7C9A127D}"/>
                    </a:ext>
                  </a:extLst>
                </p:cNvPr>
                <p:cNvSpPr txBox="1">
                  <a:spLocks/>
                </p:cNvSpPr>
                <p:nvPr/>
              </p:nvSpPr>
              <p:spPr>
                <a:xfrm>
                  <a:off x="8559022" y="3933487"/>
                  <a:ext cx="316689" cy="307137"/>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𝜖</m:t>
                        </m:r>
                      </m:oMath>
                    </m:oMathPara>
                  </a14:m>
                  <a:endParaRPr lang="en-US" sz="1400" i="1" dirty="0">
                    <a:solidFill>
                      <a:schemeClr val="tx1"/>
                    </a:solidFill>
                  </a:endParaRPr>
                </a:p>
              </p:txBody>
            </p:sp>
          </mc:Choice>
          <mc:Fallback xmlns="">
            <p:sp>
              <p:nvSpPr>
                <p:cNvPr id="112" name="Content Placeholder 2">
                  <a:extLst>
                    <a:ext uri="{FF2B5EF4-FFF2-40B4-BE49-F238E27FC236}">
                      <a16:creationId xmlns:a16="http://schemas.microsoft.com/office/drawing/2014/main" id="{70E20043-3F36-8649-8CF4-1F6B7C9A127D}"/>
                    </a:ext>
                  </a:extLst>
                </p:cNvPr>
                <p:cNvSpPr txBox="1">
                  <a:spLocks noRot="1" noChangeAspect="1" noMove="1" noResize="1" noEditPoints="1" noAdjustHandles="1" noChangeArrowheads="1" noChangeShapeType="1" noTextEdit="1"/>
                </p:cNvSpPr>
                <p:nvPr/>
              </p:nvSpPr>
              <p:spPr>
                <a:xfrm>
                  <a:off x="8559022" y="3933487"/>
                  <a:ext cx="316689" cy="307137"/>
                </a:xfrm>
                <a:prstGeom prst="rect">
                  <a:avLst/>
                </a:prstGeom>
                <a:blipFill>
                  <a:blip r:embed="rId4"/>
                  <a:stretch>
                    <a:fillRect/>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247063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7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normAutofit fontScale="90000"/>
          </a:bodyPr>
          <a:lstStyle/>
          <a:p>
            <a:pPr algn="ctr"/>
            <a:r>
              <a:rPr lang="en-US" dirty="0"/>
              <a:t>Reg. Languages are closed under Concatenation</a:t>
            </a:r>
          </a:p>
        </p:txBody>
      </p:sp>
      <p:sp>
        <p:nvSpPr>
          <p:cNvPr id="3" name="Content Placeholder 2">
            <a:extLst>
              <a:ext uri="{FF2B5EF4-FFF2-40B4-BE49-F238E27FC236}">
                <a16:creationId xmlns:a16="http://schemas.microsoft.com/office/drawing/2014/main" id="{3AF1510D-4DE5-0944-9883-C7378A65B719}"/>
              </a:ext>
            </a:extLst>
          </p:cNvPr>
          <p:cNvSpPr>
            <a:spLocks noGrp="1"/>
          </p:cNvSpPr>
          <p:nvPr>
            <p:ph idx="1"/>
          </p:nvPr>
        </p:nvSpPr>
        <p:spPr>
          <a:xfrm>
            <a:off x="2086147" y="1242053"/>
            <a:ext cx="8016530" cy="573137"/>
          </a:xfrm>
          <a:solidFill>
            <a:schemeClr val="tx1">
              <a:lumMod val="95000"/>
            </a:schemeClr>
          </a:solidFill>
        </p:spPr>
        <p:txBody>
          <a:bodyPr>
            <a:normAutofit/>
          </a:bodyPr>
          <a:lstStyle/>
          <a:p>
            <a:pPr marL="0" indent="0" algn="ctr">
              <a:buNone/>
            </a:pPr>
            <a:r>
              <a:rPr lang="en-US" sz="1800" b="1" i="1" u="sng" dirty="0">
                <a:solidFill>
                  <a:schemeClr val="bg1"/>
                </a:solidFill>
              </a:rPr>
              <a:t>Theorem</a:t>
            </a:r>
            <a:r>
              <a:rPr lang="en-US" sz="1800" i="1" dirty="0">
                <a:solidFill>
                  <a:schemeClr val="bg1"/>
                </a:solidFill>
              </a:rPr>
              <a:t>: The regular languages are closed under concatenation</a:t>
            </a:r>
          </a:p>
        </p:txBody>
      </p:sp>
      <p:sp>
        <p:nvSpPr>
          <p:cNvPr id="13" name="Content Placeholder 2">
            <a:extLst>
              <a:ext uri="{FF2B5EF4-FFF2-40B4-BE49-F238E27FC236}">
                <a16:creationId xmlns:a16="http://schemas.microsoft.com/office/drawing/2014/main" id="{07BBF21D-1370-6845-AAE0-308F0973C0D9}"/>
              </a:ext>
            </a:extLst>
          </p:cNvPr>
          <p:cNvSpPr txBox="1">
            <a:spLocks/>
          </p:cNvSpPr>
          <p:nvPr/>
        </p:nvSpPr>
        <p:spPr>
          <a:xfrm>
            <a:off x="3530600" y="2095514"/>
            <a:ext cx="1448087" cy="416367"/>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1400" i="1" dirty="0">
                <a:solidFill>
                  <a:schemeClr val="tx1"/>
                </a:solidFill>
              </a:rPr>
              <a:t>Concatenation:</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FA5548AF-218E-6942-81E8-2A1C019D998B}"/>
                  </a:ext>
                </a:extLst>
              </p:cNvPr>
              <p:cNvSpPr txBox="1">
                <a:spLocks/>
              </p:cNvSpPr>
              <p:nvPr/>
            </p:nvSpPr>
            <p:spPr>
              <a:xfrm>
                <a:off x="4978687" y="2034698"/>
                <a:ext cx="3191646" cy="537997"/>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800" b="0" i="1" smtClean="0">
                          <a:solidFill>
                            <a:schemeClr val="bg1"/>
                          </a:solidFill>
                          <a:latin typeface="Cambria Math" panose="02040503050406030204" pitchFamily="18" charset="0"/>
                        </a:rPr>
                        <m:t>𝐴</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𝐵</m:t>
                      </m:r>
                      <m:r>
                        <a:rPr lang="en-US" sz="1800" b="0" i="1" smtClean="0">
                          <a:solidFill>
                            <a:schemeClr val="bg1"/>
                          </a:solidFill>
                          <a:latin typeface="Cambria Math" panose="02040503050406030204" pitchFamily="18" charset="0"/>
                        </a:rPr>
                        <m:t>=</m:t>
                      </m:r>
                      <m:d>
                        <m:dPr>
                          <m:begChr m:val="{"/>
                          <m:endChr m:val="|"/>
                          <m:ctrlPr>
                            <a:rPr lang="en-US" sz="1800" b="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𝑥𝑦</m:t>
                          </m:r>
                        </m:e>
                      </m:d>
                      <m:r>
                        <a:rPr lang="en-US" sz="1800" b="0" i="1" smtClean="0">
                          <a:solidFill>
                            <a:schemeClr val="bg1"/>
                          </a:solidFill>
                          <a:latin typeface="Cambria Math" panose="02040503050406030204" pitchFamily="18" charset="0"/>
                        </a:rPr>
                        <m:t>𝑥</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𝐴</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𝑦</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𝐵</m:t>
                      </m:r>
                      <m:r>
                        <a:rPr lang="en-US" sz="1800" b="0" i="1" smtClean="0">
                          <a:solidFill>
                            <a:schemeClr val="bg1"/>
                          </a:solidFill>
                          <a:latin typeface="Cambria Math" panose="02040503050406030204" pitchFamily="18" charset="0"/>
                        </a:rPr>
                        <m:t>}</m:t>
                      </m:r>
                    </m:oMath>
                  </m:oMathPara>
                </a14:m>
                <a:endParaRPr lang="en-US" sz="1800" i="1" dirty="0">
                  <a:solidFill>
                    <a:schemeClr val="bg1"/>
                  </a:solidFill>
                </a:endParaRPr>
              </a:p>
            </p:txBody>
          </p:sp>
        </mc:Choice>
        <mc:Fallback xmlns="">
          <p:sp>
            <p:nvSpPr>
              <p:cNvPr id="6" name="Content Placeholder 2">
                <a:extLst>
                  <a:ext uri="{FF2B5EF4-FFF2-40B4-BE49-F238E27FC236}">
                    <a16:creationId xmlns:a16="http://schemas.microsoft.com/office/drawing/2014/main" id="{FA5548AF-218E-6942-81E8-2A1C019D998B}"/>
                  </a:ext>
                </a:extLst>
              </p:cNvPr>
              <p:cNvSpPr txBox="1">
                <a:spLocks noRot="1" noChangeAspect="1" noMove="1" noResize="1" noEditPoints="1" noAdjustHandles="1" noChangeArrowheads="1" noChangeShapeType="1" noTextEdit="1"/>
              </p:cNvSpPr>
              <p:nvPr/>
            </p:nvSpPr>
            <p:spPr>
              <a:xfrm>
                <a:off x="4978687" y="2034698"/>
                <a:ext cx="3191646" cy="537997"/>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208551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normAutofit fontScale="90000"/>
          </a:bodyPr>
          <a:lstStyle/>
          <a:p>
            <a:pPr algn="ctr"/>
            <a:r>
              <a:rPr lang="en-US" dirty="0"/>
              <a:t>Reg. Languages are closed under Concatenation</a:t>
            </a:r>
          </a:p>
        </p:txBody>
      </p:sp>
      <p:sp>
        <p:nvSpPr>
          <p:cNvPr id="3" name="Content Placeholder 2">
            <a:extLst>
              <a:ext uri="{FF2B5EF4-FFF2-40B4-BE49-F238E27FC236}">
                <a16:creationId xmlns:a16="http://schemas.microsoft.com/office/drawing/2014/main" id="{3AF1510D-4DE5-0944-9883-C7378A65B719}"/>
              </a:ext>
            </a:extLst>
          </p:cNvPr>
          <p:cNvSpPr>
            <a:spLocks noGrp="1"/>
          </p:cNvSpPr>
          <p:nvPr>
            <p:ph idx="1"/>
          </p:nvPr>
        </p:nvSpPr>
        <p:spPr>
          <a:xfrm>
            <a:off x="2086147" y="1242053"/>
            <a:ext cx="8016530" cy="573137"/>
          </a:xfrm>
          <a:solidFill>
            <a:schemeClr val="tx1">
              <a:lumMod val="95000"/>
            </a:schemeClr>
          </a:solidFill>
        </p:spPr>
        <p:txBody>
          <a:bodyPr>
            <a:normAutofit/>
          </a:bodyPr>
          <a:lstStyle/>
          <a:p>
            <a:pPr marL="0" indent="0" algn="ctr">
              <a:buNone/>
            </a:pPr>
            <a:r>
              <a:rPr lang="en-US" sz="1800" b="1" i="1" u="sng" dirty="0">
                <a:solidFill>
                  <a:schemeClr val="bg1"/>
                </a:solidFill>
              </a:rPr>
              <a:t>Theorem</a:t>
            </a:r>
            <a:r>
              <a:rPr lang="en-US" sz="1800" i="1" dirty="0">
                <a:solidFill>
                  <a:schemeClr val="bg1"/>
                </a:solidFill>
              </a:rPr>
              <a:t>: The regular languages are closed under concatenation</a:t>
            </a:r>
          </a:p>
        </p:txBody>
      </p:sp>
      <p:sp>
        <p:nvSpPr>
          <p:cNvPr id="13" name="Content Placeholder 2">
            <a:extLst>
              <a:ext uri="{FF2B5EF4-FFF2-40B4-BE49-F238E27FC236}">
                <a16:creationId xmlns:a16="http://schemas.microsoft.com/office/drawing/2014/main" id="{07BBF21D-1370-6845-AAE0-308F0973C0D9}"/>
              </a:ext>
            </a:extLst>
          </p:cNvPr>
          <p:cNvSpPr txBox="1">
            <a:spLocks/>
          </p:cNvSpPr>
          <p:nvPr/>
        </p:nvSpPr>
        <p:spPr>
          <a:xfrm>
            <a:off x="3530600" y="2095514"/>
            <a:ext cx="1448087" cy="416367"/>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1400" i="1" dirty="0">
                <a:solidFill>
                  <a:schemeClr val="tx1"/>
                </a:solidFill>
              </a:rPr>
              <a:t>Concatenation:</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FA5548AF-218E-6942-81E8-2A1C019D998B}"/>
                  </a:ext>
                </a:extLst>
              </p:cNvPr>
              <p:cNvSpPr txBox="1">
                <a:spLocks/>
              </p:cNvSpPr>
              <p:nvPr/>
            </p:nvSpPr>
            <p:spPr>
              <a:xfrm>
                <a:off x="4978687" y="2034698"/>
                <a:ext cx="3191646" cy="537997"/>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800" b="0" i="1" smtClean="0">
                          <a:solidFill>
                            <a:schemeClr val="bg1"/>
                          </a:solidFill>
                          <a:latin typeface="Cambria Math" panose="02040503050406030204" pitchFamily="18" charset="0"/>
                        </a:rPr>
                        <m:t>𝐴</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𝐵</m:t>
                      </m:r>
                      <m:r>
                        <a:rPr lang="en-US" sz="1800" b="0" i="1" smtClean="0">
                          <a:solidFill>
                            <a:schemeClr val="bg1"/>
                          </a:solidFill>
                          <a:latin typeface="Cambria Math" panose="02040503050406030204" pitchFamily="18" charset="0"/>
                        </a:rPr>
                        <m:t>=</m:t>
                      </m:r>
                      <m:d>
                        <m:dPr>
                          <m:begChr m:val="{"/>
                          <m:endChr m:val="|"/>
                          <m:ctrlPr>
                            <a:rPr lang="en-US" sz="1800" b="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𝑥𝑦</m:t>
                          </m:r>
                        </m:e>
                      </m:d>
                      <m:r>
                        <a:rPr lang="en-US" sz="1800" b="0" i="1" smtClean="0">
                          <a:solidFill>
                            <a:schemeClr val="bg1"/>
                          </a:solidFill>
                          <a:latin typeface="Cambria Math" panose="02040503050406030204" pitchFamily="18" charset="0"/>
                        </a:rPr>
                        <m:t>𝑥</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𝐴</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𝑦</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𝐵</m:t>
                      </m:r>
                      <m:r>
                        <a:rPr lang="en-US" sz="1800" b="0" i="1" smtClean="0">
                          <a:solidFill>
                            <a:schemeClr val="bg1"/>
                          </a:solidFill>
                          <a:latin typeface="Cambria Math" panose="02040503050406030204" pitchFamily="18" charset="0"/>
                        </a:rPr>
                        <m:t>}</m:t>
                      </m:r>
                    </m:oMath>
                  </m:oMathPara>
                </a14:m>
                <a:endParaRPr lang="en-US" sz="1800" i="1" dirty="0">
                  <a:solidFill>
                    <a:schemeClr val="bg1"/>
                  </a:solidFill>
                </a:endParaRPr>
              </a:p>
            </p:txBody>
          </p:sp>
        </mc:Choice>
        <mc:Fallback xmlns="">
          <p:sp>
            <p:nvSpPr>
              <p:cNvPr id="6" name="Content Placeholder 2">
                <a:extLst>
                  <a:ext uri="{FF2B5EF4-FFF2-40B4-BE49-F238E27FC236}">
                    <a16:creationId xmlns:a16="http://schemas.microsoft.com/office/drawing/2014/main" id="{FA5548AF-218E-6942-81E8-2A1C019D998B}"/>
                  </a:ext>
                </a:extLst>
              </p:cNvPr>
              <p:cNvSpPr txBox="1">
                <a:spLocks noRot="1" noChangeAspect="1" noMove="1" noResize="1" noEditPoints="1" noAdjustHandles="1" noChangeArrowheads="1" noChangeShapeType="1" noTextEdit="1"/>
              </p:cNvSpPr>
              <p:nvPr/>
            </p:nvSpPr>
            <p:spPr>
              <a:xfrm>
                <a:off x="4978687" y="2034698"/>
                <a:ext cx="3191646" cy="537997"/>
              </a:xfrm>
              <a:prstGeom prst="rect">
                <a:avLst/>
              </a:prstGeom>
              <a:blipFill>
                <a:blip r:embed="rId2"/>
                <a:stretch>
                  <a:fillRect/>
                </a:stretch>
              </a:blipFill>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9A46E08B-8D8A-0846-960F-3DFADE67B84E}"/>
              </a:ext>
            </a:extLst>
          </p:cNvPr>
          <p:cNvSpPr txBox="1">
            <a:spLocks/>
          </p:cNvSpPr>
          <p:nvPr/>
        </p:nvSpPr>
        <p:spPr>
          <a:xfrm>
            <a:off x="448888" y="2880452"/>
            <a:ext cx="3778327" cy="378137"/>
          </a:xfrm>
          <a:prstGeom prst="rect">
            <a:avLst/>
          </a:prstGeom>
          <a:noFill/>
          <a:ln>
            <a:solidFill>
              <a:schemeClr val="tx1">
                <a:lumMod val="95000"/>
              </a:schemeClr>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1400" i="1" dirty="0">
                <a:solidFill>
                  <a:schemeClr val="tx1"/>
                </a:solidFill>
              </a:rPr>
              <a:t>Claim: If A and B are regular, then A conc. B is regular</a:t>
            </a:r>
          </a:p>
        </p:txBody>
      </p:sp>
      <p:cxnSp>
        <p:nvCxnSpPr>
          <p:cNvPr id="8" name="Straight Connector 7">
            <a:extLst>
              <a:ext uri="{FF2B5EF4-FFF2-40B4-BE49-F238E27FC236}">
                <a16:creationId xmlns:a16="http://schemas.microsoft.com/office/drawing/2014/main" id="{09BD66B3-B660-8749-A813-12E6876D912F}"/>
              </a:ext>
            </a:extLst>
          </p:cNvPr>
          <p:cNvCxnSpPr>
            <a:cxnSpLocks/>
          </p:cNvCxnSpPr>
          <p:nvPr/>
        </p:nvCxnSpPr>
        <p:spPr>
          <a:xfrm>
            <a:off x="448888" y="2726574"/>
            <a:ext cx="1123049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68FDA5D4-BC05-DB47-9FBC-D48E698E4AF6}"/>
              </a:ext>
            </a:extLst>
          </p:cNvPr>
          <p:cNvSpPr txBox="1">
            <a:spLocks/>
          </p:cNvSpPr>
          <p:nvPr/>
        </p:nvSpPr>
        <p:spPr>
          <a:xfrm>
            <a:off x="4891561" y="2878226"/>
            <a:ext cx="6787821" cy="378137"/>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1400" i="1" dirty="0">
                <a:solidFill>
                  <a:schemeClr val="tx1"/>
                </a:solidFill>
              </a:rPr>
              <a:t>Proof: Given the DFAs for A and B (see left), construct a machine that accepts A conc. B (right)</a:t>
            </a:r>
          </a:p>
        </p:txBody>
      </p:sp>
      <p:sp>
        <p:nvSpPr>
          <p:cNvPr id="10" name="Content Placeholder 2">
            <a:extLst>
              <a:ext uri="{FF2B5EF4-FFF2-40B4-BE49-F238E27FC236}">
                <a16:creationId xmlns:a16="http://schemas.microsoft.com/office/drawing/2014/main" id="{5E834208-07A6-1447-84F2-411EF4E03F25}"/>
              </a:ext>
            </a:extLst>
          </p:cNvPr>
          <p:cNvSpPr txBox="1">
            <a:spLocks/>
          </p:cNvSpPr>
          <p:nvPr/>
        </p:nvSpPr>
        <p:spPr>
          <a:xfrm>
            <a:off x="725774" y="3441652"/>
            <a:ext cx="1087794" cy="640787"/>
          </a:xfrm>
          <a:prstGeom prst="rect">
            <a:avLst/>
          </a:prstGeom>
          <a:noFill/>
          <a:ln>
            <a:noFill/>
          </a:ln>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1400" i="1" dirty="0">
                <a:solidFill>
                  <a:schemeClr val="tx1"/>
                </a:solidFill>
              </a:rPr>
              <a:t>If A is regular, then some DFA M1 accepts it</a:t>
            </a:r>
          </a:p>
        </p:txBody>
      </p:sp>
      <p:sp>
        <p:nvSpPr>
          <p:cNvPr id="11" name="Content Placeholder 2">
            <a:extLst>
              <a:ext uri="{FF2B5EF4-FFF2-40B4-BE49-F238E27FC236}">
                <a16:creationId xmlns:a16="http://schemas.microsoft.com/office/drawing/2014/main" id="{A568EB21-2C4D-F34C-9F8A-8FC8E6C19259}"/>
              </a:ext>
            </a:extLst>
          </p:cNvPr>
          <p:cNvSpPr txBox="1">
            <a:spLocks/>
          </p:cNvSpPr>
          <p:nvPr/>
        </p:nvSpPr>
        <p:spPr>
          <a:xfrm>
            <a:off x="725772" y="5140219"/>
            <a:ext cx="1087794" cy="640787"/>
          </a:xfrm>
          <a:prstGeom prst="rect">
            <a:avLst/>
          </a:prstGeom>
          <a:noFill/>
          <a:ln>
            <a:noFill/>
          </a:ln>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1400" i="1" dirty="0">
                <a:solidFill>
                  <a:schemeClr val="tx1"/>
                </a:solidFill>
              </a:rPr>
              <a:t>If B is regular, then some DFA M2 accepts it</a:t>
            </a:r>
          </a:p>
        </p:txBody>
      </p:sp>
      <p:grpSp>
        <p:nvGrpSpPr>
          <p:cNvPr id="12" name="Group 11">
            <a:extLst>
              <a:ext uri="{FF2B5EF4-FFF2-40B4-BE49-F238E27FC236}">
                <a16:creationId xmlns:a16="http://schemas.microsoft.com/office/drawing/2014/main" id="{80A4D325-D800-C344-8903-2FCC4F332A29}"/>
              </a:ext>
            </a:extLst>
          </p:cNvPr>
          <p:cNvGrpSpPr/>
          <p:nvPr/>
        </p:nvGrpSpPr>
        <p:grpSpPr>
          <a:xfrm>
            <a:off x="1961798" y="3441652"/>
            <a:ext cx="2601247" cy="1329853"/>
            <a:chOff x="2377439" y="3441652"/>
            <a:chExt cx="2601247" cy="1329853"/>
          </a:xfrm>
        </p:grpSpPr>
        <p:sp>
          <p:nvSpPr>
            <p:cNvPr id="14" name="Rectangle 13">
              <a:extLst>
                <a:ext uri="{FF2B5EF4-FFF2-40B4-BE49-F238E27FC236}">
                  <a16:creationId xmlns:a16="http://schemas.microsoft.com/office/drawing/2014/main" id="{4DA8B6D7-865C-EB4E-B6B5-BB2F8F352F4E}"/>
                </a:ext>
              </a:extLst>
            </p:cNvPr>
            <p:cNvSpPr/>
            <p:nvPr/>
          </p:nvSpPr>
          <p:spPr>
            <a:xfrm>
              <a:off x="2377439" y="3441652"/>
              <a:ext cx="2601247" cy="1329853"/>
            </a:xfrm>
            <a:prstGeom prst="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02C4739-7D4B-1E48-8A86-4F97E2AA7798}"/>
                </a:ext>
              </a:extLst>
            </p:cNvPr>
            <p:cNvSpPr/>
            <p:nvPr/>
          </p:nvSpPr>
          <p:spPr>
            <a:xfrm>
              <a:off x="2610196" y="3637959"/>
              <a:ext cx="440575" cy="44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A1</a:t>
              </a:r>
            </a:p>
          </p:txBody>
        </p:sp>
        <p:sp>
          <p:nvSpPr>
            <p:cNvPr id="16" name="Oval 15">
              <a:extLst>
                <a:ext uri="{FF2B5EF4-FFF2-40B4-BE49-F238E27FC236}">
                  <a16:creationId xmlns:a16="http://schemas.microsoft.com/office/drawing/2014/main" id="{01A1F52D-5ED0-4F41-9FC7-8F55A00619B1}"/>
                </a:ext>
              </a:extLst>
            </p:cNvPr>
            <p:cNvSpPr/>
            <p:nvPr/>
          </p:nvSpPr>
          <p:spPr>
            <a:xfrm>
              <a:off x="3574153" y="3637959"/>
              <a:ext cx="440575" cy="44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A2</a:t>
              </a:r>
            </a:p>
          </p:txBody>
        </p:sp>
        <p:sp>
          <p:nvSpPr>
            <p:cNvPr id="17" name="Oval 16">
              <a:extLst>
                <a:ext uri="{FF2B5EF4-FFF2-40B4-BE49-F238E27FC236}">
                  <a16:creationId xmlns:a16="http://schemas.microsoft.com/office/drawing/2014/main" id="{BC8D2D84-0877-0A42-B640-7B69A7495D86}"/>
                </a:ext>
              </a:extLst>
            </p:cNvPr>
            <p:cNvSpPr/>
            <p:nvPr/>
          </p:nvSpPr>
          <p:spPr>
            <a:xfrm>
              <a:off x="3083382" y="4189369"/>
              <a:ext cx="440575" cy="44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A3</a:t>
              </a:r>
            </a:p>
          </p:txBody>
        </p:sp>
        <p:sp>
          <p:nvSpPr>
            <p:cNvPr id="18" name="Oval 17">
              <a:extLst>
                <a:ext uri="{FF2B5EF4-FFF2-40B4-BE49-F238E27FC236}">
                  <a16:creationId xmlns:a16="http://schemas.microsoft.com/office/drawing/2014/main" id="{23A96B36-0BB3-F346-8567-85B73DBF724C}"/>
                </a:ext>
              </a:extLst>
            </p:cNvPr>
            <p:cNvSpPr/>
            <p:nvPr/>
          </p:nvSpPr>
          <p:spPr>
            <a:xfrm>
              <a:off x="4202276" y="4148124"/>
              <a:ext cx="526153" cy="526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A4</a:t>
              </a:r>
            </a:p>
          </p:txBody>
        </p:sp>
        <p:sp>
          <p:nvSpPr>
            <p:cNvPr id="19" name="Oval 18">
              <a:extLst>
                <a:ext uri="{FF2B5EF4-FFF2-40B4-BE49-F238E27FC236}">
                  <a16:creationId xmlns:a16="http://schemas.microsoft.com/office/drawing/2014/main" id="{8F96D36B-8236-1046-9891-791C6FD2AA3E}"/>
                </a:ext>
              </a:extLst>
            </p:cNvPr>
            <p:cNvSpPr/>
            <p:nvPr/>
          </p:nvSpPr>
          <p:spPr>
            <a:xfrm>
              <a:off x="4251833" y="4189368"/>
              <a:ext cx="440575" cy="44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A4</a:t>
              </a:r>
            </a:p>
          </p:txBody>
        </p:sp>
        <p:cxnSp>
          <p:nvCxnSpPr>
            <p:cNvPr id="20" name="Straight Arrow Connector 19">
              <a:extLst>
                <a:ext uri="{FF2B5EF4-FFF2-40B4-BE49-F238E27FC236}">
                  <a16:creationId xmlns:a16="http://schemas.microsoft.com/office/drawing/2014/main" id="{489E820E-3D00-0542-A4C8-23F40379B648}"/>
                </a:ext>
              </a:extLst>
            </p:cNvPr>
            <p:cNvCxnSpPr>
              <a:endCxn id="15" idx="1"/>
            </p:cNvCxnSpPr>
            <p:nvPr/>
          </p:nvCxnSpPr>
          <p:spPr>
            <a:xfrm>
              <a:off x="2518756" y="3574473"/>
              <a:ext cx="155961" cy="128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7F5A5E4-F73B-DD41-ACA7-069E34621DF1}"/>
                </a:ext>
              </a:extLst>
            </p:cNvPr>
            <p:cNvCxnSpPr>
              <a:cxnSpLocks/>
              <a:stCxn id="15" idx="6"/>
              <a:endCxn id="16" idx="2"/>
            </p:cNvCxnSpPr>
            <p:nvPr/>
          </p:nvCxnSpPr>
          <p:spPr>
            <a:xfrm>
              <a:off x="3050771" y="3858247"/>
              <a:ext cx="5233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D5D8617-32E6-6641-BAB1-09C5425D4DE1}"/>
                </a:ext>
              </a:extLst>
            </p:cNvPr>
            <p:cNvCxnSpPr>
              <a:cxnSpLocks/>
              <a:stCxn id="16" idx="3"/>
              <a:endCxn id="17" idx="7"/>
            </p:cNvCxnSpPr>
            <p:nvPr/>
          </p:nvCxnSpPr>
          <p:spPr>
            <a:xfrm flipH="1">
              <a:off x="3459436" y="4014013"/>
              <a:ext cx="179238" cy="239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17401DE-C846-014B-8477-DED224167691}"/>
                </a:ext>
              </a:extLst>
            </p:cNvPr>
            <p:cNvCxnSpPr>
              <a:cxnSpLocks/>
              <a:stCxn id="16" idx="5"/>
              <a:endCxn id="18" idx="1"/>
            </p:cNvCxnSpPr>
            <p:nvPr/>
          </p:nvCxnSpPr>
          <p:spPr>
            <a:xfrm>
              <a:off x="3950207" y="4014013"/>
              <a:ext cx="329122" cy="211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A19C409-6679-F448-87FE-151BF1CC5582}"/>
                </a:ext>
              </a:extLst>
            </p:cNvPr>
            <p:cNvCxnSpPr>
              <a:cxnSpLocks/>
              <a:stCxn id="17" idx="6"/>
              <a:endCxn id="18" idx="2"/>
            </p:cNvCxnSpPr>
            <p:nvPr/>
          </p:nvCxnSpPr>
          <p:spPr>
            <a:xfrm>
              <a:off x="3523957" y="4409657"/>
              <a:ext cx="678319" cy="15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ACAA33A2-375B-F744-803E-CD21B58C8307}"/>
                </a:ext>
              </a:extLst>
            </p:cNvPr>
            <p:cNvSpPr txBox="1">
              <a:spLocks/>
            </p:cNvSpPr>
            <p:nvPr/>
          </p:nvSpPr>
          <p:spPr>
            <a:xfrm>
              <a:off x="4450986" y="3577069"/>
              <a:ext cx="440575" cy="354000"/>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1400" i="1" dirty="0">
                  <a:solidFill>
                    <a:schemeClr val="bg1"/>
                  </a:solidFill>
                </a:rPr>
                <a:t>…</a:t>
              </a:r>
            </a:p>
          </p:txBody>
        </p:sp>
        <p:cxnSp>
          <p:nvCxnSpPr>
            <p:cNvPr id="26" name="Straight Arrow Connector 25">
              <a:extLst>
                <a:ext uri="{FF2B5EF4-FFF2-40B4-BE49-F238E27FC236}">
                  <a16:creationId xmlns:a16="http://schemas.microsoft.com/office/drawing/2014/main" id="{551E28A6-30B1-5C42-935E-007431A46A16}"/>
                </a:ext>
              </a:extLst>
            </p:cNvPr>
            <p:cNvCxnSpPr>
              <a:cxnSpLocks/>
              <a:stCxn id="16" idx="6"/>
              <a:endCxn id="25" idx="1"/>
            </p:cNvCxnSpPr>
            <p:nvPr/>
          </p:nvCxnSpPr>
          <p:spPr>
            <a:xfrm flipV="1">
              <a:off x="4014728" y="3754069"/>
              <a:ext cx="436258" cy="104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438D967E-2DC7-744D-95D1-0434FDAA6C02}"/>
              </a:ext>
            </a:extLst>
          </p:cNvPr>
          <p:cNvGrpSpPr/>
          <p:nvPr/>
        </p:nvGrpSpPr>
        <p:grpSpPr>
          <a:xfrm>
            <a:off x="1961798" y="5083922"/>
            <a:ext cx="2601247" cy="1329853"/>
            <a:chOff x="2377439" y="5083922"/>
            <a:chExt cx="2601247" cy="1329853"/>
          </a:xfrm>
        </p:grpSpPr>
        <p:sp>
          <p:nvSpPr>
            <p:cNvPr id="28" name="Rectangle 27">
              <a:extLst>
                <a:ext uri="{FF2B5EF4-FFF2-40B4-BE49-F238E27FC236}">
                  <a16:creationId xmlns:a16="http://schemas.microsoft.com/office/drawing/2014/main" id="{7678D5A7-B426-E944-AEC3-7AC822E17EF9}"/>
                </a:ext>
              </a:extLst>
            </p:cNvPr>
            <p:cNvSpPr/>
            <p:nvPr/>
          </p:nvSpPr>
          <p:spPr>
            <a:xfrm>
              <a:off x="2377439" y="5083922"/>
              <a:ext cx="2601247" cy="1329853"/>
            </a:xfrm>
            <a:prstGeom prst="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5EB1ADD1-FDD5-A54A-B3EF-F3E1659915A2}"/>
                </a:ext>
              </a:extLst>
            </p:cNvPr>
            <p:cNvSpPr/>
            <p:nvPr/>
          </p:nvSpPr>
          <p:spPr>
            <a:xfrm>
              <a:off x="2610196" y="5280229"/>
              <a:ext cx="440575" cy="44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B1</a:t>
              </a:r>
            </a:p>
          </p:txBody>
        </p:sp>
        <p:sp>
          <p:nvSpPr>
            <p:cNvPr id="30" name="Oval 29">
              <a:extLst>
                <a:ext uri="{FF2B5EF4-FFF2-40B4-BE49-F238E27FC236}">
                  <a16:creationId xmlns:a16="http://schemas.microsoft.com/office/drawing/2014/main" id="{2D176672-A878-0B41-8008-CB8A5380BB93}"/>
                </a:ext>
              </a:extLst>
            </p:cNvPr>
            <p:cNvSpPr/>
            <p:nvPr/>
          </p:nvSpPr>
          <p:spPr>
            <a:xfrm>
              <a:off x="3574153" y="5280229"/>
              <a:ext cx="440575" cy="44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B2</a:t>
              </a:r>
            </a:p>
          </p:txBody>
        </p:sp>
        <p:sp>
          <p:nvSpPr>
            <p:cNvPr id="31" name="Oval 30">
              <a:extLst>
                <a:ext uri="{FF2B5EF4-FFF2-40B4-BE49-F238E27FC236}">
                  <a16:creationId xmlns:a16="http://schemas.microsoft.com/office/drawing/2014/main" id="{84DB6799-E7D7-2447-94F3-A3838373BFD4}"/>
                </a:ext>
              </a:extLst>
            </p:cNvPr>
            <p:cNvSpPr/>
            <p:nvPr/>
          </p:nvSpPr>
          <p:spPr>
            <a:xfrm>
              <a:off x="3083382" y="5831639"/>
              <a:ext cx="440575" cy="44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B4</a:t>
              </a:r>
            </a:p>
          </p:txBody>
        </p:sp>
        <p:sp>
          <p:nvSpPr>
            <p:cNvPr id="32" name="Oval 31">
              <a:extLst>
                <a:ext uri="{FF2B5EF4-FFF2-40B4-BE49-F238E27FC236}">
                  <a16:creationId xmlns:a16="http://schemas.microsoft.com/office/drawing/2014/main" id="{FE8B95A5-0754-7645-BCB1-0D529BAA2A0C}"/>
                </a:ext>
              </a:extLst>
            </p:cNvPr>
            <p:cNvSpPr/>
            <p:nvPr/>
          </p:nvSpPr>
          <p:spPr>
            <a:xfrm>
              <a:off x="4202276" y="5790394"/>
              <a:ext cx="526153" cy="526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A4</a:t>
              </a:r>
            </a:p>
          </p:txBody>
        </p:sp>
        <p:sp>
          <p:nvSpPr>
            <p:cNvPr id="33" name="Oval 32">
              <a:extLst>
                <a:ext uri="{FF2B5EF4-FFF2-40B4-BE49-F238E27FC236}">
                  <a16:creationId xmlns:a16="http://schemas.microsoft.com/office/drawing/2014/main" id="{BC66C6CC-4893-1046-A22A-EA464C9618AC}"/>
                </a:ext>
              </a:extLst>
            </p:cNvPr>
            <p:cNvSpPr/>
            <p:nvPr/>
          </p:nvSpPr>
          <p:spPr>
            <a:xfrm>
              <a:off x="4251833" y="5831638"/>
              <a:ext cx="440575" cy="44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B3</a:t>
              </a:r>
            </a:p>
          </p:txBody>
        </p:sp>
        <p:cxnSp>
          <p:nvCxnSpPr>
            <p:cNvPr id="34" name="Straight Arrow Connector 33">
              <a:extLst>
                <a:ext uri="{FF2B5EF4-FFF2-40B4-BE49-F238E27FC236}">
                  <a16:creationId xmlns:a16="http://schemas.microsoft.com/office/drawing/2014/main" id="{2CC42CC7-AD27-154D-905E-9ED3217D0911}"/>
                </a:ext>
              </a:extLst>
            </p:cNvPr>
            <p:cNvCxnSpPr>
              <a:endCxn id="29" idx="1"/>
            </p:cNvCxnSpPr>
            <p:nvPr/>
          </p:nvCxnSpPr>
          <p:spPr>
            <a:xfrm>
              <a:off x="2518756" y="5216743"/>
              <a:ext cx="155961" cy="128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913B6E3-74AE-A84B-A9F4-9A81728743BD}"/>
                </a:ext>
              </a:extLst>
            </p:cNvPr>
            <p:cNvCxnSpPr>
              <a:cxnSpLocks/>
              <a:stCxn id="29" idx="5"/>
              <a:endCxn id="31" idx="1"/>
            </p:cNvCxnSpPr>
            <p:nvPr/>
          </p:nvCxnSpPr>
          <p:spPr>
            <a:xfrm>
              <a:off x="2986250" y="5656283"/>
              <a:ext cx="161653" cy="239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61D6F8B-2877-AC4A-873E-F167103A9E50}"/>
                </a:ext>
              </a:extLst>
            </p:cNvPr>
            <p:cNvCxnSpPr>
              <a:cxnSpLocks/>
              <a:stCxn id="30" idx="3"/>
              <a:endCxn id="31" idx="7"/>
            </p:cNvCxnSpPr>
            <p:nvPr/>
          </p:nvCxnSpPr>
          <p:spPr>
            <a:xfrm flipH="1">
              <a:off x="3459436" y="5656283"/>
              <a:ext cx="179238" cy="239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F4EAD9D-4175-3649-8F69-8C02694D889A}"/>
                </a:ext>
              </a:extLst>
            </p:cNvPr>
            <p:cNvCxnSpPr>
              <a:cxnSpLocks/>
              <a:stCxn id="32" idx="1"/>
              <a:endCxn id="30" idx="5"/>
            </p:cNvCxnSpPr>
            <p:nvPr/>
          </p:nvCxnSpPr>
          <p:spPr>
            <a:xfrm flipH="1" flipV="1">
              <a:off x="3950207" y="5656283"/>
              <a:ext cx="329122" cy="211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Content Placeholder 2">
              <a:extLst>
                <a:ext uri="{FF2B5EF4-FFF2-40B4-BE49-F238E27FC236}">
                  <a16:creationId xmlns:a16="http://schemas.microsoft.com/office/drawing/2014/main" id="{A49EE81E-D4C5-184E-94B3-DD07504627CC}"/>
                </a:ext>
              </a:extLst>
            </p:cNvPr>
            <p:cNvSpPr txBox="1">
              <a:spLocks/>
            </p:cNvSpPr>
            <p:nvPr/>
          </p:nvSpPr>
          <p:spPr>
            <a:xfrm>
              <a:off x="4450986" y="5219339"/>
              <a:ext cx="440575" cy="354000"/>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1400" i="1" dirty="0">
                  <a:solidFill>
                    <a:schemeClr val="bg1"/>
                  </a:solidFill>
                </a:rPr>
                <a:t>…</a:t>
              </a:r>
            </a:p>
          </p:txBody>
        </p:sp>
        <p:cxnSp>
          <p:nvCxnSpPr>
            <p:cNvPr id="39" name="Straight Arrow Connector 38">
              <a:extLst>
                <a:ext uri="{FF2B5EF4-FFF2-40B4-BE49-F238E27FC236}">
                  <a16:creationId xmlns:a16="http://schemas.microsoft.com/office/drawing/2014/main" id="{005E20CA-E332-574B-8AE3-51C58C0D758E}"/>
                </a:ext>
              </a:extLst>
            </p:cNvPr>
            <p:cNvCxnSpPr>
              <a:cxnSpLocks/>
              <a:stCxn id="32" idx="0"/>
            </p:cNvCxnSpPr>
            <p:nvPr/>
          </p:nvCxnSpPr>
          <p:spPr>
            <a:xfrm flipV="1">
              <a:off x="4465353" y="5573339"/>
              <a:ext cx="205920" cy="217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0" name="Right Arrow 39">
            <a:extLst>
              <a:ext uri="{FF2B5EF4-FFF2-40B4-BE49-F238E27FC236}">
                <a16:creationId xmlns:a16="http://schemas.microsoft.com/office/drawing/2014/main" id="{F5A5E1F3-FA1A-3F45-ACBC-F2A82AF58EED}"/>
              </a:ext>
            </a:extLst>
          </p:cNvPr>
          <p:cNvSpPr/>
          <p:nvPr/>
        </p:nvSpPr>
        <p:spPr>
          <a:xfrm>
            <a:off x="4655121" y="4339244"/>
            <a:ext cx="465513" cy="2906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92B6824F-8509-3D4D-BD93-4F1175D2C20E}"/>
              </a:ext>
            </a:extLst>
          </p:cNvPr>
          <p:cNvGrpSpPr/>
          <p:nvPr/>
        </p:nvGrpSpPr>
        <p:grpSpPr>
          <a:xfrm>
            <a:off x="5187142" y="3562877"/>
            <a:ext cx="6625243" cy="2297856"/>
            <a:chOff x="5187142" y="3562877"/>
            <a:chExt cx="6625243" cy="2297856"/>
          </a:xfrm>
        </p:grpSpPr>
        <p:sp>
          <p:nvSpPr>
            <p:cNvPr id="4" name="Rectangle 3">
              <a:extLst>
                <a:ext uri="{FF2B5EF4-FFF2-40B4-BE49-F238E27FC236}">
                  <a16:creationId xmlns:a16="http://schemas.microsoft.com/office/drawing/2014/main" id="{71E295AA-8C58-204E-9DA1-E80D6E0DAF7C}"/>
                </a:ext>
              </a:extLst>
            </p:cNvPr>
            <p:cNvSpPr/>
            <p:nvPr/>
          </p:nvSpPr>
          <p:spPr>
            <a:xfrm>
              <a:off x="5187142" y="3562877"/>
              <a:ext cx="6625243" cy="2297856"/>
            </a:xfrm>
            <a:prstGeom prst="rect">
              <a:avLst/>
            </a:prstGeom>
            <a:no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0DBE847D-01E6-8749-8DCA-912127BDA8BD}"/>
                </a:ext>
              </a:extLst>
            </p:cNvPr>
            <p:cNvGrpSpPr/>
            <p:nvPr/>
          </p:nvGrpSpPr>
          <p:grpSpPr>
            <a:xfrm>
              <a:off x="8972203" y="3956932"/>
              <a:ext cx="2601247" cy="1329853"/>
              <a:chOff x="2377439" y="5083922"/>
              <a:chExt cx="2601247" cy="1329853"/>
            </a:xfrm>
          </p:grpSpPr>
          <p:sp>
            <p:nvSpPr>
              <p:cNvPr id="42" name="Rectangle 41">
                <a:extLst>
                  <a:ext uri="{FF2B5EF4-FFF2-40B4-BE49-F238E27FC236}">
                    <a16:creationId xmlns:a16="http://schemas.microsoft.com/office/drawing/2014/main" id="{6F2CF91E-F033-6645-A35D-8E829D35ECF2}"/>
                  </a:ext>
                </a:extLst>
              </p:cNvPr>
              <p:cNvSpPr/>
              <p:nvPr/>
            </p:nvSpPr>
            <p:spPr>
              <a:xfrm>
                <a:off x="2377439" y="5083922"/>
                <a:ext cx="2601247" cy="1329853"/>
              </a:xfrm>
              <a:prstGeom prst="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314ED82-37D0-A643-8EB8-67F3433E2F32}"/>
                  </a:ext>
                </a:extLst>
              </p:cNvPr>
              <p:cNvSpPr/>
              <p:nvPr/>
            </p:nvSpPr>
            <p:spPr>
              <a:xfrm>
                <a:off x="2610196" y="5280229"/>
                <a:ext cx="440575" cy="44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B1</a:t>
                </a:r>
              </a:p>
            </p:txBody>
          </p:sp>
          <p:sp>
            <p:nvSpPr>
              <p:cNvPr id="44" name="Oval 43">
                <a:extLst>
                  <a:ext uri="{FF2B5EF4-FFF2-40B4-BE49-F238E27FC236}">
                    <a16:creationId xmlns:a16="http://schemas.microsoft.com/office/drawing/2014/main" id="{1BE04CF7-5AAB-A446-A167-420DD5118749}"/>
                  </a:ext>
                </a:extLst>
              </p:cNvPr>
              <p:cNvSpPr/>
              <p:nvPr/>
            </p:nvSpPr>
            <p:spPr>
              <a:xfrm>
                <a:off x="3574153" y="5280229"/>
                <a:ext cx="440575" cy="44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B2</a:t>
                </a:r>
              </a:p>
            </p:txBody>
          </p:sp>
          <p:sp>
            <p:nvSpPr>
              <p:cNvPr id="45" name="Oval 44">
                <a:extLst>
                  <a:ext uri="{FF2B5EF4-FFF2-40B4-BE49-F238E27FC236}">
                    <a16:creationId xmlns:a16="http://schemas.microsoft.com/office/drawing/2014/main" id="{8DF591C9-5700-3F4E-8734-22F8B8D86E0C}"/>
                  </a:ext>
                </a:extLst>
              </p:cNvPr>
              <p:cNvSpPr/>
              <p:nvPr/>
            </p:nvSpPr>
            <p:spPr>
              <a:xfrm>
                <a:off x="3083382" y="5831639"/>
                <a:ext cx="440575" cy="44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B4</a:t>
                </a:r>
              </a:p>
            </p:txBody>
          </p:sp>
          <p:sp>
            <p:nvSpPr>
              <p:cNvPr id="46" name="Oval 45">
                <a:extLst>
                  <a:ext uri="{FF2B5EF4-FFF2-40B4-BE49-F238E27FC236}">
                    <a16:creationId xmlns:a16="http://schemas.microsoft.com/office/drawing/2014/main" id="{E4213E66-4CFD-F74C-A8A1-479EC965E1E5}"/>
                  </a:ext>
                </a:extLst>
              </p:cNvPr>
              <p:cNvSpPr/>
              <p:nvPr/>
            </p:nvSpPr>
            <p:spPr>
              <a:xfrm>
                <a:off x="4202276" y="5790394"/>
                <a:ext cx="526153" cy="526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A4</a:t>
                </a:r>
              </a:p>
            </p:txBody>
          </p:sp>
          <p:sp>
            <p:nvSpPr>
              <p:cNvPr id="47" name="Oval 46">
                <a:extLst>
                  <a:ext uri="{FF2B5EF4-FFF2-40B4-BE49-F238E27FC236}">
                    <a16:creationId xmlns:a16="http://schemas.microsoft.com/office/drawing/2014/main" id="{F5EBF7B8-FBEC-D94D-9737-6D4D805712E7}"/>
                  </a:ext>
                </a:extLst>
              </p:cNvPr>
              <p:cNvSpPr/>
              <p:nvPr/>
            </p:nvSpPr>
            <p:spPr>
              <a:xfrm>
                <a:off x="4251833" y="5831638"/>
                <a:ext cx="440575" cy="44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B3</a:t>
                </a:r>
              </a:p>
            </p:txBody>
          </p:sp>
          <p:cxnSp>
            <p:nvCxnSpPr>
              <p:cNvPr id="49" name="Straight Arrow Connector 48">
                <a:extLst>
                  <a:ext uri="{FF2B5EF4-FFF2-40B4-BE49-F238E27FC236}">
                    <a16:creationId xmlns:a16="http://schemas.microsoft.com/office/drawing/2014/main" id="{5BD963AB-D4C4-A044-8CD2-86F7CFFCCD63}"/>
                  </a:ext>
                </a:extLst>
              </p:cNvPr>
              <p:cNvCxnSpPr>
                <a:cxnSpLocks/>
                <a:stCxn id="43" idx="5"/>
                <a:endCxn id="45" idx="1"/>
              </p:cNvCxnSpPr>
              <p:nvPr/>
            </p:nvCxnSpPr>
            <p:spPr>
              <a:xfrm>
                <a:off x="2986250" y="5656283"/>
                <a:ext cx="161653" cy="239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7D14A1D-0CBD-D54C-904E-F9534896BF57}"/>
                  </a:ext>
                </a:extLst>
              </p:cNvPr>
              <p:cNvCxnSpPr>
                <a:cxnSpLocks/>
                <a:stCxn id="44" idx="3"/>
                <a:endCxn id="45" idx="7"/>
              </p:cNvCxnSpPr>
              <p:nvPr/>
            </p:nvCxnSpPr>
            <p:spPr>
              <a:xfrm flipH="1">
                <a:off x="3459436" y="5656283"/>
                <a:ext cx="179238" cy="239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B8424D2-E8F0-C043-954F-6643C8AC6A78}"/>
                  </a:ext>
                </a:extLst>
              </p:cNvPr>
              <p:cNvCxnSpPr>
                <a:cxnSpLocks/>
                <a:stCxn id="46" idx="1"/>
                <a:endCxn id="44" idx="5"/>
              </p:cNvCxnSpPr>
              <p:nvPr/>
            </p:nvCxnSpPr>
            <p:spPr>
              <a:xfrm flipH="1" flipV="1">
                <a:off x="3950207" y="5656283"/>
                <a:ext cx="329122" cy="211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Content Placeholder 2">
                <a:extLst>
                  <a:ext uri="{FF2B5EF4-FFF2-40B4-BE49-F238E27FC236}">
                    <a16:creationId xmlns:a16="http://schemas.microsoft.com/office/drawing/2014/main" id="{7769C2F5-7FAC-9A48-87C4-B0F9041F1557}"/>
                  </a:ext>
                </a:extLst>
              </p:cNvPr>
              <p:cNvSpPr txBox="1">
                <a:spLocks/>
              </p:cNvSpPr>
              <p:nvPr/>
            </p:nvSpPr>
            <p:spPr>
              <a:xfrm>
                <a:off x="4450986" y="5219339"/>
                <a:ext cx="440575" cy="354000"/>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1400" i="1" dirty="0">
                    <a:solidFill>
                      <a:schemeClr val="bg1"/>
                    </a:solidFill>
                  </a:rPr>
                  <a:t>…</a:t>
                </a:r>
              </a:p>
            </p:txBody>
          </p:sp>
          <p:cxnSp>
            <p:nvCxnSpPr>
              <p:cNvPr id="53" name="Straight Arrow Connector 52">
                <a:extLst>
                  <a:ext uri="{FF2B5EF4-FFF2-40B4-BE49-F238E27FC236}">
                    <a16:creationId xmlns:a16="http://schemas.microsoft.com/office/drawing/2014/main" id="{2BD3C70B-10F4-5E4E-9FB3-8A1D91534E63}"/>
                  </a:ext>
                </a:extLst>
              </p:cNvPr>
              <p:cNvCxnSpPr>
                <a:cxnSpLocks/>
                <a:stCxn id="46" idx="0"/>
              </p:cNvCxnSpPr>
              <p:nvPr/>
            </p:nvCxnSpPr>
            <p:spPr>
              <a:xfrm flipV="1">
                <a:off x="4465353" y="5573339"/>
                <a:ext cx="205920" cy="217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7CBEC71A-A160-0644-999A-AEAD83B49436}"/>
                </a:ext>
              </a:extLst>
            </p:cNvPr>
            <p:cNvGrpSpPr/>
            <p:nvPr/>
          </p:nvGrpSpPr>
          <p:grpSpPr>
            <a:xfrm>
              <a:off x="5409904" y="3998477"/>
              <a:ext cx="2601247" cy="1329853"/>
              <a:chOff x="2377439" y="3441652"/>
              <a:chExt cx="2601247" cy="1329853"/>
            </a:xfrm>
          </p:grpSpPr>
          <p:sp>
            <p:nvSpPr>
              <p:cNvPr id="55" name="Rectangle 54">
                <a:extLst>
                  <a:ext uri="{FF2B5EF4-FFF2-40B4-BE49-F238E27FC236}">
                    <a16:creationId xmlns:a16="http://schemas.microsoft.com/office/drawing/2014/main" id="{9EB3041A-6FF8-4B4D-8382-357881DD2B59}"/>
                  </a:ext>
                </a:extLst>
              </p:cNvPr>
              <p:cNvSpPr/>
              <p:nvPr/>
            </p:nvSpPr>
            <p:spPr>
              <a:xfrm>
                <a:off x="2377439" y="3441652"/>
                <a:ext cx="2601247" cy="1329853"/>
              </a:xfrm>
              <a:prstGeom prst="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96D1FFF-6791-C84E-B031-637481A5C6EE}"/>
                  </a:ext>
                </a:extLst>
              </p:cNvPr>
              <p:cNvSpPr/>
              <p:nvPr/>
            </p:nvSpPr>
            <p:spPr>
              <a:xfrm>
                <a:off x="2610196" y="3637959"/>
                <a:ext cx="440575" cy="44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A1</a:t>
                </a:r>
              </a:p>
            </p:txBody>
          </p:sp>
          <p:sp>
            <p:nvSpPr>
              <p:cNvPr id="57" name="Oval 56">
                <a:extLst>
                  <a:ext uri="{FF2B5EF4-FFF2-40B4-BE49-F238E27FC236}">
                    <a16:creationId xmlns:a16="http://schemas.microsoft.com/office/drawing/2014/main" id="{D0C91A9C-6695-0C44-8496-A551A95D4D77}"/>
                  </a:ext>
                </a:extLst>
              </p:cNvPr>
              <p:cNvSpPr/>
              <p:nvPr/>
            </p:nvSpPr>
            <p:spPr>
              <a:xfrm>
                <a:off x="3574153" y="3637959"/>
                <a:ext cx="440575" cy="44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A2</a:t>
                </a:r>
              </a:p>
            </p:txBody>
          </p:sp>
          <p:sp>
            <p:nvSpPr>
              <p:cNvPr id="58" name="Oval 57">
                <a:extLst>
                  <a:ext uri="{FF2B5EF4-FFF2-40B4-BE49-F238E27FC236}">
                    <a16:creationId xmlns:a16="http://schemas.microsoft.com/office/drawing/2014/main" id="{465AA5F5-EE7D-6B49-AE1F-518D24309DB6}"/>
                  </a:ext>
                </a:extLst>
              </p:cNvPr>
              <p:cNvSpPr/>
              <p:nvPr/>
            </p:nvSpPr>
            <p:spPr>
              <a:xfrm>
                <a:off x="3083382" y="4189369"/>
                <a:ext cx="440575" cy="44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A3</a:t>
                </a:r>
              </a:p>
            </p:txBody>
          </p:sp>
          <p:sp>
            <p:nvSpPr>
              <p:cNvPr id="60" name="Oval 59">
                <a:extLst>
                  <a:ext uri="{FF2B5EF4-FFF2-40B4-BE49-F238E27FC236}">
                    <a16:creationId xmlns:a16="http://schemas.microsoft.com/office/drawing/2014/main" id="{4A3B3ED4-CA84-F34B-B712-7BA5E4136F04}"/>
                  </a:ext>
                </a:extLst>
              </p:cNvPr>
              <p:cNvSpPr/>
              <p:nvPr/>
            </p:nvSpPr>
            <p:spPr>
              <a:xfrm>
                <a:off x="4196235" y="4183632"/>
                <a:ext cx="440575" cy="44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A4</a:t>
                </a:r>
              </a:p>
            </p:txBody>
          </p:sp>
          <p:cxnSp>
            <p:nvCxnSpPr>
              <p:cNvPr id="61" name="Straight Arrow Connector 60">
                <a:extLst>
                  <a:ext uri="{FF2B5EF4-FFF2-40B4-BE49-F238E27FC236}">
                    <a16:creationId xmlns:a16="http://schemas.microsoft.com/office/drawing/2014/main" id="{5D9D9E88-7BDD-9C4B-9DA2-6D831B08C3F8}"/>
                  </a:ext>
                </a:extLst>
              </p:cNvPr>
              <p:cNvCxnSpPr>
                <a:endCxn id="56" idx="1"/>
              </p:cNvCxnSpPr>
              <p:nvPr/>
            </p:nvCxnSpPr>
            <p:spPr>
              <a:xfrm>
                <a:off x="2518756" y="3574473"/>
                <a:ext cx="155961" cy="128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157BF719-D49A-DE40-8419-59E2DE857ED0}"/>
                  </a:ext>
                </a:extLst>
              </p:cNvPr>
              <p:cNvCxnSpPr>
                <a:cxnSpLocks/>
                <a:stCxn id="56" idx="6"/>
                <a:endCxn id="57" idx="2"/>
              </p:cNvCxnSpPr>
              <p:nvPr/>
            </p:nvCxnSpPr>
            <p:spPr>
              <a:xfrm>
                <a:off x="3050771" y="3858247"/>
                <a:ext cx="5233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9B9F2C8B-6FDB-0D49-A3DA-1FB4ED6584AE}"/>
                  </a:ext>
                </a:extLst>
              </p:cNvPr>
              <p:cNvCxnSpPr>
                <a:cxnSpLocks/>
                <a:stCxn id="57" idx="3"/>
                <a:endCxn id="58" idx="7"/>
              </p:cNvCxnSpPr>
              <p:nvPr/>
            </p:nvCxnSpPr>
            <p:spPr>
              <a:xfrm flipH="1">
                <a:off x="3459436" y="4014013"/>
                <a:ext cx="179238" cy="239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5B1DC6DE-0513-0B4A-B168-42EDB910FD08}"/>
                  </a:ext>
                </a:extLst>
              </p:cNvPr>
              <p:cNvCxnSpPr>
                <a:cxnSpLocks/>
                <a:stCxn id="57" idx="5"/>
              </p:cNvCxnSpPr>
              <p:nvPr/>
            </p:nvCxnSpPr>
            <p:spPr>
              <a:xfrm>
                <a:off x="3950207" y="4014013"/>
                <a:ext cx="329122" cy="211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F84B4613-E81B-AD4D-ABB9-147710219AC1}"/>
                  </a:ext>
                </a:extLst>
              </p:cNvPr>
              <p:cNvCxnSpPr>
                <a:cxnSpLocks/>
                <a:stCxn id="58" idx="6"/>
              </p:cNvCxnSpPr>
              <p:nvPr/>
            </p:nvCxnSpPr>
            <p:spPr>
              <a:xfrm>
                <a:off x="3523957" y="4409657"/>
                <a:ext cx="678319" cy="15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Content Placeholder 2">
                <a:extLst>
                  <a:ext uri="{FF2B5EF4-FFF2-40B4-BE49-F238E27FC236}">
                    <a16:creationId xmlns:a16="http://schemas.microsoft.com/office/drawing/2014/main" id="{B2A7C1F4-439A-864D-B6A9-2E2878FB3D51}"/>
                  </a:ext>
                </a:extLst>
              </p:cNvPr>
              <p:cNvSpPr txBox="1">
                <a:spLocks/>
              </p:cNvSpPr>
              <p:nvPr/>
            </p:nvSpPr>
            <p:spPr>
              <a:xfrm>
                <a:off x="4450986" y="3577069"/>
                <a:ext cx="440575" cy="354000"/>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1400" i="1" dirty="0">
                    <a:solidFill>
                      <a:schemeClr val="bg1"/>
                    </a:solidFill>
                  </a:rPr>
                  <a:t>…</a:t>
                </a:r>
              </a:p>
            </p:txBody>
          </p:sp>
          <p:cxnSp>
            <p:nvCxnSpPr>
              <p:cNvPr id="67" name="Straight Arrow Connector 66">
                <a:extLst>
                  <a:ext uri="{FF2B5EF4-FFF2-40B4-BE49-F238E27FC236}">
                    <a16:creationId xmlns:a16="http://schemas.microsoft.com/office/drawing/2014/main" id="{578A5333-7AD7-5E4F-8400-C40647C8111C}"/>
                  </a:ext>
                </a:extLst>
              </p:cNvPr>
              <p:cNvCxnSpPr>
                <a:cxnSpLocks/>
                <a:stCxn id="57" idx="6"/>
                <a:endCxn id="66" idx="1"/>
              </p:cNvCxnSpPr>
              <p:nvPr/>
            </p:nvCxnSpPr>
            <p:spPr>
              <a:xfrm flipV="1">
                <a:off x="4014728" y="3754069"/>
                <a:ext cx="436258" cy="104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8" name="Content Placeholder 2">
              <a:extLst>
                <a:ext uri="{FF2B5EF4-FFF2-40B4-BE49-F238E27FC236}">
                  <a16:creationId xmlns:a16="http://schemas.microsoft.com/office/drawing/2014/main" id="{37E59294-A83E-6C4E-856A-F6DCFCFE5835}"/>
                </a:ext>
              </a:extLst>
            </p:cNvPr>
            <p:cNvSpPr txBox="1">
              <a:spLocks/>
            </p:cNvSpPr>
            <p:nvPr/>
          </p:nvSpPr>
          <p:spPr>
            <a:xfrm>
              <a:off x="5433596" y="3616138"/>
              <a:ext cx="1083586" cy="307137"/>
            </a:xfrm>
            <a:prstGeom prst="rect">
              <a:avLst/>
            </a:prstGeom>
            <a:noFill/>
            <a:ln>
              <a:noFill/>
            </a:ln>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400" i="1" dirty="0">
                  <a:solidFill>
                    <a:schemeClr val="tx1"/>
                  </a:solidFill>
                </a:rPr>
                <a:t>New NFA N</a:t>
              </a:r>
            </a:p>
          </p:txBody>
        </p:sp>
        <p:cxnSp>
          <p:nvCxnSpPr>
            <p:cNvPr id="69" name="Straight Arrow Connector 68">
              <a:extLst>
                <a:ext uri="{FF2B5EF4-FFF2-40B4-BE49-F238E27FC236}">
                  <a16:creationId xmlns:a16="http://schemas.microsoft.com/office/drawing/2014/main" id="{6F61AF09-C07A-B743-A0BE-6DFAB03F5FA3}"/>
                </a:ext>
              </a:extLst>
            </p:cNvPr>
            <p:cNvCxnSpPr>
              <a:cxnSpLocks/>
              <a:stCxn id="60" idx="6"/>
              <a:endCxn id="43" idx="2"/>
            </p:cNvCxnSpPr>
            <p:nvPr/>
          </p:nvCxnSpPr>
          <p:spPr>
            <a:xfrm flipV="1">
              <a:off x="7669275" y="4373527"/>
              <a:ext cx="1535685" cy="5872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Content Placeholder 2">
                  <a:extLst>
                    <a:ext uri="{FF2B5EF4-FFF2-40B4-BE49-F238E27FC236}">
                      <a16:creationId xmlns:a16="http://schemas.microsoft.com/office/drawing/2014/main" id="{D07B569F-8FAC-A943-9CD4-269E317C1BE9}"/>
                    </a:ext>
                  </a:extLst>
                </p:cNvPr>
                <p:cNvSpPr txBox="1">
                  <a:spLocks/>
                </p:cNvSpPr>
                <p:nvPr/>
              </p:nvSpPr>
              <p:spPr>
                <a:xfrm>
                  <a:off x="8283102" y="4359135"/>
                  <a:ext cx="316689" cy="307137"/>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𝜖</m:t>
                        </m:r>
                      </m:oMath>
                    </m:oMathPara>
                  </a14:m>
                  <a:endParaRPr lang="en-US" sz="1400" i="1" dirty="0">
                    <a:solidFill>
                      <a:schemeClr val="tx1"/>
                    </a:solidFill>
                  </a:endParaRPr>
                </a:p>
              </p:txBody>
            </p:sp>
          </mc:Choice>
          <mc:Fallback xmlns="">
            <p:sp>
              <p:nvSpPr>
                <p:cNvPr id="72" name="Content Placeholder 2">
                  <a:extLst>
                    <a:ext uri="{FF2B5EF4-FFF2-40B4-BE49-F238E27FC236}">
                      <a16:creationId xmlns:a16="http://schemas.microsoft.com/office/drawing/2014/main" id="{D07B569F-8FAC-A943-9CD4-269E317C1BE9}"/>
                    </a:ext>
                  </a:extLst>
                </p:cNvPr>
                <p:cNvSpPr txBox="1">
                  <a:spLocks noRot="1" noChangeAspect="1" noMove="1" noResize="1" noEditPoints="1" noAdjustHandles="1" noChangeArrowheads="1" noChangeShapeType="1" noTextEdit="1"/>
                </p:cNvSpPr>
                <p:nvPr/>
              </p:nvSpPr>
              <p:spPr>
                <a:xfrm>
                  <a:off x="8283102" y="4359135"/>
                  <a:ext cx="316689" cy="307137"/>
                </a:xfrm>
                <a:prstGeom prst="rect">
                  <a:avLst/>
                </a:prstGeom>
                <a:blipFill>
                  <a:blip r:embed="rId3"/>
                  <a:stretch>
                    <a:fillRect/>
                  </a:stretch>
                </a:blipFill>
                <a:ln>
                  <a:noFill/>
                </a:ln>
              </p:spPr>
              <p:txBody>
                <a:bodyPr/>
                <a:lstStyle/>
                <a:p>
                  <a:r>
                    <a:rPr lang="en-US">
                      <a:noFill/>
                    </a:rPr>
                    <a:t> </a:t>
                  </a:r>
                </a:p>
              </p:txBody>
            </p:sp>
          </mc:Fallback>
        </mc:AlternateContent>
      </p:grpSp>
      <p:sp>
        <p:nvSpPr>
          <p:cNvPr id="73" name="Content Placeholder 2">
            <a:extLst>
              <a:ext uri="{FF2B5EF4-FFF2-40B4-BE49-F238E27FC236}">
                <a16:creationId xmlns:a16="http://schemas.microsoft.com/office/drawing/2014/main" id="{A3193800-024C-F442-A067-E18F7E681693}"/>
              </a:ext>
            </a:extLst>
          </p:cNvPr>
          <p:cNvSpPr txBox="1">
            <a:spLocks/>
          </p:cNvSpPr>
          <p:nvPr/>
        </p:nvSpPr>
        <p:spPr>
          <a:xfrm>
            <a:off x="5185865" y="5896466"/>
            <a:ext cx="6626519" cy="46197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400" i="1" dirty="0">
                <a:solidFill>
                  <a:schemeClr val="tx1"/>
                </a:solidFill>
              </a:rPr>
              <a:t>Key idea: Add an epsilon transition from every final state in M1 to every start state in M2</a:t>
            </a:r>
          </a:p>
        </p:txBody>
      </p:sp>
    </p:spTree>
    <p:extLst>
      <p:ext uri="{BB962C8B-B14F-4D97-AF65-F5344CB8AC3E}">
        <p14:creationId xmlns:p14="http://schemas.microsoft.com/office/powerpoint/2010/main" val="425262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Reg. Languages are closed under Star</a:t>
            </a:r>
          </a:p>
        </p:txBody>
      </p:sp>
      <p:sp>
        <p:nvSpPr>
          <p:cNvPr id="3" name="Content Placeholder 2">
            <a:extLst>
              <a:ext uri="{FF2B5EF4-FFF2-40B4-BE49-F238E27FC236}">
                <a16:creationId xmlns:a16="http://schemas.microsoft.com/office/drawing/2014/main" id="{3AF1510D-4DE5-0944-9883-C7378A65B719}"/>
              </a:ext>
            </a:extLst>
          </p:cNvPr>
          <p:cNvSpPr>
            <a:spLocks noGrp="1"/>
          </p:cNvSpPr>
          <p:nvPr>
            <p:ph idx="1"/>
          </p:nvPr>
        </p:nvSpPr>
        <p:spPr>
          <a:xfrm>
            <a:off x="2086147" y="1242053"/>
            <a:ext cx="8016530" cy="573137"/>
          </a:xfrm>
          <a:solidFill>
            <a:schemeClr val="tx1">
              <a:lumMod val="95000"/>
            </a:schemeClr>
          </a:solidFill>
        </p:spPr>
        <p:txBody>
          <a:bodyPr>
            <a:normAutofit/>
          </a:bodyPr>
          <a:lstStyle/>
          <a:p>
            <a:pPr marL="0" indent="0" algn="ctr">
              <a:buNone/>
            </a:pPr>
            <a:r>
              <a:rPr lang="en-US" sz="1800" b="1" i="1" u="sng" dirty="0">
                <a:solidFill>
                  <a:schemeClr val="bg1"/>
                </a:solidFill>
              </a:rPr>
              <a:t>Theorem</a:t>
            </a:r>
            <a:r>
              <a:rPr lang="en-US" sz="1800" i="1" dirty="0">
                <a:solidFill>
                  <a:schemeClr val="bg1"/>
                </a:solidFill>
              </a:rPr>
              <a:t>: The regular languages are closed under star</a:t>
            </a:r>
          </a:p>
        </p:txBody>
      </p:sp>
      <p:sp>
        <p:nvSpPr>
          <p:cNvPr id="13" name="Content Placeholder 2">
            <a:extLst>
              <a:ext uri="{FF2B5EF4-FFF2-40B4-BE49-F238E27FC236}">
                <a16:creationId xmlns:a16="http://schemas.microsoft.com/office/drawing/2014/main" id="{07BBF21D-1370-6845-AAE0-308F0973C0D9}"/>
              </a:ext>
            </a:extLst>
          </p:cNvPr>
          <p:cNvSpPr txBox="1">
            <a:spLocks/>
          </p:cNvSpPr>
          <p:nvPr/>
        </p:nvSpPr>
        <p:spPr>
          <a:xfrm>
            <a:off x="4233333" y="2095514"/>
            <a:ext cx="745354" cy="416367"/>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1400" i="1" dirty="0">
                <a:solidFill>
                  <a:schemeClr val="tx1"/>
                </a:solidFill>
              </a:rPr>
              <a:t>Star:</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03B8519A-9016-8643-9E91-70B4F849294A}"/>
                  </a:ext>
                </a:extLst>
              </p:cNvPr>
              <p:cNvSpPr txBox="1">
                <a:spLocks/>
              </p:cNvSpPr>
              <p:nvPr/>
            </p:nvSpPr>
            <p:spPr>
              <a:xfrm>
                <a:off x="4978687" y="2034698"/>
                <a:ext cx="3665780" cy="537997"/>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sSup>
                        <m:sSupPr>
                          <m:ctrlPr>
                            <a:rPr lang="en-US" sz="1800" b="0" i="1" smtClean="0">
                              <a:solidFill>
                                <a:schemeClr val="bg1"/>
                              </a:solidFill>
                              <a:latin typeface="Cambria Math" panose="02040503050406030204" pitchFamily="18" charset="0"/>
                            </a:rPr>
                          </m:ctrlPr>
                        </m:sSupPr>
                        <m:e>
                          <m:r>
                            <a:rPr lang="en-US" sz="1800" b="0" i="1" smtClean="0">
                              <a:solidFill>
                                <a:schemeClr val="bg1"/>
                              </a:solidFill>
                              <a:latin typeface="Cambria Math" panose="02040503050406030204" pitchFamily="18" charset="0"/>
                            </a:rPr>
                            <m:t>𝐴</m:t>
                          </m:r>
                        </m:e>
                        <m:sup>
                          <m:r>
                            <a:rPr lang="en-US" sz="1800" b="0" i="1" smtClean="0">
                              <a:solidFill>
                                <a:schemeClr val="bg1"/>
                              </a:solidFill>
                              <a:latin typeface="Cambria Math" panose="02040503050406030204" pitchFamily="18" charset="0"/>
                            </a:rPr>
                            <m:t>∗</m:t>
                          </m:r>
                        </m:sup>
                      </m:sSup>
                      <m:r>
                        <a:rPr lang="en-US" sz="1800" b="0" i="1" smtClean="0">
                          <a:solidFill>
                            <a:schemeClr val="bg1"/>
                          </a:solidFill>
                          <a:latin typeface="Cambria Math" panose="02040503050406030204" pitchFamily="18" charset="0"/>
                        </a:rPr>
                        <m:t>=</m:t>
                      </m:r>
                      <m:d>
                        <m:dPr>
                          <m:begChr m:val="{"/>
                          <m:endChr m:val="|"/>
                          <m:ctrlPr>
                            <a:rPr lang="en-US" sz="1800" b="0" i="1" smtClean="0">
                              <a:solidFill>
                                <a:schemeClr val="bg1"/>
                              </a:solidFill>
                              <a:latin typeface="Cambria Math" panose="02040503050406030204" pitchFamily="18" charset="0"/>
                            </a:rPr>
                          </m:ctrlPr>
                        </m:dPr>
                        <m:e>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𝑥</m:t>
                              </m:r>
                            </m:e>
                            <m:sub>
                              <m:r>
                                <a:rPr lang="en-US" sz="1800" b="0" i="1" smtClean="0">
                                  <a:solidFill>
                                    <a:schemeClr val="bg1"/>
                                  </a:solidFill>
                                  <a:latin typeface="Cambria Math" panose="02040503050406030204" pitchFamily="18" charset="0"/>
                                </a:rPr>
                                <m:t>1</m:t>
                              </m:r>
                            </m:sub>
                          </m:sSub>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𝑥</m:t>
                              </m:r>
                            </m:e>
                            <m:sub>
                              <m:r>
                                <a:rPr lang="en-US" sz="1800" b="0" i="1" smtClean="0">
                                  <a:solidFill>
                                    <a:schemeClr val="bg1"/>
                                  </a:solidFill>
                                  <a:latin typeface="Cambria Math" panose="02040503050406030204" pitchFamily="18" charset="0"/>
                                </a:rPr>
                                <m:t>2</m:t>
                              </m:r>
                            </m:sub>
                          </m:sSub>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𝑥</m:t>
                              </m:r>
                            </m:e>
                            <m:sub>
                              <m:r>
                                <a:rPr lang="en-US" sz="1800" b="0" i="1" smtClean="0">
                                  <a:solidFill>
                                    <a:schemeClr val="bg1"/>
                                  </a:solidFill>
                                  <a:latin typeface="Cambria Math" panose="02040503050406030204" pitchFamily="18" charset="0"/>
                                </a:rPr>
                                <m:t>𝑘</m:t>
                              </m:r>
                            </m:sub>
                          </m:sSub>
                        </m:e>
                      </m:d>
                      <m:r>
                        <a:rPr lang="en-US" sz="1800" b="0" i="1" smtClean="0">
                          <a:solidFill>
                            <a:schemeClr val="bg1"/>
                          </a:solidFill>
                          <a:latin typeface="Cambria Math" panose="02040503050406030204" pitchFamily="18" charset="0"/>
                        </a:rPr>
                        <m:t>𝑘</m:t>
                      </m:r>
                      <m:r>
                        <a:rPr lang="en-US" sz="1800" b="0" i="1" smtClean="0">
                          <a:solidFill>
                            <a:schemeClr val="bg1"/>
                          </a:solidFill>
                          <a:latin typeface="Cambria Math" panose="02040503050406030204" pitchFamily="18" charset="0"/>
                        </a:rPr>
                        <m:t>≥0∧</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m:t>
                          </m:r>
                        </m:e>
                        <m:sub>
                          <m:r>
                            <a:rPr lang="en-US" sz="1800" b="0" i="1" smtClean="0">
                              <a:solidFill>
                                <a:schemeClr val="bg1"/>
                              </a:solidFill>
                              <a:latin typeface="Cambria Math" panose="02040503050406030204" pitchFamily="18" charset="0"/>
                            </a:rPr>
                            <m:t>𝑖</m:t>
                          </m:r>
                        </m:sub>
                      </m:sSub>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𝑥</m:t>
                          </m:r>
                        </m:e>
                        <m:sub>
                          <m:r>
                            <a:rPr lang="en-US" sz="1800" b="0" i="1" smtClean="0">
                              <a:solidFill>
                                <a:schemeClr val="bg1"/>
                              </a:solidFill>
                              <a:latin typeface="Cambria Math" panose="02040503050406030204" pitchFamily="18" charset="0"/>
                            </a:rPr>
                            <m:t>𝑖</m:t>
                          </m:r>
                        </m:sub>
                      </m:sSub>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𝐴</m:t>
                      </m:r>
                      <m:r>
                        <a:rPr lang="en-US" sz="1800" b="0" i="1" smtClean="0">
                          <a:solidFill>
                            <a:schemeClr val="bg1"/>
                          </a:solidFill>
                          <a:latin typeface="Cambria Math" panose="02040503050406030204" pitchFamily="18" charset="0"/>
                        </a:rPr>
                        <m:t>}</m:t>
                      </m:r>
                    </m:oMath>
                  </m:oMathPara>
                </a14:m>
                <a:endParaRPr lang="en-US" sz="1800" i="1" dirty="0">
                  <a:solidFill>
                    <a:schemeClr val="bg1"/>
                  </a:solidFill>
                </a:endParaRPr>
              </a:p>
            </p:txBody>
          </p:sp>
        </mc:Choice>
        <mc:Fallback xmlns="">
          <p:sp>
            <p:nvSpPr>
              <p:cNvPr id="6" name="Content Placeholder 2">
                <a:extLst>
                  <a:ext uri="{FF2B5EF4-FFF2-40B4-BE49-F238E27FC236}">
                    <a16:creationId xmlns:a16="http://schemas.microsoft.com/office/drawing/2014/main" id="{03B8519A-9016-8643-9E91-70B4F849294A}"/>
                  </a:ext>
                </a:extLst>
              </p:cNvPr>
              <p:cNvSpPr txBox="1">
                <a:spLocks noRot="1" noChangeAspect="1" noMove="1" noResize="1" noEditPoints="1" noAdjustHandles="1" noChangeArrowheads="1" noChangeShapeType="1" noTextEdit="1"/>
              </p:cNvSpPr>
              <p:nvPr/>
            </p:nvSpPr>
            <p:spPr>
              <a:xfrm>
                <a:off x="4978687" y="2034698"/>
                <a:ext cx="3665780" cy="537997"/>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521822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Reg. Languages are closed under Star</a:t>
            </a:r>
          </a:p>
        </p:txBody>
      </p:sp>
      <p:sp>
        <p:nvSpPr>
          <p:cNvPr id="3" name="Content Placeholder 2">
            <a:extLst>
              <a:ext uri="{FF2B5EF4-FFF2-40B4-BE49-F238E27FC236}">
                <a16:creationId xmlns:a16="http://schemas.microsoft.com/office/drawing/2014/main" id="{3AF1510D-4DE5-0944-9883-C7378A65B719}"/>
              </a:ext>
            </a:extLst>
          </p:cNvPr>
          <p:cNvSpPr>
            <a:spLocks noGrp="1"/>
          </p:cNvSpPr>
          <p:nvPr>
            <p:ph idx="1"/>
          </p:nvPr>
        </p:nvSpPr>
        <p:spPr>
          <a:xfrm>
            <a:off x="2086147" y="1242053"/>
            <a:ext cx="8016530" cy="573137"/>
          </a:xfrm>
          <a:solidFill>
            <a:schemeClr val="tx1">
              <a:lumMod val="95000"/>
            </a:schemeClr>
          </a:solidFill>
        </p:spPr>
        <p:txBody>
          <a:bodyPr>
            <a:normAutofit/>
          </a:bodyPr>
          <a:lstStyle/>
          <a:p>
            <a:pPr marL="0" indent="0" algn="ctr">
              <a:buNone/>
            </a:pPr>
            <a:r>
              <a:rPr lang="en-US" sz="1800" b="1" i="1" u="sng" dirty="0">
                <a:solidFill>
                  <a:schemeClr val="bg1"/>
                </a:solidFill>
              </a:rPr>
              <a:t>Theorem</a:t>
            </a:r>
            <a:r>
              <a:rPr lang="en-US" sz="1800" i="1" dirty="0">
                <a:solidFill>
                  <a:schemeClr val="bg1"/>
                </a:solidFill>
              </a:rPr>
              <a:t>: The regular languages are closed under star</a:t>
            </a:r>
          </a:p>
        </p:txBody>
      </p:sp>
      <p:sp>
        <p:nvSpPr>
          <p:cNvPr id="13" name="Content Placeholder 2">
            <a:extLst>
              <a:ext uri="{FF2B5EF4-FFF2-40B4-BE49-F238E27FC236}">
                <a16:creationId xmlns:a16="http://schemas.microsoft.com/office/drawing/2014/main" id="{07BBF21D-1370-6845-AAE0-308F0973C0D9}"/>
              </a:ext>
            </a:extLst>
          </p:cNvPr>
          <p:cNvSpPr txBox="1">
            <a:spLocks/>
          </p:cNvSpPr>
          <p:nvPr/>
        </p:nvSpPr>
        <p:spPr>
          <a:xfrm>
            <a:off x="4233333" y="2095514"/>
            <a:ext cx="745354" cy="416367"/>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1400" i="1" dirty="0">
                <a:solidFill>
                  <a:schemeClr val="tx1"/>
                </a:solidFill>
              </a:rPr>
              <a:t>Star:</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03B8519A-9016-8643-9E91-70B4F849294A}"/>
                  </a:ext>
                </a:extLst>
              </p:cNvPr>
              <p:cNvSpPr txBox="1">
                <a:spLocks/>
              </p:cNvSpPr>
              <p:nvPr/>
            </p:nvSpPr>
            <p:spPr>
              <a:xfrm>
                <a:off x="4978687" y="2034698"/>
                <a:ext cx="3665780" cy="537997"/>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sSup>
                        <m:sSupPr>
                          <m:ctrlPr>
                            <a:rPr lang="en-US" sz="1800" b="0" i="1" smtClean="0">
                              <a:solidFill>
                                <a:schemeClr val="bg1"/>
                              </a:solidFill>
                              <a:latin typeface="Cambria Math" panose="02040503050406030204" pitchFamily="18" charset="0"/>
                            </a:rPr>
                          </m:ctrlPr>
                        </m:sSupPr>
                        <m:e>
                          <m:r>
                            <a:rPr lang="en-US" sz="1800" b="0" i="1" smtClean="0">
                              <a:solidFill>
                                <a:schemeClr val="bg1"/>
                              </a:solidFill>
                              <a:latin typeface="Cambria Math" panose="02040503050406030204" pitchFamily="18" charset="0"/>
                            </a:rPr>
                            <m:t>𝐴</m:t>
                          </m:r>
                        </m:e>
                        <m:sup>
                          <m:r>
                            <a:rPr lang="en-US" sz="1800" b="0" i="1" smtClean="0">
                              <a:solidFill>
                                <a:schemeClr val="bg1"/>
                              </a:solidFill>
                              <a:latin typeface="Cambria Math" panose="02040503050406030204" pitchFamily="18" charset="0"/>
                            </a:rPr>
                            <m:t>∗</m:t>
                          </m:r>
                        </m:sup>
                      </m:sSup>
                      <m:r>
                        <a:rPr lang="en-US" sz="1800" b="0" i="1" smtClean="0">
                          <a:solidFill>
                            <a:schemeClr val="bg1"/>
                          </a:solidFill>
                          <a:latin typeface="Cambria Math" panose="02040503050406030204" pitchFamily="18" charset="0"/>
                        </a:rPr>
                        <m:t>=</m:t>
                      </m:r>
                      <m:d>
                        <m:dPr>
                          <m:begChr m:val="{"/>
                          <m:endChr m:val="|"/>
                          <m:ctrlPr>
                            <a:rPr lang="en-US" sz="1800" b="0" i="1" smtClean="0">
                              <a:solidFill>
                                <a:schemeClr val="bg1"/>
                              </a:solidFill>
                              <a:latin typeface="Cambria Math" panose="02040503050406030204" pitchFamily="18" charset="0"/>
                            </a:rPr>
                          </m:ctrlPr>
                        </m:dPr>
                        <m:e>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𝑥</m:t>
                              </m:r>
                            </m:e>
                            <m:sub>
                              <m:r>
                                <a:rPr lang="en-US" sz="1800" b="0" i="1" smtClean="0">
                                  <a:solidFill>
                                    <a:schemeClr val="bg1"/>
                                  </a:solidFill>
                                  <a:latin typeface="Cambria Math" panose="02040503050406030204" pitchFamily="18" charset="0"/>
                                </a:rPr>
                                <m:t>1</m:t>
                              </m:r>
                            </m:sub>
                          </m:sSub>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𝑥</m:t>
                              </m:r>
                            </m:e>
                            <m:sub>
                              <m:r>
                                <a:rPr lang="en-US" sz="1800" b="0" i="1" smtClean="0">
                                  <a:solidFill>
                                    <a:schemeClr val="bg1"/>
                                  </a:solidFill>
                                  <a:latin typeface="Cambria Math" panose="02040503050406030204" pitchFamily="18" charset="0"/>
                                </a:rPr>
                                <m:t>2</m:t>
                              </m:r>
                            </m:sub>
                          </m:sSub>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𝑥</m:t>
                              </m:r>
                            </m:e>
                            <m:sub>
                              <m:r>
                                <a:rPr lang="en-US" sz="1800" b="0" i="1" smtClean="0">
                                  <a:solidFill>
                                    <a:schemeClr val="bg1"/>
                                  </a:solidFill>
                                  <a:latin typeface="Cambria Math" panose="02040503050406030204" pitchFamily="18" charset="0"/>
                                </a:rPr>
                                <m:t>𝑘</m:t>
                              </m:r>
                            </m:sub>
                          </m:sSub>
                        </m:e>
                      </m:d>
                      <m:r>
                        <a:rPr lang="en-US" sz="1800" b="0" i="1" smtClean="0">
                          <a:solidFill>
                            <a:schemeClr val="bg1"/>
                          </a:solidFill>
                          <a:latin typeface="Cambria Math" panose="02040503050406030204" pitchFamily="18" charset="0"/>
                        </a:rPr>
                        <m:t>𝑘</m:t>
                      </m:r>
                      <m:r>
                        <a:rPr lang="en-US" sz="1800" b="0" i="1" smtClean="0">
                          <a:solidFill>
                            <a:schemeClr val="bg1"/>
                          </a:solidFill>
                          <a:latin typeface="Cambria Math" panose="02040503050406030204" pitchFamily="18" charset="0"/>
                        </a:rPr>
                        <m:t>≥0∧</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m:t>
                          </m:r>
                        </m:e>
                        <m:sub>
                          <m:r>
                            <a:rPr lang="en-US" sz="1800" b="0" i="1" smtClean="0">
                              <a:solidFill>
                                <a:schemeClr val="bg1"/>
                              </a:solidFill>
                              <a:latin typeface="Cambria Math" panose="02040503050406030204" pitchFamily="18" charset="0"/>
                            </a:rPr>
                            <m:t>𝑖</m:t>
                          </m:r>
                        </m:sub>
                      </m:sSub>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𝑥</m:t>
                          </m:r>
                        </m:e>
                        <m:sub>
                          <m:r>
                            <a:rPr lang="en-US" sz="1800" b="0" i="1" smtClean="0">
                              <a:solidFill>
                                <a:schemeClr val="bg1"/>
                              </a:solidFill>
                              <a:latin typeface="Cambria Math" panose="02040503050406030204" pitchFamily="18" charset="0"/>
                            </a:rPr>
                            <m:t>𝑖</m:t>
                          </m:r>
                        </m:sub>
                      </m:sSub>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𝐴</m:t>
                      </m:r>
                      <m:r>
                        <a:rPr lang="en-US" sz="1800" b="0" i="1" smtClean="0">
                          <a:solidFill>
                            <a:schemeClr val="bg1"/>
                          </a:solidFill>
                          <a:latin typeface="Cambria Math" panose="02040503050406030204" pitchFamily="18" charset="0"/>
                        </a:rPr>
                        <m:t>}</m:t>
                      </m:r>
                    </m:oMath>
                  </m:oMathPara>
                </a14:m>
                <a:endParaRPr lang="en-US" sz="1800" i="1" dirty="0">
                  <a:solidFill>
                    <a:schemeClr val="bg1"/>
                  </a:solidFill>
                </a:endParaRPr>
              </a:p>
            </p:txBody>
          </p:sp>
        </mc:Choice>
        <mc:Fallback xmlns="">
          <p:sp>
            <p:nvSpPr>
              <p:cNvPr id="6" name="Content Placeholder 2">
                <a:extLst>
                  <a:ext uri="{FF2B5EF4-FFF2-40B4-BE49-F238E27FC236}">
                    <a16:creationId xmlns:a16="http://schemas.microsoft.com/office/drawing/2014/main" id="{03B8519A-9016-8643-9E91-70B4F849294A}"/>
                  </a:ext>
                </a:extLst>
              </p:cNvPr>
              <p:cNvSpPr txBox="1">
                <a:spLocks noRot="1" noChangeAspect="1" noMove="1" noResize="1" noEditPoints="1" noAdjustHandles="1" noChangeArrowheads="1" noChangeShapeType="1" noTextEdit="1"/>
              </p:cNvSpPr>
              <p:nvPr/>
            </p:nvSpPr>
            <p:spPr>
              <a:xfrm>
                <a:off x="4978687" y="2034698"/>
                <a:ext cx="3665780" cy="537997"/>
              </a:xfrm>
              <a:prstGeom prst="rect">
                <a:avLst/>
              </a:prstGeom>
              <a:blipFill>
                <a:blip r:embed="rId2"/>
                <a:stretch>
                  <a:fillRect/>
                </a:stretch>
              </a:blipFill>
            </p:spPr>
            <p:txBody>
              <a:bodyPr/>
              <a:lstStyle/>
              <a:p>
                <a:r>
                  <a:rPr lang="en-US">
                    <a:noFill/>
                  </a:rPr>
                  <a:t> </a:t>
                </a:r>
              </a:p>
            </p:txBody>
          </p:sp>
        </mc:Fallback>
      </mc:AlternateContent>
      <p:sp>
        <p:nvSpPr>
          <p:cNvPr id="8" name="Content Placeholder 2">
            <a:extLst>
              <a:ext uri="{FF2B5EF4-FFF2-40B4-BE49-F238E27FC236}">
                <a16:creationId xmlns:a16="http://schemas.microsoft.com/office/drawing/2014/main" id="{746C23F3-EF87-0C47-92CB-754131E08F94}"/>
              </a:ext>
            </a:extLst>
          </p:cNvPr>
          <p:cNvSpPr txBox="1">
            <a:spLocks/>
          </p:cNvSpPr>
          <p:nvPr/>
        </p:nvSpPr>
        <p:spPr>
          <a:xfrm>
            <a:off x="448888" y="2880452"/>
            <a:ext cx="3778327" cy="378137"/>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1400" i="1" dirty="0">
                <a:solidFill>
                  <a:schemeClr val="tx1"/>
                </a:solidFill>
              </a:rPr>
              <a:t>Claim: If A is regular, then A* is regular</a:t>
            </a:r>
          </a:p>
        </p:txBody>
      </p:sp>
      <p:cxnSp>
        <p:nvCxnSpPr>
          <p:cNvPr id="9" name="Straight Connector 8">
            <a:extLst>
              <a:ext uri="{FF2B5EF4-FFF2-40B4-BE49-F238E27FC236}">
                <a16:creationId xmlns:a16="http://schemas.microsoft.com/office/drawing/2014/main" id="{F4C96460-0B8F-1042-A7FD-24835BEBC157}"/>
              </a:ext>
            </a:extLst>
          </p:cNvPr>
          <p:cNvCxnSpPr>
            <a:cxnSpLocks/>
          </p:cNvCxnSpPr>
          <p:nvPr/>
        </p:nvCxnSpPr>
        <p:spPr>
          <a:xfrm>
            <a:off x="448888" y="2726574"/>
            <a:ext cx="11230494"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D0B7978A-3A43-1B48-A38A-5AD68287C495}"/>
              </a:ext>
            </a:extLst>
          </p:cNvPr>
          <p:cNvSpPr txBox="1">
            <a:spLocks/>
          </p:cNvSpPr>
          <p:nvPr/>
        </p:nvSpPr>
        <p:spPr>
          <a:xfrm>
            <a:off x="4891561" y="2878226"/>
            <a:ext cx="6787821" cy="378137"/>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1400" i="1" dirty="0">
                <a:solidFill>
                  <a:schemeClr val="tx1"/>
                </a:solidFill>
              </a:rPr>
              <a:t>Proof: Given the DFA for A (see left), construct a machine that accepts A * (right)</a:t>
            </a:r>
          </a:p>
        </p:txBody>
      </p:sp>
      <p:sp>
        <p:nvSpPr>
          <p:cNvPr id="11" name="Content Placeholder 2">
            <a:extLst>
              <a:ext uri="{FF2B5EF4-FFF2-40B4-BE49-F238E27FC236}">
                <a16:creationId xmlns:a16="http://schemas.microsoft.com/office/drawing/2014/main" id="{476AF7B1-87AC-974E-946A-D54F99402FAD}"/>
              </a:ext>
            </a:extLst>
          </p:cNvPr>
          <p:cNvSpPr txBox="1">
            <a:spLocks/>
          </p:cNvSpPr>
          <p:nvPr/>
        </p:nvSpPr>
        <p:spPr>
          <a:xfrm>
            <a:off x="725774" y="3815726"/>
            <a:ext cx="1087794" cy="640787"/>
          </a:xfrm>
          <a:prstGeom prst="rect">
            <a:avLst/>
          </a:prstGeom>
          <a:noFill/>
          <a:ln>
            <a:noFill/>
          </a:ln>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1400" i="1" dirty="0">
                <a:solidFill>
                  <a:schemeClr val="tx1"/>
                </a:solidFill>
              </a:rPr>
              <a:t>If A is regular, then some DFA M1 accepts it</a:t>
            </a:r>
          </a:p>
        </p:txBody>
      </p:sp>
      <p:sp>
        <p:nvSpPr>
          <p:cNvPr id="41" name="Right Arrow 40">
            <a:extLst>
              <a:ext uri="{FF2B5EF4-FFF2-40B4-BE49-F238E27FC236}">
                <a16:creationId xmlns:a16="http://schemas.microsoft.com/office/drawing/2014/main" id="{7C76A195-7DA1-CE43-B659-846ACC48AA68}"/>
              </a:ext>
            </a:extLst>
          </p:cNvPr>
          <p:cNvSpPr/>
          <p:nvPr/>
        </p:nvSpPr>
        <p:spPr>
          <a:xfrm>
            <a:off x="4696686" y="4339244"/>
            <a:ext cx="1086590" cy="2906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ontent Placeholder 2">
            <a:extLst>
              <a:ext uri="{FF2B5EF4-FFF2-40B4-BE49-F238E27FC236}">
                <a16:creationId xmlns:a16="http://schemas.microsoft.com/office/drawing/2014/main" id="{C014A93F-556D-3042-BDAA-9876B2A0496C}"/>
              </a:ext>
            </a:extLst>
          </p:cNvPr>
          <p:cNvSpPr txBox="1">
            <a:spLocks/>
          </p:cNvSpPr>
          <p:nvPr/>
        </p:nvSpPr>
        <p:spPr>
          <a:xfrm>
            <a:off x="5185865" y="5896466"/>
            <a:ext cx="6626519" cy="828530"/>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400" i="1" dirty="0">
                <a:solidFill>
                  <a:schemeClr val="tx1"/>
                </a:solidFill>
              </a:rPr>
              <a:t>Key idea: Add new start state (to handl</a:t>
            </a:r>
            <a:r>
              <a:rPr lang="en-US" sz="1400" i="1" dirty="0"/>
              <a:t>e empty string case), then run M1 as before. Anytime we hit a final state of M1, epsilon transition to M1’s old start state (because a new string in language A might be coming up next)</a:t>
            </a:r>
            <a:endParaRPr lang="en-US" sz="1400" i="1" dirty="0">
              <a:solidFill>
                <a:schemeClr val="tx1"/>
              </a:solidFill>
            </a:endParaRPr>
          </a:p>
        </p:txBody>
      </p:sp>
      <p:grpSp>
        <p:nvGrpSpPr>
          <p:cNvPr id="4" name="Group 3">
            <a:extLst>
              <a:ext uri="{FF2B5EF4-FFF2-40B4-BE49-F238E27FC236}">
                <a16:creationId xmlns:a16="http://schemas.microsoft.com/office/drawing/2014/main" id="{C12075FA-15A0-D343-8969-BC0D1DC4BE16}"/>
              </a:ext>
            </a:extLst>
          </p:cNvPr>
          <p:cNvGrpSpPr/>
          <p:nvPr/>
        </p:nvGrpSpPr>
        <p:grpSpPr>
          <a:xfrm>
            <a:off x="1961798" y="3815726"/>
            <a:ext cx="2601247" cy="1329853"/>
            <a:chOff x="1961798" y="3815726"/>
            <a:chExt cx="2601247" cy="1329853"/>
          </a:xfrm>
        </p:grpSpPr>
        <p:grpSp>
          <p:nvGrpSpPr>
            <p:cNvPr id="14" name="Group 13">
              <a:extLst>
                <a:ext uri="{FF2B5EF4-FFF2-40B4-BE49-F238E27FC236}">
                  <a16:creationId xmlns:a16="http://schemas.microsoft.com/office/drawing/2014/main" id="{D39B8217-8224-7E46-8EF2-A761246BBE8E}"/>
                </a:ext>
              </a:extLst>
            </p:cNvPr>
            <p:cNvGrpSpPr/>
            <p:nvPr/>
          </p:nvGrpSpPr>
          <p:grpSpPr>
            <a:xfrm>
              <a:off x="1961798" y="3815726"/>
              <a:ext cx="2601247" cy="1329853"/>
              <a:chOff x="2377439" y="3441652"/>
              <a:chExt cx="2601247" cy="1329853"/>
            </a:xfrm>
          </p:grpSpPr>
          <p:sp>
            <p:nvSpPr>
              <p:cNvPr id="15" name="Rectangle 14">
                <a:extLst>
                  <a:ext uri="{FF2B5EF4-FFF2-40B4-BE49-F238E27FC236}">
                    <a16:creationId xmlns:a16="http://schemas.microsoft.com/office/drawing/2014/main" id="{F92A8DA6-0324-894C-9F77-909602E88988}"/>
                  </a:ext>
                </a:extLst>
              </p:cNvPr>
              <p:cNvSpPr/>
              <p:nvPr/>
            </p:nvSpPr>
            <p:spPr>
              <a:xfrm>
                <a:off x="2377439" y="3441652"/>
                <a:ext cx="2601247" cy="1329853"/>
              </a:xfrm>
              <a:prstGeom prst="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A7417F-8A63-5B42-B8B0-B74B892CFB0B}"/>
                  </a:ext>
                </a:extLst>
              </p:cNvPr>
              <p:cNvSpPr/>
              <p:nvPr/>
            </p:nvSpPr>
            <p:spPr>
              <a:xfrm>
                <a:off x="2610196" y="3637959"/>
                <a:ext cx="440575" cy="44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A1</a:t>
                </a:r>
              </a:p>
            </p:txBody>
          </p:sp>
          <p:sp>
            <p:nvSpPr>
              <p:cNvPr id="17" name="Oval 16">
                <a:extLst>
                  <a:ext uri="{FF2B5EF4-FFF2-40B4-BE49-F238E27FC236}">
                    <a16:creationId xmlns:a16="http://schemas.microsoft.com/office/drawing/2014/main" id="{59767E83-B9EA-1C44-AA15-A035B7E6F364}"/>
                  </a:ext>
                </a:extLst>
              </p:cNvPr>
              <p:cNvSpPr/>
              <p:nvPr/>
            </p:nvSpPr>
            <p:spPr>
              <a:xfrm>
                <a:off x="3574153" y="3637959"/>
                <a:ext cx="440575" cy="44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A2</a:t>
                </a:r>
              </a:p>
            </p:txBody>
          </p:sp>
          <p:sp>
            <p:nvSpPr>
              <p:cNvPr id="19" name="Oval 18">
                <a:extLst>
                  <a:ext uri="{FF2B5EF4-FFF2-40B4-BE49-F238E27FC236}">
                    <a16:creationId xmlns:a16="http://schemas.microsoft.com/office/drawing/2014/main" id="{1E733ECE-2EA2-394A-B171-18781D350ED9}"/>
                  </a:ext>
                </a:extLst>
              </p:cNvPr>
              <p:cNvSpPr/>
              <p:nvPr/>
            </p:nvSpPr>
            <p:spPr>
              <a:xfrm>
                <a:off x="4202276" y="4148124"/>
                <a:ext cx="526153" cy="526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A4</a:t>
                </a:r>
              </a:p>
            </p:txBody>
          </p:sp>
          <p:sp>
            <p:nvSpPr>
              <p:cNvPr id="20" name="Oval 19">
                <a:extLst>
                  <a:ext uri="{FF2B5EF4-FFF2-40B4-BE49-F238E27FC236}">
                    <a16:creationId xmlns:a16="http://schemas.microsoft.com/office/drawing/2014/main" id="{AE6DBFA0-84CA-1C4B-B672-F4C731EB0938}"/>
                  </a:ext>
                </a:extLst>
              </p:cNvPr>
              <p:cNvSpPr/>
              <p:nvPr/>
            </p:nvSpPr>
            <p:spPr>
              <a:xfrm>
                <a:off x="4251833" y="4189368"/>
                <a:ext cx="440575" cy="44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A4</a:t>
                </a:r>
              </a:p>
            </p:txBody>
          </p:sp>
          <p:cxnSp>
            <p:nvCxnSpPr>
              <p:cNvPr id="21" name="Straight Arrow Connector 20">
                <a:extLst>
                  <a:ext uri="{FF2B5EF4-FFF2-40B4-BE49-F238E27FC236}">
                    <a16:creationId xmlns:a16="http://schemas.microsoft.com/office/drawing/2014/main" id="{34B27017-A7A5-8946-8D20-7923DE9EA4D7}"/>
                  </a:ext>
                </a:extLst>
              </p:cNvPr>
              <p:cNvCxnSpPr>
                <a:endCxn id="16" idx="1"/>
              </p:cNvCxnSpPr>
              <p:nvPr/>
            </p:nvCxnSpPr>
            <p:spPr>
              <a:xfrm>
                <a:off x="2518756" y="3574473"/>
                <a:ext cx="155961" cy="128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7F63BFE-6AD9-544B-83CF-860AF2C4DA49}"/>
                  </a:ext>
                </a:extLst>
              </p:cNvPr>
              <p:cNvCxnSpPr>
                <a:cxnSpLocks/>
                <a:stCxn id="16" idx="6"/>
                <a:endCxn id="17" idx="2"/>
              </p:cNvCxnSpPr>
              <p:nvPr/>
            </p:nvCxnSpPr>
            <p:spPr>
              <a:xfrm>
                <a:off x="3050771" y="3858247"/>
                <a:ext cx="5233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1234D32-D9BD-414A-89E7-16216544F5D5}"/>
                  </a:ext>
                </a:extLst>
              </p:cNvPr>
              <p:cNvCxnSpPr>
                <a:cxnSpLocks/>
                <a:stCxn id="17" idx="3"/>
              </p:cNvCxnSpPr>
              <p:nvPr/>
            </p:nvCxnSpPr>
            <p:spPr>
              <a:xfrm flipH="1">
                <a:off x="3459436" y="4014013"/>
                <a:ext cx="179238" cy="239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2C7264E-22FE-9843-8770-41C355707355}"/>
                  </a:ext>
                </a:extLst>
              </p:cNvPr>
              <p:cNvCxnSpPr>
                <a:cxnSpLocks/>
                <a:stCxn id="17" idx="5"/>
                <a:endCxn id="19" idx="1"/>
              </p:cNvCxnSpPr>
              <p:nvPr/>
            </p:nvCxnSpPr>
            <p:spPr>
              <a:xfrm>
                <a:off x="3950207" y="4014013"/>
                <a:ext cx="329122" cy="211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B510554-30C9-014D-843A-0A47EFBF1B8A}"/>
                  </a:ext>
                </a:extLst>
              </p:cNvPr>
              <p:cNvCxnSpPr>
                <a:cxnSpLocks/>
                <a:endCxn id="19" idx="2"/>
              </p:cNvCxnSpPr>
              <p:nvPr/>
            </p:nvCxnSpPr>
            <p:spPr>
              <a:xfrm>
                <a:off x="3523957" y="4409657"/>
                <a:ext cx="678319" cy="15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867FC2D7-D18C-4741-B7BC-47C6B516A2FA}"/>
                  </a:ext>
                </a:extLst>
              </p:cNvPr>
              <p:cNvSpPr txBox="1">
                <a:spLocks/>
              </p:cNvSpPr>
              <p:nvPr/>
            </p:nvSpPr>
            <p:spPr>
              <a:xfrm>
                <a:off x="4450986" y="3577069"/>
                <a:ext cx="440575" cy="354000"/>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1400" i="1" dirty="0">
                    <a:solidFill>
                      <a:schemeClr val="bg1"/>
                    </a:solidFill>
                  </a:rPr>
                  <a:t>…</a:t>
                </a:r>
              </a:p>
            </p:txBody>
          </p:sp>
          <p:cxnSp>
            <p:nvCxnSpPr>
              <p:cNvPr id="27" name="Straight Arrow Connector 26">
                <a:extLst>
                  <a:ext uri="{FF2B5EF4-FFF2-40B4-BE49-F238E27FC236}">
                    <a16:creationId xmlns:a16="http://schemas.microsoft.com/office/drawing/2014/main" id="{6BB9256B-6DA4-6247-946F-1BC9D0589465}"/>
                  </a:ext>
                </a:extLst>
              </p:cNvPr>
              <p:cNvCxnSpPr>
                <a:cxnSpLocks/>
                <a:stCxn id="17" idx="6"/>
                <a:endCxn id="26" idx="1"/>
              </p:cNvCxnSpPr>
              <p:nvPr/>
            </p:nvCxnSpPr>
            <p:spPr>
              <a:xfrm flipV="1">
                <a:off x="4014728" y="3754069"/>
                <a:ext cx="436258" cy="104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72" name="Oval 71">
              <a:extLst>
                <a:ext uri="{FF2B5EF4-FFF2-40B4-BE49-F238E27FC236}">
                  <a16:creationId xmlns:a16="http://schemas.microsoft.com/office/drawing/2014/main" id="{EF7EE425-8CA9-DB40-AD88-3CFD7F4D513B}"/>
                </a:ext>
              </a:extLst>
            </p:cNvPr>
            <p:cNvSpPr/>
            <p:nvPr/>
          </p:nvSpPr>
          <p:spPr>
            <a:xfrm>
              <a:off x="2593601" y="4540710"/>
              <a:ext cx="526153" cy="526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A4</a:t>
              </a:r>
            </a:p>
          </p:txBody>
        </p:sp>
        <p:sp>
          <p:nvSpPr>
            <p:cNvPr id="73" name="Oval 72">
              <a:extLst>
                <a:ext uri="{FF2B5EF4-FFF2-40B4-BE49-F238E27FC236}">
                  <a16:creationId xmlns:a16="http://schemas.microsoft.com/office/drawing/2014/main" id="{210DB794-648D-AC46-A207-78DD14FB1241}"/>
                </a:ext>
              </a:extLst>
            </p:cNvPr>
            <p:cNvSpPr/>
            <p:nvPr/>
          </p:nvSpPr>
          <p:spPr>
            <a:xfrm>
              <a:off x="2643158" y="4581954"/>
              <a:ext cx="440575" cy="44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A3</a:t>
              </a:r>
            </a:p>
          </p:txBody>
        </p:sp>
      </p:grpSp>
      <p:grpSp>
        <p:nvGrpSpPr>
          <p:cNvPr id="101" name="Group 100">
            <a:extLst>
              <a:ext uri="{FF2B5EF4-FFF2-40B4-BE49-F238E27FC236}">
                <a16:creationId xmlns:a16="http://schemas.microsoft.com/office/drawing/2014/main" id="{8DE1A778-7C8E-624D-A578-61F30662847A}"/>
              </a:ext>
            </a:extLst>
          </p:cNvPr>
          <p:cNvGrpSpPr/>
          <p:nvPr/>
        </p:nvGrpSpPr>
        <p:grpSpPr>
          <a:xfrm>
            <a:off x="5963260" y="3484079"/>
            <a:ext cx="4139417" cy="2297856"/>
            <a:chOff x="5963260" y="3562877"/>
            <a:chExt cx="4139417" cy="2297856"/>
          </a:xfrm>
        </p:grpSpPr>
        <p:sp>
          <p:nvSpPr>
            <p:cNvPr id="7" name="Rectangle 6">
              <a:extLst>
                <a:ext uri="{FF2B5EF4-FFF2-40B4-BE49-F238E27FC236}">
                  <a16:creationId xmlns:a16="http://schemas.microsoft.com/office/drawing/2014/main" id="{99E85EDB-5D0F-EE44-A380-99EC0A642451}"/>
                </a:ext>
              </a:extLst>
            </p:cNvPr>
            <p:cNvSpPr/>
            <p:nvPr/>
          </p:nvSpPr>
          <p:spPr>
            <a:xfrm>
              <a:off x="5963260" y="3562877"/>
              <a:ext cx="4139417" cy="2297856"/>
            </a:xfrm>
            <a:prstGeom prst="rect">
              <a:avLst/>
            </a:prstGeom>
            <a:no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ontent Placeholder 2">
              <a:extLst>
                <a:ext uri="{FF2B5EF4-FFF2-40B4-BE49-F238E27FC236}">
                  <a16:creationId xmlns:a16="http://schemas.microsoft.com/office/drawing/2014/main" id="{2731A497-A167-004B-A2E9-08706687D380}"/>
                </a:ext>
              </a:extLst>
            </p:cNvPr>
            <p:cNvSpPr txBox="1">
              <a:spLocks/>
            </p:cNvSpPr>
            <p:nvPr/>
          </p:nvSpPr>
          <p:spPr>
            <a:xfrm>
              <a:off x="6156803" y="3572791"/>
              <a:ext cx="1083586" cy="307137"/>
            </a:xfrm>
            <a:prstGeom prst="rect">
              <a:avLst/>
            </a:prstGeom>
            <a:noFill/>
            <a:ln>
              <a:noFill/>
            </a:ln>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400" i="1" dirty="0">
                  <a:solidFill>
                    <a:schemeClr val="tx1"/>
                  </a:solidFill>
                </a:rPr>
                <a:t>New NFA N</a:t>
              </a:r>
            </a:p>
          </p:txBody>
        </p:sp>
        <mc:AlternateContent xmlns:mc="http://schemas.openxmlformats.org/markup-compatibility/2006" xmlns:a14="http://schemas.microsoft.com/office/drawing/2010/main">
          <mc:Choice Requires="a14">
            <p:sp>
              <p:nvSpPr>
                <p:cNvPr id="69" name="Content Placeholder 2">
                  <a:extLst>
                    <a:ext uri="{FF2B5EF4-FFF2-40B4-BE49-F238E27FC236}">
                      <a16:creationId xmlns:a16="http://schemas.microsoft.com/office/drawing/2014/main" id="{2387FFD7-8BF8-194C-8B25-83C5E3FE9785}"/>
                    </a:ext>
                  </a:extLst>
                </p:cNvPr>
                <p:cNvSpPr txBox="1">
                  <a:spLocks/>
                </p:cNvSpPr>
                <p:nvPr/>
              </p:nvSpPr>
              <p:spPr>
                <a:xfrm>
                  <a:off x="6811451" y="4274817"/>
                  <a:ext cx="316689" cy="307137"/>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𝜖</m:t>
                        </m:r>
                      </m:oMath>
                    </m:oMathPara>
                  </a14:m>
                  <a:endParaRPr lang="en-US" sz="1400" i="1" dirty="0">
                    <a:solidFill>
                      <a:schemeClr val="tx1"/>
                    </a:solidFill>
                  </a:endParaRPr>
                </a:p>
              </p:txBody>
            </p:sp>
          </mc:Choice>
          <mc:Fallback xmlns="">
            <p:sp>
              <p:nvSpPr>
                <p:cNvPr id="69" name="Content Placeholder 2">
                  <a:extLst>
                    <a:ext uri="{FF2B5EF4-FFF2-40B4-BE49-F238E27FC236}">
                      <a16:creationId xmlns:a16="http://schemas.microsoft.com/office/drawing/2014/main" id="{2387FFD7-8BF8-194C-8B25-83C5E3FE9785}"/>
                    </a:ext>
                  </a:extLst>
                </p:cNvPr>
                <p:cNvSpPr txBox="1">
                  <a:spLocks noRot="1" noChangeAspect="1" noMove="1" noResize="1" noEditPoints="1" noAdjustHandles="1" noChangeArrowheads="1" noChangeShapeType="1" noTextEdit="1"/>
                </p:cNvSpPr>
                <p:nvPr/>
              </p:nvSpPr>
              <p:spPr>
                <a:xfrm>
                  <a:off x="6811451" y="4274817"/>
                  <a:ext cx="316689" cy="307137"/>
                </a:xfrm>
                <a:prstGeom prst="rect">
                  <a:avLst/>
                </a:prstGeom>
                <a:blipFill>
                  <a:blip r:embed="rId3"/>
                  <a:stretch>
                    <a:fillRect/>
                  </a:stretch>
                </a:blipFill>
                <a:ln>
                  <a:noFill/>
                </a:ln>
              </p:spPr>
              <p:txBody>
                <a:bodyPr/>
                <a:lstStyle/>
                <a:p>
                  <a:r>
                    <a:rPr lang="en-US">
                      <a:noFill/>
                    </a:rPr>
                    <a:t> </a:t>
                  </a:r>
                </a:p>
              </p:txBody>
            </p:sp>
          </mc:Fallback>
        </mc:AlternateContent>
        <p:sp>
          <p:nvSpPr>
            <p:cNvPr id="78" name="Rectangle 77">
              <a:extLst>
                <a:ext uri="{FF2B5EF4-FFF2-40B4-BE49-F238E27FC236}">
                  <a16:creationId xmlns:a16="http://schemas.microsoft.com/office/drawing/2014/main" id="{B1250EF0-B0EC-134D-BA3E-4E0DEA8D642B}"/>
                </a:ext>
              </a:extLst>
            </p:cNvPr>
            <p:cNvSpPr/>
            <p:nvPr/>
          </p:nvSpPr>
          <p:spPr>
            <a:xfrm>
              <a:off x="7343843" y="4155112"/>
              <a:ext cx="2601247" cy="1329853"/>
            </a:xfrm>
            <a:prstGeom prst="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372FB73-B200-8749-A7AC-6C3ED7FF647D}"/>
                </a:ext>
              </a:extLst>
            </p:cNvPr>
            <p:cNvSpPr/>
            <p:nvPr/>
          </p:nvSpPr>
          <p:spPr>
            <a:xfrm>
              <a:off x="7576600" y="4351419"/>
              <a:ext cx="440575" cy="44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A1</a:t>
              </a:r>
            </a:p>
          </p:txBody>
        </p:sp>
        <p:sp>
          <p:nvSpPr>
            <p:cNvPr id="80" name="Oval 79">
              <a:extLst>
                <a:ext uri="{FF2B5EF4-FFF2-40B4-BE49-F238E27FC236}">
                  <a16:creationId xmlns:a16="http://schemas.microsoft.com/office/drawing/2014/main" id="{5D39B8AC-666F-954C-8C30-A5C49B459692}"/>
                </a:ext>
              </a:extLst>
            </p:cNvPr>
            <p:cNvSpPr/>
            <p:nvPr/>
          </p:nvSpPr>
          <p:spPr>
            <a:xfrm>
              <a:off x="8540557" y="4351419"/>
              <a:ext cx="440575" cy="44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A2</a:t>
              </a:r>
            </a:p>
          </p:txBody>
        </p:sp>
        <p:sp>
          <p:nvSpPr>
            <p:cNvPr id="81" name="Oval 80">
              <a:extLst>
                <a:ext uri="{FF2B5EF4-FFF2-40B4-BE49-F238E27FC236}">
                  <a16:creationId xmlns:a16="http://schemas.microsoft.com/office/drawing/2014/main" id="{59794DC8-07F9-DF43-8DC4-8AF2BB7FC750}"/>
                </a:ext>
              </a:extLst>
            </p:cNvPr>
            <p:cNvSpPr/>
            <p:nvPr/>
          </p:nvSpPr>
          <p:spPr>
            <a:xfrm>
              <a:off x="9168680" y="4861584"/>
              <a:ext cx="526153" cy="526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A4</a:t>
              </a:r>
            </a:p>
          </p:txBody>
        </p:sp>
        <p:sp>
          <p:nvSpPr>
            <p:cNvPr id="82" name="Oval 81">
              <a:extLst>
                <a:ext uri="{FF2B5EF4-FFF2-40B4-BE49-F238E27FC236}">
                  <a16:creationId xmlns:a16="http://schemas.microsoft.com/office/drawing/2014/main" id="{D0B6236F-640F-8F4F-986B-E8215E21BC06}"/>
                </a:ext>
              </a:extLst>
            </p:cNvPr>
            <p:cNvSpPr/>
            <p:nvPr/>
          </p:nvSpPr>
          <p:spPr>
            <a:xfrm>
              <a:off x="9218237" y="4902828"/>
              <a:ext cx="440575" cy="44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A4</a:t>
              </a:r>
            </a:p>
          </p:txBody>
        </p:sp>
        <p:cxnSp>
          <p:nvCxnSpPr>
            <p:cNvPr id="83" name="Straight Arrow Connector 82">
              <a:extLst>
                <a:ext uri="{FF2B5EF4-FFF2-40B4-BE49-F238E27FC236}">
                  <a16:creationId xmlns:a16="http://schemas.microsoft.com/office/drawing/2014/main" id="{51DC0150-AB36-C641-9DDD-3D9E47724255}"/>
                </a:ext>
              </a:extLst>
            </p:cNvPr>
            <p:cNvCxnSpPr>
              <a:cxnSpLocks/>
              <a:stCxn id="90" idx="6"/>
              <a:endCxn id="79" idx="2"/>
            </p:cNvCxnSpPr>
            <p:nvPr/>
          </p:nvCxnSpPr>
          <p:spPr>
            <a:xfrm>
              <a:off x="6575789" y="4570588"/>
              <a:ext cx="1000811" cy="1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9F93637C-1CDA-6841-A68A-33CD0492859C}"/>
                </a:ext>
              </a:extLst>
            </p:cNvPr>
            <p:cNvCxnSpPr>
              <a:cxnSpLocks/>
              <a:stCxn id="79" idx="6"/>
              <a:endCxn id="80" idx="2"/>
            </p:cNvCxnSpPr>
            <p:nvPr/>
          </p:nvCxnSpPr>
          <p:spPr>
            <a:xfrm>
              <a:off x="8017175" y="4571707"/>
              <a:ext cx="5233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25D5DABD-CA2D-4744-9891-1B9D1B05ED63}"/>
                </a:ext>
              </a:extLst>
            </p:cNvPr>
            <p:cNvCxnSpPr>
              <a:cxnSpLocks/>
              <a:stCxn id="80" idx="3"/>
            </p:cNvCxnSpPr>
            <p:nvPr/>
          </p:nvCxnSpPr>
          <p:spPr>
            <a:xfrm flipH="1">
              <a:off x="8425840" y="4727473"/>
              <a:ext cx="179238" cy="239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F66264F4-A769-8D4A-8356-3BF9A100CE4E}"/>
                </a:ext>
              </a:extLst>
            </p:cNvPr>
            <p:cNvCxnSpPr>
              <a:cxnSpLocks/>
              <a:stCxn id="80" idx="5"/>
              <a:endCxn id="81" idx="1"/>
            </p:cNvCxnSpPr>
            <p:nvPr/>
          </p:nvCxnSpPr>
          <p:spPr>
            <a:xfrm>
              <a:off x="8916611" y="4727473"/>
              <a:ext cx="329122" cy="211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17D6AC56-1A6A-A342-9D3E-90B547B173A7}"/>
                </a:ext>
              </a:extLst>
            </p:cNvPr>
            <p:cNvCxnSpPr>
              <a:cxnSpLocks/>
              <a:endCxn id="81" idx="2"/>
            </p:cNvCxnSpPr>
            <p:nvPr/>
          </p:nvCxnSpPr>
          <p:spPr>
            <a:xfrm>
              <a:off x="8490361" y="5123117"/>
              <a:ext cx="678319" cy="15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8" name="Content Placeholder 2">
              <a:extLst>
                <a:ext uri="{FF2B5EF4-FFF2-40B4-BE49-F238E27FC236}">
                  <a16:creationId xmlns:a16="http://schemas.microsoft.com/office/drawing/2014/main" id="{2C08F624-0C5D-D745-9961-6B3D6F026343}"/>
                </a:ext>
              </a:extLst>
            </p:cNvPr>
            <p:cNvSpPr txBox="1">
              <a:spLocks/>
            </p:cNvSpPr>
            <p:nvPr/>
          </p:nvSpPr>
          <p:spPr>
            <a:xfrm>
              <a:off x="9417390" y="4290529"/>
              <a:ext cx="440575" cy="354000"/>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1400" i="1" dirty="0">
                  <a:solidFill>
                    <a:schemeClr val="bg1"/>
                  </a:solidFill>
                </a:rPr>
                <a:t>…</a:t>
              </a:r>
            </a:p>
          </p:txBody>
        </p:sp>
        <p:cxnSp>
          <p:nvCxnSpPr>
            <p:cNvPr id="89" name="Straight Arrow Connector 88">
              <a:extLst>
                <a:ext uri="{FF2B5EF4-FFF2-40B4-BE49-F238E27FC236}">
                  <a16:creationId xmlns:a16="http://schemas.microsoft.com/office/drawing/2014/main" id="{71DC57C4-A610-3F46-960C-C22F4116D94D}"/>
                </a:ext>
              </a:extLst>
            </p:cNvPr>
            <p:cNvCxnSpPr>
              <a:cxnSpLocks/>
              <a:stCxn id="80" idx="6"/>
              <a:endCxn id="88" idx="1"/>
            </p:cNvCxnSpPr>
            <p:nvPr/>
          </p:nvCxnSpPr>
          <p:spPr>
            <a:xfrm flipV="1">
              <a:off x="8981132" y="4467529"/>
              <a:ext cx="436258" cy="104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id="{284FD4BD-73EC-C246-92DC-81A08B0D0745}"/>
                </a:ext>
              </a:extLst>
            </p:cNvPr>
            <p:cNvSpPr/>
            <p:nvPr/>
          </p:nvSpPr>
          <p:spPr>
            <a:xfrm>
              <a:off x="7975646" y="4880096"/>
              <a:ext cx="526153" cy="526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A4</a:t>
              </a:r>
            </a:p>
          </p:txBody>
        </p:sp>
        <p:sp>
          <p:nvSpPr>
            <p:cNvPr id="77" name="Oval 76">
              <a:extLst>
                <a:ext uri="{FF2B5EF4-FFF2-40B4-BE49-F238E27FC236}">
                  <a16:creationId xmlns:a16="http://schemas.microsoft.com/office/drawing/2014/main" id="{69989B7F-7157-8242-B991-727EA215F142}"/>
                </a:ext>
              </a:extLst>
            </p:cNvPr>
            <p:cNvSpPr/>
            <p:nvPr/>
          </p:nvSpPr>
          <p:spPr>
            <a:xfrm>
              <a:off x="8025203" y="4921340"/>
              <a:ext cx="440575" cy="44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A3</a:t>
              </a:r>
            </a:p>
          </p:txBody>
        </p:sp>
        <p:sp>
          <p:nvSpPr>
            <p:cNvPr id="90" name="Oval 89">
              <a:extLst>
                <a:ext uri="{FF2B5EF4-FFF2-40B4-BE49-F238E27FC236}">
                  <a16:creationId xmlns:a16="http://schemas.microsoft.com/office/drawing/2014/main" id="{CD2BBC65-9AB1-5B4A-B2FA-B41AAE61E0F2}"/>
                </a:ext>
              </a:extLst>
            </p:cNvPr>
            <p:cNvSpPr/>
            <p:nvPr/>
          </p:nvSpPr>
          <p:spPr>
            <a:xfrm>
              <a:off x="6049636" y="4307511"/>
              <a:ext cx="526153" cy="526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A4</a:t>
              </a:r>
            </a:p>
          </p:txBody>
        </p:sp>
        <p:sp>
          <p:nvSpPr>
            <p:cNvPr id="91" name="Oval 90">
              <a:extLst>
                <a:ext uri="{FF2B5EF4-FFF2-40B4-BE49-F238E27FC236}">
                  <a16:creationId xmlns:a16="http://schemas.microsoft.com/office/drawing/2014/main" id="{CDEB4299-4186-3949-98B3-DF6A75CE282F}"/>
                </a:ext>
              </a:extLst>
            </p:cNvPr>
            <p:cNvSpPr/>
            <p:nvPr/>
          </p:nvSpPr>
          <p:spPr>
            <a:xfrm>
              <a:off x="6099193" y="4348755"/>
              <a:ext cx="440575" cy="44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S</a:t>
              </a:r>
            </a:p>
          </p:txBody>
        </p:sp>
        <p:cxnSp>
          <p:nvCxnSpPr>
            <p:cNvPr id="94" name="Elbow Connector 93">
              <a:extLst>
                <a:ext uri="{FF2B5EF4-FFF2-40B4-BE49-F238E27FC236}">
                  <a16:creationId xmlns:a16="http://schemas.microsoft.com/office/drawing/2014/main" id="{E2304241-5D39-F046-9266-586AF3443E65}"/>
                </a:ext>
              </a:extLst>
            </p:cNvPr>
            <p:cNvCxnSpPr>
              <a:cxnSpLocks/>
              <a:stCxn id="76" idx="4"/>
              <a:endCxn id="79" idx="3"/>
            </p:cNvCxnSpPr>
            <p:nvPr/>
          </p:nvCxnSpPr>
          <p:spPr>
            <a:xfrm rot="5400000" flipH="1">
              <a:off x="7600534" y="4768060"/>
              <a:ext cx="678776" cy="597602"/>
            </a:xfrm>
            <a:prstGeom prst="bentConnector3">
              <a:avLst>
                <a:gd name="adj1" fmla="val -3367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Elbow Connector 95">
              <a:extLst>
                <a:ext uri="{FF2B5EF4-FFF2-40B4-BE49-F238E27FC236}">
                  <a16:creationId xmlns:a16="http://schemas.microsoft.com/office/drawing/2014/main" id="{22DD8F1B-43F5-3C45-A500-38DD31B5CC6D}"/>
                </a:ext>
              </a:extLst>
            </p:cNvPr>
            <p:cNvCxnSpPr>
              <a:cxnSpLocks/>
              <a:stCxn id="81" idx="4"/>
              <a:endCxn id="79" idx="4"/>
            </p:cNvCxnSpPr>
            <p:nvPr/>
          </p:nvCxnSpPr>
          <p:spPr>
            <a:xfrm rot="5400000" flipH="1">
              <a:off x="8316451" y="4272432"/>
              <a:ext cx="595743" cy="1634869"/>
            </a:xfrm>
            <a:prstGeom prst="bentConnector3">
              <a:avLst>
                <a:gd name="adj1" fmla="val -38372"/>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7541B19C-5F05-1C42-AFE7-222135CE1931}"/>
                    </a:ext>
                  </a:extLst>
                </p:cNvPr>
                <p:cNvSpPr txBox="1">
                  <a:spLocks/>
                </p:cNvSpPr>
                <p:nvPr/>
              </p:nvSpPr>
              <p:spPr>
                <a:xfrm>
                  <a:off x="8829520" y="5508396"/>
                  <a:ext cx="316689" cy="307137"/>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𝜖</m:t>
                        </m:r>
                      </m:oMath>
                    </m:oMathPara>
                  </a14:m>
                  <a:endParaRPr lang="en-US" sz="1400" i="1" dirty="0">
                    <a:solidFill>
                      <a:schemeClr val="tx1"/>
                    </a:solidFill>
                  </a:endParaRPr>
                </a:p>
              </p:txBody>
            </p:sp>
          </mc:Choice>
          <mc:Fallback xmlns="">
            <p:sp>
              <p:nvSpPr>
                <p:cNvPr id="99" name="Content Placeholder 2">
                  <a:extLst>
                    <a:ext uri="{FF2B5EF4-FFF2-40B4-BE49-F238E27FC236}">
                      <a16:creationId xmlns:a16="http://schemas.microsoft.com/office/drawing/2014/main" id="{7541B19C-5F05-1C42-AFE7-222135CE1931}"/>
                    </a:ext>
                  </a:extLst>
                </p:cNvPr>
                <p:cNvSpPr txBox="1">
                  <a:spLocks noRot="1" noChangeAspect="1" noMove="1" noResize="1" noEditPoints="1" noAdjustHandles="1" noChangeArrowheads="1" noChangeShapeType="1" noTextEdit="1"/>
                </p:cNvSpPr>
                <p:nvPr/>
              </p:nvSpPr>
              <p:spPr>
                <a:xfrm>
                  <a:off x="8829520" y="5508396"/>
                  <a:ext cx="316689" cy="307137"/>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Content Placeholder 2">
                  <a:extLst>
                    <a:ext uri="{FF2B5EF4-FFF2-40B4-BE49-F238E27FC236}">
                      <a16:creationId xmlns:a16="http://schemas.microsoft.com/office/drawing/2014/main" id="{327F7C63-4C37-4D47-91E3-00094B714AED}"/>
                    </a:ext>
                  </a:extLst>
                </p:cNvPr>
                <p:cNvSpPr txBox="1">
                  <a:spLocks/>
                </p:cNvSpPr>
                <p:nvPr/>
              </p:nvSpPr>
              <p:spPr>
                <a:xfrm>
                  <a:off x="7781577" y="5534607"/>
                  <a:ext cx="316689" cy="307137"/>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𝜖</m:t>
                        </m:r>
                      </m:oMath>
                    </m:oMathPara>
                  </a14:m>
                  <a:endParaRPr lang="en-US" sz="1400" i="1" dirty="0">
                    <a:solidFill>
                      <a:schemeClr val="tx1"/>
                    </a:solidFill>
                  </a:endParaRPr>
                </a:p>
              </p:txBody>
            </p:sp>
          </mc:Choice>
          <mc:Fallback xmlns="">
            <p:sp>
              <p:nvSpPr>
                <p:cNvPr id="100" name="Content Placeholder 2">
                  <a:extLst>
                    <a:ext uri="{FF2B5EF4-FFF2-40B4-BE49-F238E27FC236}">
                      <a16:creationId xmlns:a16="http://schemas.microsoft.com/office/drawing/2014/main" id="{327F7C63-4C37-4D47-91E3-00094B714AED}"/>
                    </a:ext>
                  </a:extLst>
                </p:cNvPr>
                <p:cNvSpPr txBox="1">
                  <a:spLocks noRot="1" noChangeAspect="1" noMove="1" noResize="1" noEditPoints="1" noAdjustHandles="1" noChangeArrowheads="1" noChangeShapeType="1" noTextEdit="1"/>
                </p:cNvSpPr>
                <p:nvPr/>
              </p:nvSpPr>
              <p:spPr>
                <a:xfrm>
                  <a:off x="7781577" y="5534607"/>
                  <a:ext cx="316689" cy="307137"/>
                </a:xfrm>
                <a:prstGeom prst="rect">
                  <a:avLst/>
                </a:prstGeom>
                <a:blipFill>
                  <a:blip r:embed="rId5"/>
                  <a:stretch>
                    <a:fillRect/>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346161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Regular Languages Summary</a:t>
            </a:r>
          </a:p>
        </p:txBody>
      </p:sp>
      <p:sp>
        <p:nvSpPr>
          <p:cNvPr id="4" name="Content Placeholder 2">
            <a:extLst>
              <a:ext uri="{FF2B5EF4-FFF2-40B4-BE49-F238E27FC236}">
                <a16:creationId xmlns:a16="http://schemas.microsoft.com/office/drawing/2014/main" id="{B0765A4B-5441-7640-B1AC-0E649906A444}"/>
              </a:ext>
            </a:extLst>
          </p:cNvPr>
          <p:cNvSpPr txBox="1">
            <a:spLocks/>
          </p:cNvSpPr>
          <p:nvPr/>
        </p:nvSpPr>
        <p:spPr>
          <a:xfrm>
            <a:off x="1615966" y="2033752"/>
            <a:ext cx="9144000" cy="3608096"/>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b="1" i="1" u="sng" dirty="0"/>
              <a:t>What did we learn in this section</a:t>
            </a:r>
            <a:r>
              <a:rPr lang="en-US" sz="1800" i="1" dirty="0"/>
              <a:t>:</a:t>
            </a:r>
          </a:p>
          <a:p>
            <a:pPr marL="0" indent="0" algn="ctr">
              <a:buFont typeface="Arial" panose="020B0604020202020204" pitchFamily="34" charset="0"/>
              <a:buNone/>
            </a:pPr>
            <a:endParaRPr lang="en-US" sz="1800" i="1" dirty="0"/>
          </a:p>
          <a:p>
            <a:pPr marL="342900" indent="-342900" algn="ctr">
              <a:buFont typeface="Arial" panose="020B0604020202020204" pitchFamily="34" charset="0"/>
              <a:buAutoNum type="arabicPeriod"/>
            </a:pPr>
            <a:r>
              <a:rPr lang="en-US" sz="1800" i="1" dirty="0">
                <a:solidFill>
                  <a:schemeClr val="tx1"/>
                </a:solidFill>
              </a:rPr>
              <a:t>A regular language is any language for which an NFA or DFA exists that recognizes it.</a:t>
            </a:r>
          </a:p>
          <a:p>
            <a:pPr marL="342900" indent="-342900" algn="ctr">
              <a:buFont typeface="Arial" panose="020B0604020202020204" pitchFamily="34" charset="0"/>
              <a:buAutoNum type="arabicPeriod"/>
            </a:pPr>
            <a:r>
              <a:rPr lang="en-US" sz="1800" i="1" dirty="0"/>
              <a:t>Regular languages are closed under Union, Concatenation, and Star (What does this mean for building up regular languages from smaller ones?)</a:t>
            </a:r>
            <a:endParaRPr lang="en-US" sz="1800" i="1" dirty="0">
              <a:solidFill>
                <a:schemeClr val="tx1"/>
              </a:solidFill>
            </a:endParaRPr>
          </a:p>
        </p:txBody>
      </p:sp>
    </p:spTree>
    <p:extLst>
      <p:ext uri="{BB962C8B-B14F-4D97-AF65-F5344CB8AC3E}">
        <p14:creationId xmlns:p14="http://schemas.microsoft.com/office/powerpoint/2010/main" val="38606643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Part 3: Regular Expressions and Non-Regular Languages</a:t>
            </a:r>
          </a:p>
        </p:txBody>
      </p:sp>
    </p:spTree>
    <p:extLst>
      <p:ext uri="{BB962C8B-B14F-4D97-AF65-F5344CB8AC3E}">
        <p14:creationId xmlns:p14="http://schemas.microsoft.com/office/powerpoint/2010/main" val="2482172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Part 2: Finite Automata And Regular Languages</a:t>
            </a:r>
          </a:p>
        </p:txBody>
      </p:sp>
    </p:spTree>
    <p:extLst>
      <p:ext uri="{BB962C8B-B14F-4D97-AF65-F5344CB8AC3E}">
        <p14:creationId xmlns:p14="http://schemas.microsoft.com/office/powerpoint/2010/main" val="16323470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Motivating Questions</a:t>
            </a:r>
          </a:p>
        </p:txBody>
      </p:sp>
      <p:sp>
        <p:nvSpPr>
          <p:cNvPr id="3" name="Content Placeholder 2">
            <a:extLst>
              <a:ext uri="{FF2B5EF4-FFF2-40B4-BE49-F238E27FC236}">
                <a16:creationId xmlns:a16="http://schemas.microsoft.com/office/drawing/2014/main" id="{3AF1510D-4DE5-0944-9883-C7378A65B719}"/>
              </a:ext>
            </a:extLst>
          </p:cNvPr>
          <p:cNvSpPr>
            <a:spLocks noGrp="1"/>
          </p:cNvSpPr>
          <p:nvPr>
            <p:ph idx="1"/>
          </p:nvPr>
        </p:nvSpPr>
        <p:spPr>
          <a:xfrm>
            <a:off x="1954924" y="2139520"/>
            <a:ext cx="8415767" cy="761335"/>
          </a:xfrm>
          <a:solidFill>
            <a:schemeClr val="tx1">
              <a:lumMod val="95000"/>
            </a:schemeClr>
          </a:solidFill>
        </p:spPr>
        <p:txBody>
          <a:bodyPr>
            <a:normAutofit/>
          </a:bodyPr>
          <a:lstStyle/>
          <a:p>
            <a:pPr marL="0" indent="0" algn="ctr">
              <a:buNone/>
            </a:pPr>
            <a:r>
              <a:rPr lang="en-US" sz="1800" i="1" dirty="0">
                <a:solidFill>
                  <a:schemeClr val="bg1"/>
                </a:solidFill>
              </a:rPr>
              <a:t>Ok, NFA and DFAs both recognize regular languages. How can we succinctly express regular languages using more natural expressions?</a:t>
            </a:r>
          </a:p>
        </p:txBody>
      </p:sp>
      <p:sp>
        <p:nvSpPr>
          <p:cNvPr id="5" name="Content Placeholder 2">
            <a:extLst>
              <a:ext uri="{FF2B5EF4-FFF2-40B4-BE49-F238E27FC236}">
                <a16:creationId xmlns:a16="http://schemas.microsoft.com/office/drawing/2014/main" id="{B490E4B8-F193-734A-A854-27014A106DAC}"/>
              </a:ext>
            </a:extLst>
          </p:cNvPr>
          <p:cNvSpPr txBox="1">
            <a:spLocks/>
          </p:cNvSpPr>
          <p:nvPr/>
        </p:nvSpPr>
        <p:spPr>
          <a:xfrm>
            <a:off x="1954924" y="3505865"/>
            <a:ext cx="8415767" cy="761335"/>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bg1"/>
                </a:solidFill>
              </a:rPr>
              <a:t>Can we prove that this new notation for expressing regular languages is in fact complete and sound?</a:t>
            </a:r>
          </a:p>
        </p:txBody>
      </p:sp>
    </p:spTree>
    <p:extLst>
      <p:ext uri="{BB962C8B-B14F-4D97-AF65-F5344CB8AC3E}">
        <p14:creationId xmlns:p14="http://schemas.microsoft.com/office/powerpoint/2010/main" val="19370006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F1510D-4DE5-0944-9883-C7378A65B719}"/>
                  </a:ext>
                </a:extLst>
              </p:cNvPr>
              <p:cNvSpPr>
                <a:spLocks noGrp="1"/>
              </p:cNvSpPr>
              <p:nvPr>
                <p:ph idx="1"/>
              </p:nvPr>
            </p:nvSpPr>
            <p:spPr>
              <a:xfrm>
                <a:off x="5344719" y="2210366"/>
                <a:ext cx="1636174" cy="503927"/>
              </a:xfrm>
              <a:solidFill>
                <a:schemeClr val="tx1">
                  <a:lumMod val="95000"/>
                </a:schemeClr>
              </a:solidFill>
            </p:spPr>
            <p:txBody>
              <a:bodyPr>
                <a:normAutofit/>
              </a:bodyPr>
              <a:lstStyle/>
              <a:p>
                <a:pPr marL="0" indent="0" algn="ctr">
                  <a:buNone/>
                </a:pPr>
                <a14:m>
                  <m:oMathPara xmlns:m="http://schemas.openxmlformats.org/officeDocument/2006/math">
                    <m:oMathParaPr>
                      <m:jc m:val="centerGroup"/>
                    </m:oMathParaPr>
                    <m:oMath xmlns:m="http://schemas.openxmlformats.org/officeDocument/2006/math">
                      <m:d>
                        <m:dPr>
                          <m:ctrlPr>
                            <a:rPr lang="en-US" sz="1800" b="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5+3</m:t>
                          </m:r>
                        </m:e>
                      </m:d>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𝑥</m:t>
                      </m:r>
                      <m:r>
                        <a:rPr lang="en-US" sz="1800" b="0" i="1" smtClean="0">
                          <a:solidFill>
                            <a:schemeClr val="bg1"/>
                          </a:solidFill>
                          <a:latin typeface="Cambria Math" panose="02040503050406030204" pitchFamily="18" charset="0"/>
                        </a:rPr>
                        <m:t> 4</m:t>
                      </m:r>
                    </m:oMath>
                  </m:oMathPara>
                </a14:m>
                <a:endParaRPr lang="en-US" sz="1800" i="1" dirty="0">
                  <a:solidFill>
                    <a:schemeClr val="bg1"/>
                  </a:solidFill>
                </a:endParaRPr>
              </a:p>
            </p:txBody>
          </p:sp>
        </mc:Choice>
        <mc:Fallback xmlns="">
          <p:sp>
            <p:nvSpPr>
              <p:cNvPr id="3" name="Content Placeholder 2">
                <a:extLst>
                  <a:ext uri="{FF2B5EF4-FFF2-40B4-BE49-F238E27FC236}">
                    <a16:creationId xmlns:a16="http://schemas.microsoft.com/office/drawing/2014/main" id="{3AF1510D-4DE5-0944-9883-C7378A65B719}"/>
                  </a:ext>
                </a:extLst>
              </p:cNvPr>
              <p:cNvSpPr>
                <a:spLocks noGrp="1" noRot="1" noChangeAspect="1" noMove="1" noResize="1" noEditPoints="1" noAdjustHandles="1" noChangeArrowheads="1" noChangeShapeType="1" noTextEdit="1"/>
              </p:cNvSpPr>
              <p:nvPr>
                <p:ph idx="1"/>
              </p:nvPr>
            </p:nvSpPr>
            <p:spPr>
              <a:xfrm>
                <a:off x="5344719" y="2210366"/>
                <a:ext cx="1636174" cy="503927"/>
              </a:xfrm>
              <a:blipFill>
                <a:blip r:embed="rId2"/>
                <a:stretch>
                  <a:fillRect/>
                </a:stretch>
              </a:blipFill>
            </p:spPr>
            <p:txBody>
              <a:bodyPr/>
              <a:lstStyle/>
              <a:p>
                <a:r>
                  <a:rPr lang="en-US">
                    <a:noFill/>
                  </a:rPr>
                  <a:t> </a:t>
                </a:r>
              </a:p>
            </p:txBody>
          </p:sp>
        </mc:Fallback>
      </mc:AlternateContent>
      <p:sp>
        <p:nvSpPr>
          <p:cNvPr id="6" name="Content Placeholder 2">
            <a:extLst>
              <a:ext uri="{FF2B5EF4-FFF2-40B4-BE49-F238E27FC236}">
                <a16:creationId xmlns:a16="http://schemas.microsoft.com/office/drawing/2014/main" id="{F57EB5D4-ED9B-174E-B069-C183C17A806E}"/>
              </a:ext>
            </a:extLst>
          </p:cNvPr>
          <p:cNvSpPr txBox="1">
            <a:spLocks/>
          </p:cNvSpPr>
          <p:nvPr/>
        </p:nvSpPr>
        <p:spPr>
          <a:xfrm>
            <a:off x="1954923" y="1402457"/>
            <a:ext cx="8415767" cy="761335"/>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In arithmetic, we have operations that allow us to build up larger items in a set from smaller ones. One example:</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ADC2456D-4304-6345-8285-144529CC5467}"/>
                  </a:ext>
                </a:extLst>
              </p:cNvPr>
              <p:cNvSpPr txBox="1">
                <a:spLocks/>
              </p:cNvSpPr>
              <p:nvPr/>
            </p:nvSpPr>
            <p:spPr>
              <a:xfrm>
                <a:off x="5344719" y="3975433"/>
                <a:ext cx="1636174" cy="503927"/>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d>
                        <m:dPr>
                          <m:ctrlPr>
                            <a:rPr lang="en-US" sz="1800" b="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0∪1</m:t>
                          </m:r>
                        </m:e>
                      </m:d>
                      <m:sSup>
                        <m:sSupPr>
                          <m:ctrlPr>
                            <a:rPr lang="en-US" sz="1800" b="0" i="1" smtClean="0">
                              <a:solidFill>
                                <a:schemeClr val="bg1"/>
                              </a:solidFill>
                              <a:latin typeface="Cambria Math" panose="02040503050406030204" pitchFamily="18" charset="0"/>
                            </a:rPr>
                          </m:ctrlPr>
                        </m:sSupPr>
                        <m:e>
                          <m:r>
                            <a:rPr lang="en-US" sz="1800" b="0" i="1" smtClean="0">
                              <a:solidFill>
                                <a:schemeClr val="bg1"/>
                              </a:solidFill>
                              <a:latin typeface="Cambria Math" panose="02040503050406030204" pitchFamily="18" charset="0"/>
                            </a:rPr>
                            <m:t>0</m:t>
                          </m:r>
                        </m:e>
                        <m:sup>
                          <m:r>
                            <a:rPr lang="en-US" sz="1800" b="0" i="1" smtClean="0">
                              <a:solidFill>
                                <a:schemeClr val="bg1"/>
                              </a:solidFill>
                              <a:latin typeface="Cambria Math" panose="02040503050406030204" pitchFamily="18" charset="0"/>
                            </a:rPr>
                            <m:t>∗</m:t>
                          </m:r>
                        </m:sup>
                      </m:sSup>
                    </m:oMath>
                  </m:oMathPara>
                </a14:m>
                <a:endParaRPr lang="en-US" sz="1800" i="1" dirty="0">
                  <a:solidFill>
                    <a:schemeClr val="bg1"/>
                  </a:solidFill>
                </a:endParaRPr>
              </a:p>
            </p:txBody>
          </p:sp>
        </mc:Choice>
        <mc:Fallback xmlns="">
          <p:sp>
            <p:nvSpPr>
              <p:cNvPr id="7" name="Content Placeholder 2">
                <a:extLst>
                  <a:ext uri="{FF2B5EF4-FFF2-40B4-BE49-F238E27FC236}">
                    <a16:creationId xmlns:a16="http://schemas.microsoft.com/office/drawing/2014/main" id="{ADC2456D-4304-6345-8285-144529CC5467}"/>
                  </a:ext>
                </a:extLst>
              </p:cNvPr>
              <p:cNvSpPr txBox="1">
                <a:spLocks noRot="1" noChangeAspect="1" noMove="1" noResize="1" noEditPoints="1" noAdjustHandles="1" noChangeArrowheads="1" noChangeShapeType="1" noTextEdit="1"/>
              </p:cNvSpPr>
              <p:nvPr/>
            </p:nvSpPr>
            <p:spPr>
              <a:xfrm>
                <a:off x="5344719" y="3975433"/>
                <a:ext cx="1636174" cy="503927"/>
              </a:xfrm>
              <a:prstGeom prst="rect">
                <a:avLst/>
              </a:prstGeom>
              <a:blipFill>
                <a:blip r:embed="rId3"/>
                <a:stretch>
                  <a:fillRect/>
                </a:stretch>
              </a:blipFill>
            </p:spPr>
            <p:txBody>
              <a:bodyPr/>
              <a:lstStyle/>
              <a:p>
                <a:r>
                  <a:rPr lang="en-US">
                    <a:noFill/>
                  </a:rPr>
                  <a:t> </a:t>
                </a:r>
              </a:p>
            </p:txBody>
          </p:sp>
        </mc:Fallback>
      </mc:AlternateContent>
      <p:sp>
        <p:nvSpPr>
          <p:cNvPr id="8" name="Content Placeholder 2">
            <a:extLst>
              <a:ext uri="{FF2B5EF4-FFF2-40B4-BE49-F238E27FC236}">
                <a16:creationId xmlns:a16="http://schemas.microsoft.com/office/drawing/2014/main" id="{CFC34D50-03A8-4248-9C61-3E02C83F12BF}"/>
              </a:ext>
            </a:extLst>
          </p:cNvPr>
          <p:cNvSpPr txBox="1">
            <a:spLocks/>
          </p:cNvSpPr>
          <p:nvPr/>
        </p:nvSpPr>
        <p:spPr>
          <a:xfrm>
            <a:off x="1954923" y="3167524"/>
            <a:ext cx="8415767" cy="761335"/>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Because of the closure properties we just proved, we should be able to build up regular languages in a similar way. These expressions are called regular expressions.</a:t>
            </a:r>
          </a:p>
        </p:txBody>
      </p:sp>
      <p:sp>
        <p:nvSpPr>
          <p:cNvPr id="9" name="Content Placeholder 2">
            <a:extLst>
              <a:ext uri="{FF2B5EF4-FFF2-40B4-BE49-F238E27FC236}">
                <a16:creationId xmlns:a16="http://schemas.microsoft.com/office/drawing/2014/main" id="{5F998A01-948B-9548-9C5B-2656510B4D46}"/>
              </a:ext>
            </a:extLst>
          </p:cNvPr>
          <p:cNvSpPr txBox="1">
            <a:spLocks/>
          </p:cNvSpPr>
          <p:nvPr/>
        </p:nvSpPr>
        <p:spPr>
          <a:xfrm>
            <a:off x="7922647" y="5311832"/>
            <a:ext cx="2359992" cy="1238307"/>
          </a:xfrm>
          <a:prstGeom prst="rect">
            <a:avLst/>
          </a:prstGeom>
          <a:noFill/>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This is the language of binary strings that start with a 0 or 1 and then end in any number of 0s</a:t>
            </a:r>
          </a:p>
        </p:txBody>
      </p:sp>
      <p:cxnSp>
        <p:nvCxnSpPr>
          <p:cNvPr id="10" name="Straight Connector 9">
            <a:extLst>
              <a:ext uri="{FF2B5EF4-FFF2-40B4-BE49-F238E27FC236}">
                <a16:creationId xmlns:a16="http://schemas.microsoft.com/office/drawing/2014/main" id="{A76B8252-3CC5-F04B-973E-DFBEFD7E7B8D}"/>
              </a:ext>
            </a:extLst>
          </p:cNvPr>
          <p:cNvCxnSpPr>
            <a:cxnSpLocks/>
          </p:cNvCxnSpPr>
          <p:nvPr/>
        </p:nvCxnSpPr>
        <p:spPr>
          <a:xfrm>
            <a:off x="7240385" y="4596938"/>
            <a:ext cx="1047404" cy="73152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4885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More Examples Of Regular Expressions</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ADC2456D-4304-6345-8285-144529CC5467}"/>
                  </a:ext>
                </a:extLst>
              </p:cNvPr>
              <p:cNvSpPr txBox="1">
                <a:spLocks/>
              </p:cNvSpPr>
              <p:nvPr/>
            </p:nvSpPr>
            <p:spPr>
              <a:xfrm>
                <a:off x="1748244" y="1518545"/>
                <a:ext cx="2599313" cy="503927"/>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800" b="0" i="1" smtClean="0">
                          <a:solidFill>
                            <a:schemeClr val="bg1"/>
                          </a:solidFill>
                          <a:latin typeface="Cambria Math" panose="02040503050406030204" pitchFamily="18" charset="0"/>
                        </a:rPr>
                        <m:t>𝑅</m:t>
                      </m:r>
                      <m:r>
                        <a:rPr lang="en-US" sz="1800" b="0" i="1" smtClean="0">
                          <a:solidFill>
                            <a:schemeClr val="bg1"/>
                          </a:solidFill>
                          <a:latin typeface="Cambria Math" panose="02040503050406030204" pitchFamily="18" charset="0"/>
                        </a:rPr>
                        <m:t>=</m:t>
                      </m:r>
                      <m:sSup>
                        <m:sSupPr>
                          <m:ctrlPr>
                            <a:rPr lang="en-US" sz="1800" b="0" i="1" smtClean="0">
                              <a:solidFill>
                                <a:schemeClr val="bg1"/>
                              </a:solidFill>
                              <a:latin typeface="Cambria Math" panose="02040503050406030204" pitchFamily="18" charset="0"/>
                            </a:rPr>
                          </m:ctrlPr>
                        </m:sSupPr>
                        <m:e>
                          <m:r>
                            <a:rPr lang="en-US" sz="1800" b="0" i="1" smtClean="0">
                              <a:solidFill>
                                <a:schemeClr val="bg1"/>
                              </a:solidFill>
                              <a:latin typeface="Cambria Math" panose="02040503050406030204" pitchFamily="18" charset="0"/>
                            </a:rPr>
                            <m:t>0</m:t>
                          </m:r>
                        </m:e>
                        <m:sup>
                          <m:r>
                            <a:rPr lang="en-US" sz="1800" b="0" i="1" smtClean="0">
                              <a:solidFill>
                                <a:schemeClr val="bg1"/>
                              </a:solidFill>
                              <a:latin typeface="Cambria Math" panose="02040503050406030204" pitchFamily="18" charset="0"/>
                            </a:rPr>
                            <m:t>∗</m:t>
                          </m:r>
                        </m:sup>
                      </m:sSup>
                      <m:sSup>
                        <m:sSupPr>
                          <m:ctrlPr>
                            <a:rPr lang="en-US" sz="1800" b="0" i="1" smtClean="0">
                              <a:solidFill>
                                <a:schemeClr val="bg1"/>
                              </a:solidFill>
                              <a:latin typeface="Cambria Math" panose="02040503050406030204" pitchFamily="18" charset="0"/>
                            </a:rPr>
                          </m:ctrlPr>
                        </m:sSupPr>
                        <m:e>
                          <m:r>
                            <a:rPr lang="en-US" sz="1800" b="0" i="1" smtClean="0">
                              <a:solidFill>
                                <a:schemeClr val="bg1"/>
                              </a:solidFill>
                              <a:latin typeface="Cambria Math" panose="02040503050406030204" pitchFamily="18" charset="0"/>
                            </a:rPr>
                            <m:t>10</m:t>
                          </m:r>
                        </m:e>
                        <m:sup>
                          <m:r>
                            <a:rPr lang="en-US" sz="1800" b="0" i="1" smtClean="0">
                              <a:solidFill>
                                <a:schemeClr val="bg1"/>
                              </a:solidFill>
                              <a:latin typeface="Cambria Math" panose="02040503050406030204" pitchFamily="18" charset="0"/>
                            </a:rPr>
                            <m:t>∗</m:t>
                          </m:r>
                        </m:sup>
                      </m:sSup>
                    </m:oMath>
                  </m:oMathPara>
                </a14:m>
                <a:endParaRPr lang="en-US" sz="1800" i="1" dirty="0">
                  <a:solidFill>
                    <a:schemeClr val="bg1"/>
                  </a:solidFill>
                </a:endParaRPr>
              </a:p>
            </p:txBody>
          </p:sp>
        </mc:Choice>
        <mc:Fallback xmlns="">
          <p:sp>
            <p:nvSpPr>
              <p:cNvPr id="7" name="Content Placeholder 2">
                <a:extLst>
                  <a:ext uri="{FF2B5EF4-FFF2-40B4-BE49-F238E27FC236}">
                    <a16:creationId xmlns:a16="http://schemas.microsoft.com/office/drawing/2014/main" id="{ADC2456D-4304-6345-8285-144529CC5467}"/>
                  </a:ext>
                </a:extLst>
              </p:cNvPr>
              <p:cNvSpPr txBox="1">
                <a:spLocks noRot="1" noChangeAspect="1" noMove="1" noResize="1" noEditPoints="1" noAdjustHandles="1" noChangeArrowheads="1" noChangeShapeType="1" noTextEdit="1"/>
              </p:cNvSpPr>
              <p:nvPr/>
            </p:nvSpPr>
            <p:spPr>
              <a:xfrm>
                <a:off x="1748244" y="1518545"/>
                <a:ext cx="2599313" cy="50392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CFC34D50-03A8-4248-9C61-3E02C83F12BF}"/>
                  </a:ext>
                </a:extLst>
              </p:cNvPr>
              <p:cNvSpPr txBox="1">
                <a:spLocks/>
              </p:cNvSpPr>
              <p:nvPr/>
            </p:nvSpPr>
            <p:spPr>
              <a:xfrm>
                <a:off x="4522124" y="1389840"/>
                <a:ext cx="6035041" cy="761335"/>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𝐿</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𝑅</m:t>
                          </m:r>
                        </m:e>
                      </m:d>
                      <m:r>
                        <a:rPr lang="en-US" sz="1800" b="0" i="1" smtClean="0">
                          <a:latin typeface="Cambria Math" panose="02040503050406030204" pitchFamily="18" charset="0"/>
                        </a:rPr>
                        <m:t>= ???</m:t>
                      </m:r>
                    </m:oMath>
                  </m:oMathPara>
                </a14:m>
                <a:endParaRPr lang="en-US" sz="1800" i="1" dirty="0"/>
              </a:p>
            </p:txBody>
          </p:sp>
        </mc:Choice>
        <mc:Fallback xmlns="">
          <p:sp>
            <p:nvSpPr>
              <p:cNvPr id="8" name="Content Placeholder 2">
                <a:extLst>
                  <a:ext uri="{FF2B5EF4-FFF2-40B4-BE49-F238E27FC236}">
                    <a16:creationId xmlns:a16="http://schemas.microsoft.com/office/drawing/2014/main" id="{CFC34D50-03A8-4248-9C61-3E02C83F12BF}"/>
                  </a:ext>
                </a:extLst>
              </p:cNvPr>
              <p:cNvSpPr txBox="1">
                <a:spLocks noRot="1" noChangeAspect="1" noMove="1" noResize="1" noEditPoints="1" noAdjustHandles="1" noChangeArrowheads="1" noChangeShapeType="1" noTextEdit="1"/>
              </p:cNvSpPr>
              <p:nvPr/>
            </p:nvSpPr>
            <p:spPr>
              <a:xfrm>
                <a:off x="4522124" y="1389840"/>
                <a:ext cx="6035041" cy="76133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1BB5ABFE-E421-E949-B024-60EDA6AA400E}"/>
                  </a:ext>
                </a:extLst>
              </p:cNvPr>
              <p:cNvSpPr txBox="1">
                <a:spLocks/>
              </p:cNvSpPr>
              <p:nvPr/>
            </p:nvSpPr>
            <p:spPr>
              <a:xfrm>
                <a:off x="1748244" y="2622370"/>
                <a:ext cx="2599313" cy="503927"/>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800" b="0" i="1" smtClean="0">
                          <a:solidFill>
                            <a:schemeClr val="bg1"/>
                          </a:solidFill>
                          <a:latin typeface="Cambria Math" panose="02040503050406030204" pitchFamily="18" charset="0"/>
                        </a:rPr>
                        <m:t>𝑅</m:t>
                      </m:r>
                      <m:r>
                        <a:rPr lang="en-US" sz="1800" b="0" i="1" smtClean="0">
                          <a:solidFill>
                            <a:schemeClr val="bg1"/>
                          </a:solidFill>
                          <a:latin typeface="Cambria Math" panose="02040503050406030204" pitchFamily="18" charset="0"/>
                        </a:rPr>
                        <m:t>=</m:t>
                      </m:r>
                      <m:sSup>
                        <m:sSupPr>
                          <m:ctrlPr>
                            <a:rPr lang="en-US" sz="1800" b="0" i="1" smtClean="0">
                              <a:solidFill>
                                <a:schemeClr val="bg1"/>
                              </a:solidFill>
                              <a:latin typeface="Cambria Math" panose="02040503050406030204" pitchFamily="18" charset="0"/>
                            </a:rPr>
                          </m:ctrlPr>
                        </m:sSupPr>
                        <m:e>
                          <m:r>
                            <m:rPr>
                              <m:sty m:val="p"/>
                            </m:rPr>
                            <a:rPr lang="en-US" sz="1800" b="0" i="0" smtClean="0">
                              <a:solidFill>
                                <a:schemeClr val="bg1"/>
                              </a:solidFill>
                              <a:latin typeface="Cambria Math" panose="02040503050406030204" pitchFamily="18" charset="0"/>
                            </a:rPr>
                            <m:t>Σ</m:t>
                          </m:r>
                        </m:e>
                        <m:sup>
                          <m:r>
                            <a:rPr lang="en-US" sz="1800" b="0" i="1" smtClean="0">
                              <a:solidFill>
                                <a:schemeClr val="bg1"/>
                              </a:solidFill>
                              <a:latin typeface="Cambria Math" panose="02040503050406030204" pitchFamily="18" charset="0"/>
                            </a:rPr>
                            <m:t>∗</m:t>
                          </m:r>
                        </m:sup>
                      </m:sSup>
                      <m:r>
                        <a:rPr lang="en-US" sz="1800" b="0" i="1" smtClean="0">
                          <a:solidFill>
                            <a:schemeClr val="bg1"/>
                          </a:solidFill>
                          <a:latin typeface="Cambria Math" panose="02040503050406030204" pitchFamily="18" charset="0"/>
                        </a:rPr>
                        <m:t>1</m:t>
                      </m:r>
                      <m:sSup>
                        <m:sSupPr>
                          <m:ctrlPr>
                            <a:rPr lang="en-US" sz="1800" b="0" i="1" smtClean="0">
                              <a:solidFill>
                                <a:schemeClr val="bg1"/>
                              </a:solidFill>
                              <a:latin typeface="Cambria Math" panose="02040503050406030204" pitchFamily="18" charset="0"/>
                            </a:rPr>
                          </m:ctrlPr>
                        </m:sSupPr>
                        <m:e>
                          <m:r>
                            <m:rPr>
                              <m:sty m:val="p"/>
                            </m:rPr>
                            <a:rPr lang="en-US" sz="1800" b="0" i="0" smtClean="0">
                              <a:solidFill>
                                <a:schemeClr val="bg1"/>
                              </a:solidFill>
                              <a:latin typeface="Cambria Math" panose="02040503050406030204" pitchFamily="18" charset="0"/>
                            </a:rPr>
                            <m:t>Σ</m:t>
                          </m:r>
                        </m:e>
                        <m:sup>
                          <m:r>
                            <a:rPr lang="en-US" sz="1800" b="0" i="1" smtClean="0">
                              <a:solidFill>
                                <a:schemeClr val="bg1"/>
                              </a:solidFill>
                              <a:latin typeface="Cambria Math" panose="02040503050406030204" pitchFamily="18" charset="0"/>
                            </a:rPr>
                            <m:t>∗</m:t>
                          </m:r>
                        </m:sup>
                      </m:sSup>
                    </m:oMath>
                  </m:oMathPara>
                </a14:m>
                <a:endParaRPr lang="en-US" sz="1800" i="1" dirty="0">
                  <a:solidFill>
                    <a:schemeClr val="bg1"/>
                  </a:solidFill>
                </a:endParaRPr>
              </a:p>
            </p:txBody>
          </p:sp>
        </mc:Choice>
        <mc:Fallback xmlns="">
          <p:sp>
            <p:nvSpPr>
              <p:cNvPr id="11" name="Content Placeholder 2">
                <a:extLst>
                  <a:ext uri="{FF2B5EF4-FFF2-40B4-BE49-F238E27FC236}">
                    <a16:creationId xmlns:a16="http://schemas.microsoft.com/office/drawing/2014/main" id="{1BB5ABFE-E421-E949-B024-60EDA6AA400E}"/>
                  </a:ext>
                </a:extLst>
              </p:cNvPr>
              <p:cNvSpPr txBox="1">
                <a:spLocks noRot="1" noChangeAspect="1" noMove="1" noResize="1" noEditPoints="1" noAdjustHandles="1" noChangeArrowheads="1" noChangeShapeType="1" noTextEdit="1"/>
              </p:cNvSpPr>
              <p:nvPr/>
            </p:nvSpPr>
            <p:spPr>
              <a:xfrm>
                <a:off x="1748244" y="2622370"/>
                <a:ext cx="2599313" cy="50392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B184CD4D-97FD-1A49-B5B2-19579B488D20}"/>
                  </a:ext>
                </a:extLst>
              </p:cNvPr>
              <p:cNvSpPr txBox="1">
                <a:spLocks/>
              </p:cNvSpPr>
              <p:nvPr/>
            </p:nvSpPr>
            <p:spPr>
              <a:xfrm>
                <a:off x="4522124" y="2493665"/>
                <a:ext cx="6035041" cy="761335"/>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𝐿</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𝑅</m:t>
                          </m:r>
                        </m:e>
                      </m:d>
                      <m:r>
                        <a:rPr lang="en-US" sz="1800" b="0" i="1" smtClean="0">
                          <a:latin typeface="Cambria Math" panose="02040503050406030204" pitchFamily="18" charset="0"/>
                        </a:rPr>
                        <m:t>= ???</m:t>
                      </m:r>
                    </m:oMath>
                  </m:oMathPara>
                </a14:m>
                <a:endParaRPr lang="en-US" sz="1800" i="1" dirty="0"/>
              </a:p>
            </p:txBody>
          </p:sp>
        </mc:Choice>
        <mc:Fallback xmlns="">
          <p:sp>
            <p:nvSpPr>
              <p:cNvPr id="12" name="Content Placeholder 2">
                <a:extLst>
                  <a:ext uri="{FF2B5EF4-FFF2-40B4-BE49-F238E27FC236}">
                    <a16:creationId xmlns:a16="http://schemas.microsoft.com/office/drawing/2014/main" id="{B184CD4D-97FD-1A49-B5B2-19579B488D20}"/>
                  </a:ext>
                </a:extLst>
              </p:cNvPr>
              <p:cNvSpPr txBox="1">
                <a:spLocks noRot="1" noChangeAspect="1" noMove="1" noResize="1" noEditPoints="1" noAdjustHandles="1" noChangeArrowheads="1" noChangeShapeType="1" noTextEdit="1"/>
              </p:cNvSpPr>
              <p:nvPr/>
            </p:nvSpPr>
            <p:spPr>
              <a:xfrm>
                <a:off x="4522124" y="2493665"/>
                <a:ext cx="6035041" cy="76133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A803DDAA-14A3-5F45-BC7A-39D493893AE4}"/>
                  </a:ext>
                </a:extLst>
              </p:cNvPr>
              <p:cNvSpPr txBox="1">
                <a:spLocks/>
              </p:cNvSpPr>
              <p:nvPr/>
            </p:nvSpPr>
            <p:spPr>
              <a:xfrm>
                <a:off x="1748244" y="3677749"/>
                <a:ext cx="2599313" cy="503927"/>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800" b="0" i="1" smtClean="0">
                          <a:solidFill>
                            <a:schemeClr val="bg1"/>
                          </a:solidFill>
                          <a:latin typeface="Cambria Math" panose="02040503050406030204" pitchFamily="18" charset="0"/>
                        </a:rPr>
                        <m:t>𝑅</m:t>
                      </m:r>
                      <m:r>
                        <a:rPr lang="en-US" sz="1800" b="0" i="1" smtClean="0">
                          <a:solidFill>
                            <a:schemeClr val="bg1"/>
                          </a:solidFill>
                          <a:latin typeface="Cambria Math" panose="02040503050406030204" pitchFamily="18" charset="0"/>
                        </a:rPr>
                        <m:t>=</m:t>
                      </m:r>
                      <m:sSup>
                        <m:sSupPr>
                          <m:ctrlPr>
                            <a:rPr lang="en-US" sz="1800" b="0" i="1" smtClean="0">
                              <a:solidFill>
                                <a:schemeClr val="bg1"/>
                              </a:solidFill>
                              <a:latin typeface="Cambria Math" panose="02040503050406030204" pitchFamily="18" charset="0"/>
                            </a:rPr>
                          </m:ctrlPr>
                        </m:sSupPr>
                        <m:e>
                          <m:d>
                            <m:dPr>
                              <m:ctrlPr>
                                <a:rPr lang="en-US" sz="1800" b="0" i="1" smtClean="0">
                                  <a:solidFill>
                                    <a:schemeClr val="bg1"/>
                                  </a:solidFill>
                                  <a:latin typeface="Cambria Math" panose="02040503050406030204" pitchFamily="18" charset="0"/>
                                </a:rPr>
                              </m:ctrlPr>
                            </m:dPr>
                            <m:e>
                              <m:r>
                                <m:rPr>
                                  <m:sty m:val="p"/>
                                </m:rPr>
                                <a:rPr lang="en-US" sz="1800" b="0" i="0" smtClean="0">
                                  <a:solidFill>
                                    <a:schemeClr val="bg1"/>
                                  </a:solidFill>
                                  <a:latin typeface="Cambria Math" panose="02040503050406030204" pitchFamily="18" charset="0"/>
                                </a:rPr>
                                <m:t>ΣΣ</m:t>
                              </m:r>
                            </m:e>
                          </m:d>
                        </m:e>
                        <m:sup>
                          <m:r>
                            <a:rPr lang="en-US" sz="1800" b="0" i="1" smtClean="0">
                              <a:solidFill>
                                <a:schemeClr val="bg1"/>
                              </a:solidFill>
                              <a:latin typeface="Cambria Math" panose="02040503050406030204" pitchFamily="18" charset="0"/>
                            </a:rPr>
                            <m:t>∗</m:t>
                          </m:r>
                        </m:sup>
                      </m:sSup>
                    </m:oMath>
                  </m:oMathPara>
                </a14:m>
                <a:endParaRPr lang="en-US" sz="1800" i="1" dirty="0">
                  <a:solidFill>
                    <a:schemeClr val="bg1"/>
                  </a:solidFill>
                </a:endParaRPr>
              </a:p>
            </p:txBody>
          </p:sp>
        </mc:Choice>
        <mc:Fallback xmlns="">
          <p:sp>
            <p:nvSpPr>
              <p:cNvPr id="13" name="Content Placeholder 2">
                <a:extLst>
                  <a:ext uri="{FF2B5EF4-FFF2-40B4-BE49-F238E27FC236}">
                    <a16:creationId xmlns:a16="http://schemas.microsoft.com/office/drawing/2014/main" id="{A803DDAA-14A3-5F45-BC7A-39D493893AE4}"/>
                  </a:ext>
                </a:extLst>
              </p:cNvPr>
              <p:cNvSpPr txBox="1">
                <a:spLocks noRot="1" noChangeAspect="1" noMove="1" noResize="1" noEditPoints="1" noAdjustHandles="1" noChangeArrowheads="1" noChangeShapeType="1" noTextEdit="1"/>
              </p:cNvSpPr>
              <p:nvPr/>
            </p:nvSpPr>
            <p:spPr>
              <a:xfrm>
                <a:off x="1748244" y="3677749"/>
                <a:ext cx="2599313" cy="50392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72749EFE-AF98-7441-8A9D-698A5351D0D3}"/>
                  </a:ext>
                </a:extLst>
              </p:cNvPr>
              <p:cNvSpPr txBox="1">
                <a:spLocks/>
              </p:cNvSpPr>
              <p:nvPr/>
            </p:nvSpPr>
            <p:spPr>
              <a:xfrm>
                <a:off x="4522124" y="3549044"/>
                <a:ext cx="6035041" cy="761335"/>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𝐿</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𝑅</m:t>
                          </m:r>
                        </m:e>
                      </m:d>
                      <m:r>
                        <a:rPr lang="en-US" sz="1800" b="0" i="1" smtClean="0">
                          <a:latin typeface="Cambria Math" panose="02040503050406030204" pitchFamily="18" charset="0"/>
                        </a:rPr>
                        <m:t>= ???</m:t>
                      </m:r>
                    </m:oMath>
                  </m:oMathPara>
                </a14:m>
                <a:endParaRPr lang="en-US" sz="1800" i="1" dirty="0"/>
              </a:p>
            </p:txBody>
          </p:sp>
        </mc:Choice>
        <mc:Fallback xmlns="">
          <p:sp>
            <p:nvSpPr>
              <p:cNvPr id="14" name="Content Placeholder 2">
                <a:extLst>
                  <a:ext uri="{FF2B5EF4-FFF2-40B4-BE49-F238E27FC236}">
                    <a16:creationId xmlns:a16="http://schemas.microsoft.com/office/drawing/2014/main" id="{72749EFE-AF98-7441-8A9D-698A5351D0D3}"/>
                  </a:ext>
                </a:extLst>
              </p:cNvPr>
              <p:cNvSpPr txBox="1">
                <a:spLocks noRot="1" noChangeAspect="1" noMove="1" noResize="1" noEditPoints="1" noAdjustHandles="1" noChangeArrowheads="1" noChangeShapeType="1" noTextEdit="1"/>
              </p:cNvSpPr>
              <p:nvPr/>
            </p:nvSpPr>
            <p:spPr>
              <a:xfrm>
                <a:off x="4522124" y="3549044"/>
                <a:ext cx="6035041" cy="76133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79A0C267-1174-A843-8C5C-9B64C460D4BB}"/>
                  </a:ext>
                </a:extLst>
              </p:cNvPr>
              <p:cNvSpPr txBox="1">
                <a:spLocks/>
              </p:cNvSpPr>
              <p:nvPr/>
            </p:nvSpPr>
            <p:spPr>
              <a:xfrm>
                <a:off x="1748244" y="4708192"/>
                <a:ext cx="2599313" cy="503927"/>
              </a:xfrm>
              <a:prstGeom prst="rect">
                <a:avLst/>
              </a:prstGeom>
              <a:solidFill>
                <a:schemeClr val="tx1">
                  <a:lumMod val="95000"/>
                </a:schemeClr>
              </a:solidFill>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800" b="0" i="1" smtClean="0">
                          <a:solidFill>
                            <a:schemeClr val="bg1"/>
                          </a:solidFill>
                          <a:latin typeface="Cambria Math" panose="02040503050406030204" pitchFamily="18" charset="0"/>
                        </a:rPr>
                        <m:t>𝑅</m:t>
                      </m:r>
                      <m:r>
                        <a:rPr lang="en-US" sz="1800" b="0" i="1" smtClean="0">
                          <a:solidFill>
                            <a:schemeClr val="bg1"/>
                          </a:solidFill>
                          <a:latin typeface="Cambria Math" panose="02040503050406030204" pitchFamily="18" charset="0"/>
                        </a:rPr>
                        <m:t>=0</m:t>
                      </m:r>
                      <m:sSup>
                        <m:sSupPr>
                          <m:ctrlPr>
                            <a:rPr lang="en-US" sz="1800" b="0" i="1" smtClean="0">
                              <a:solidFill>
                                <a:schemeClr val="bg1"/>
                              </a:solidFill>
                              <a:latin typeface="Cambria Math" panose="02040503050406030204" pitchFamily="18" charset="0"/>
                            </a:rPr>
                          </m:ctrlPr>
                        </m:sSupPr>
                        <m:e>
                          <m:r>
                            <m:rPr>
                              <m:sty m:val="p"/>
                            </m:rPr>
                            <a:rPr lang="en-US" sz="1800" b="0" i="0" smtClean="0">
                              <a:solidFill>
                                <a:schemeClr val="bg1"/>
                              </a:solidFill>
                              <a:latin typeface="Cambria Math" panose="02040503050406030204" pitchFamily="18" charset="0"/>
                            </a:rPr>
                            <m:t>Σ</m:t>
                          </m:r>
                        </m:e>
                        <m:sup>
                          <m:r>
                            <a:rPr lang="en-US" sz="1800" b="0" i="1" smtClean="0">
                              <a:solidFill>
                                <a:schemeClr val="bg1"/>
                              </a:solidFill>
                              <a:latin typeface="Cambria Math" panose="02040503050406030204" pitchFamily="18" charset="0"/>
                            </a:rPr>
                            <m:t>∗</m:t>
                          </m:r>
                        </m:sup>
                      </m:sSup>
                      <m:r>
                        <a:rPr lang="en-US" sz="1800" b="0" i="1" smtClean="0">
                          <a:solidFill>
                            <a:schemeClr val="bg1"/>
                          </a:solidFill>
                          <a:latin typeface="Cambria Math" panose="02040503050406030204" pitchFamily="18" charset="0"/>
                        </a:rPr>
                        <m:t>0∪1</m:t>
                      </m:r>
                      <m:sSup>
                        <m:sSupPr>
                          <m:ctrlPr>
                            <a:rPr lang="en-US" sz="1800" b="0" i="1" smtClean="0">
                              <a:solidFill>
                                <a:schemeClr val="bg1"/>
                              </a:solidFill>
                              <a:latin typeface="Cambria Math" panose="02040503050406030204" pitchFamily="18" charset="0"/>
                            </a:rPr>
                          </m:ctrlPr>
                        </m:sSupPr>
                        <m:e>
                          <m:r>
                            <m:rPr>
                              <m:sty m:val="p"/>
                            </m:rPr>
                            <a:rPr lang="en-US" sz="1800" b="0" i="0" smtClean="0">
                              <a:solidFill>
                                <a:schemeClr val="bg1"/>
                              </a:solidFill>
                              <a:latin typeface="Cambria Math" panose="02040503050406030204" pitchFamily="18" charset="0"/>
                            </a:rPr>
                            <m:t>Σ</m:t>
                          </m:r>
                        </m:e>
                        <m:sup>
                          <m:r>
                            <a:rPr lang="en-US" sz="1800" b="0" i="1" smtClean="0">
                              <a:solidFill>
                                <a:schemeClr val="bg1"/>
                              </a:solidFill>
                              <a:latin typeface="Cambria Math" panose="02040503050406030204" pitchFamily="18" charset="0"/>
                            </a:rPr>
                            <m:t>∗</m:t>
                          </m:r>
                        </m:sup>
                      </m:sSup>
                      <m:r>
                        <a:rPr lang="en-US" sz="1800" b="0" i="1" smtClean="0">
                          <a:solidFill>
                            <a:schemeClr val="bg1"/>
                          </a:solidFill>
                          <a:latin typeface="Cambria Math" panose="02040503050406030204" pitchFamily="18" charset="0"/>
                        </a:rPr>
                        <m:t>1∪0∪1</m:t>
                      </m:r>
                    </m:oMath>
                  </m:oMathPara>
                </a14:m>
                <a:endParaRPr lang="en-US" sz="1800" i="1" dirty="0">
                  <a:solidFill>
                    <a:schemeClr val="bg1"/>
                  </a:solidFill>
                </a:endParaRPr>
              </a:p>
            </p:txBody>
          </p:sp>
        </mc:Choice>
        <mc:Fallback xmlns="">
          <p:sp>
            <p:nvSpPr>
              <p:cNvPr id="15" name="Content Placeholder 2">
                <a:extLst>
                  <a:ext uri="{FF2B5EF4-FFF2-40B4-BE49-F238E27FC236}">
                    <a16:creationId xmlns:a16="http://schemas.microsoft.com/office/drawing/2014/main" id="{79A0C267-1174-A843-8C5C-9B64C460D4BB}"/>
                  </a:ext>
                </a:extLst>
              </p:cNvPr>
              <p:cNvSpPr txBox="1">
                <a:spLocks noRot="1" noChangeAspect="1" noMove="1" noResize="1" noEditPoints="1" noAdjustHandles="1" noChangeArrowheads="1" noChangeShapeType="1" noTextEdit="1"/>
              </p:cNvSpPr>
              <p:nvPr/>
            </p:nvSpPr>
            <p:spPr>
              <a:xfrm>
                <a:off x="1748244" y="4708192"/>
                <a:ext cx="2599313" cy="50392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Content Placeholder 2">
                <a:extLst>
                  <a:ext uri="{FF2B5EF4-FFF2-40B4-BE49-F238E27FC236}">
                    <a16:creationId xmlns:a16="http://schemas.microsoft.com/office/drawing/2014/main" id="{1FB82F96-BCB8-5045-B418-21981238BF0C}"/>
                  </a:ext>
                </a:extLst>
              </p:cNvPr>
              <p:cNvSpPr txBox="1">
                <a:spLocks/>
              </p:cNvSpPr>
              <p:nvPr/>
            </p:nvSpPr>
            <p:spPr>
              <a:xfrm>
                <a:off x="4522124" y="4579487"/>
                <a:ext cx="6035041" cy="761335"/>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𝐿</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𝑅</m:t>
                          </m:r>
                        </m:e>
                      </m:d>
                      <m:r>
                        <a:rPr lang="en-US" sz="1800" b="0" i="1" smtClean="0">
                          <a:latin typeface="Cambria Math" panose="02040503050406030204" pitchFamily="18" charset="0"/>
                        </a:rPr>
                        <m:t>= ???</m:t>
                      </m:r>
                    </m:oMath>
                  </m:oMathPara>
                </a14:m>
                <a:endParaRPr lang="en-US" sz="1800" i="1" dirty="0"/>
              </a:p>
            </p:txBody>
          </p:sp>
        </mc:Choice>
        <mc:Fallback xmlns="">
          <p:sp>
            <p:nvSpPr>
              <p:cNvPr id="16" name="Content Placeholder 2">
                <a:extLst>
                  <a:ext uri="{FF2B5EF4-FFF2-40B4-BE49-F238E27FC236}">
                    <a16:creationId xmlns:a16="http://schemas.microsoft.com/office/drawing/2014/main" id="{1FB82F96-BCB8-5045-B418-21981238BF0C}"/>
                  </a:ext>
                </a:extLst>
              </p:cNvPr>
              <p:cNvSpPr txBox="1">
                <a:spLocks noRot="1" noChangeAspect="1" noMove="1" noResize="1" noEditPoints="1" noAdjustHandles="1" noChangeArrowheads="1" noChangeShapeType="1" noTextEdit="1"/>
              </p:cNvSpPr>
              <p:nvPr/>
            </p:nvSpPr>
            <p:spPr>
              <a:xfrm>
                <a:off x="4522124" y="4579487"/>
                <a:ext cx="6035041" cy="76133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41E7B496-D1EA-BA41-B9D0-FAF6DC2EF989}"/>
                  </a:ext>
                </a:extLst>
              </p:cNvPr>
              <p:cNvSpPr txBox="1">
                <a:spLocks/>
              </p:cNvSpPr>
              <p:nvPr/>
            </p:nvSpPr>
            <p:spPr>
              <a:xfrm>
                <a:off x="7190509" y="5968538"/>
                <a:ext cx="4064720" cy="555462"/>
              </a:xfrm>
              <a:prstGeom prst="rect">
                <a:avLst/>
              </a:prstGeom>
              <a:noFill/>
              <a:ln>
                <a:solidFill>
                  <a:schemeClr val="tx1">
                    <a:lumMod val="95000"/>
                  </a:schemeClr>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b="0" dirty="0"/>
                  <a:t>*Note that here the alphabet is </a:t>
                </a:r>
                <a14:m>
                  <m:oMath xmlns:m="http://schemas.openxmlformats.org/officeDocument/2006/math">
                    <m:r>
                      <m:rPr>
                        <m:sty m:val="p"/>
                      </m:rPr>
                      <a:rPr lang="en-US" sz="1800" b="0" i="0" smtClean="0">
                        <a:latin typeface="Cambria Math" panose="02040503050406030204" pitchFamily="18" charset="0"/>
                      </a:rPr>
                      <m:t>Σ</m:t>
                    </m:r>
                    <m:r>
                      <a:rPr lang="en-US" sz="1800" b="0" i="1" smtClean="0">
                        <a:latin typeface="Cambria Math" panose="02040503050406030204" pitchFamily="18" charset="0"/>
                      </a:rPr>
                      <m:t>={0,1}</m:t>
                    </m:r>
                  </m:oMath>
                </a14:m>
                <a:endParaRPr lang="en-US" sz="1800" i="1" dirty="0"/>
              </a:p>
            </p:txBody>
          </p:sp>
        </mc:Choice>
        <mc:Fallback xmlns="">
          <p:sp>
            <p:nvSpPr>
              <p:cNvPr id="17" name="Content Placeholder 2">
                <a:extLst>
                  <a:ext uri="{FF2B5EF4-FFF2-40B4-BE49-F238E27FC236}">
                    <a16:creationId xmlns:a16="http://schemas.microsoft.com/office/drawing/2014/main" id="{41E7B496-D1EA-BA41-B9D0-FAF6DC2EF989}"/>
                  </a:ext>
                </a:extLst>
              </p:cNvPr>
              <p:cNvSpPr txBox="1">
                <a:spLocks noRot="1" noChangeAspect="1" noMove="1" noResize="1" noEditPoints="1" noAdjustHandles="1" noChangeArrowheads="1" noChangeShapeType="1" noTextEdit="1"/>
              </p:cNvSpPr>
              <p:nvPr/>
            </p:nvSpPr>
            <p:spPr>
              <a:xfrm>
                <a:off x="7190509" y="5968538"/>
                <a:ext cx="4064720" cy="555462"/>
              </a:xfrm>
              <a:prstGeom prst="rect">
                <a:avLst/>
              </a:prstGeom>
              <a:blipFill>
                <a:blip r:embed="rId10"/>
                <a:stretch>
                  <a:fillRect l="-311"/>
                </a:stretch>
              </a:blipFill>
              <a:ln>
                <a:solidFill>
                  <a:schemeClr val="tx1">
                    <a:lumMod val="9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10960795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More Examples Of Regular Expressions</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ADC2456D-4304-6345-8285-144529CC5467}"/>
                  </a:ext>
                </a:extLst>
              </p:cNvPr>
              <p:cNvSpPr txBox="1">
                <a:spLocks/>
              </p:cNvSpPr>
              <p:nvPr/>
            </p:nvSpPr>
            <p:spPr>
              <a:xfrm>
                <a:off x="1748244" y="1518545"/>
                <a:ext cx="2599313" cy="503927"/>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800" b="0" i="1" smtClean="0">
                          <a:solidFill>
                            <a:schemeClr val="bg1"/>
                          </a:solidFill>
                          <a:latin typeface="Cambria Math" panose="02040503050406030204" pitchFamily="18" charset="0"/>
                        </a:rPr>
                        <m:t>𝑅</m:t>
                      </m:r>
                      <m:r>
                        <a:rPr lang="en-US" sz="1800" b="0" i="1" smtClean="0">
                          <a:solidFill>
                            <a:schemeClr val="bg1"/>
                          </a:solidFill>
                          <a:latin typeface="Cambria Math" panose="02040503050406030204" pitchFamily="18" charset="0"/>
                        </a:rPr>
                        <m:t>=</m:t>
                      </m:r>
                      <m:sSup>
                        <m:sSupPr>
                          <m:ctrlPr>
                            <a:rPr lang="en-US" sz="1800" b="0" i="1" smtClean="0">
                              <a:solidFill>
                                <a:schemeClr val="bg1"/>
                              </a:solidFill>
                              <a:latin typeface="Cambria Math" panose="02040503050406030204" pitchFamily="18" charset="0"/>
                            </a:rPr>
                          </m:ctrlPr>
                        </m:sSupPr>
                        <m:e>
                          <m:r>
                            <a:rPr lang="en-US" sz="1800" b="0" i="1" smtClean="0">
                              <a:solidFill>
                                <a:schemeClr val="bg1"/>
                              </a:solidFill>
                              <a:latin typeface="Cambria Math" panose="02040503050406030204" pitchFamily="18" charset="0"/>
                            </a:rPr>
                            <m:t>0</m:t>
                          </m:r>
                        </m:e>
                        <m:sup>
                          <m:r>
                            <a:rPr lang="en-US" sz="1800" b="0" i="1" smtClean="0">
                              <a:solidFill>
                                <a:schemeClr val="bg1"/>
                              </a:solidFill>
                              <a:latin typeface="Cambria Math" panose="02040503050406030204" pitchFamily="18" charset="0"/>
                            </a:rPr>
                            <m:t>∗</m:t>
                          </m:r>
                        </m:sup>
                      </m:sSup>
                      <m:sSup>
                        <m:sSupPr>
                          <m:ctrlPr>
                            <a:rPr lang="en-US" sz="1800" b="0" i="1" smtClean="0">
                              <a:solidFill>
                                <a:schemeClr val="bg1"/>
                              </a:solidFill>
                              <a:latin typeface="Cambria Math" panose="02040503050406030204" pitchFamily="18" charset="0"/>
                            </a:rPr>
                          </m:ctrlPr>
                        </m:sSupPr>
                        <m:e>
                          <m:r>
                            <a:rPr lang="en-US" sz="1800" b="0" i="1" smtClean="0">
                              <a:solidFill>
                                <a:schemeClr val="bg1"/>
                              </a:solidFill>
                              <a:latin typeface="Cambria Math" panose="02040503050406030204" pitchFamily="18" charset="0"/>
                            </a:rPr>
                            <m:t>10</m:t>
                          </m:r>
                        </m:e>
                        <m:sup>
                          <m:r>
                            <a:rPr lang="en-US" sz="1800" b="0" i="1" smtClean="0">
                              <a:solidFill>
                                <a:schemeClr val="bg1"/>
                              </a:solidFill>
                              <a:latin typeface="Cambria Math" panose="02040503050406030204" pitchFamily="18" charset="0"/>
                            </a:rPr>
                            <m:t>∗</m:t>
                          </m:r>
                        </m:sup>
                      </m:sSup>
                    </m:oMath>
                  </m:oMathPara>
                </a14:m>
                <a:endParaRPr lang="en-US" sz="1800" i="1" dirty="0">
                  <a:solidFill>
                    <a:schemeClr val="bg1"/>
                  </a:solidFill>
                </a:endParaRPr>
              </a:p>
            </p:txBody>
          </p:sp>
        </mc:Choice>
        <mc:Fallback xmlns="">
          <p:sp>
            <p:nvSpPr>
              <p:cNvPr id="7" name="Content Placeholder 2">
                <a:extLst>
                  <a:ext uri="{FF2B5EF4-FFF2-40B4-BE49-F238E27FC236}">
                    <a16:creationId xmlns:a16="http://schemas.microsoft.com/office/drawing/2014/main" id="{ADC2456D-4304-6345-8285-144529CC5467}"/>
                  </a:ext>
                </a:extLst>
              </p:cNvPr>
              <p:cNvSpPr txBox="1">
                <a:spLocks noRot="1" noChangeAspect="1" noMove="1" noResize="1" noEditPoints="1" noAdjustHandles="1" noChangeArrowheads="1" noChangeShapeType="1" noTextEdit="1"/>
              </p:cNvSpPr>
              <p:nvPr/>
            </p:nvSpPr>
            <p:spPr>
              <a:xfrm>
                <a:off x="1748244" y="1518545"/>
                <a:ext cx="2599313" cy="50392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CFC34D50-03A8-4248-9C61-3E02C83F12BF}"/>
                  </a:ext>
                </a:extLst>
              </p:cNvPr>
              <p:cNvSpPr txBox="1">
                <a:spLocks/>
              </p:cNvSpPr>
              <p:nvPr/>
            </p:nvSpPr>
            <p:spPr>
              <a:xfrm>
                <a:off x="4522124" y="1389840"/>
                <a:ext cx="6035041" cy="761335"/>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𝐿</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𝑅</m:t>
                          </m:r>
                        </m:e>
                      </m:d>
                      <m:r>
                        <a:rPr lang="en-US" sz="1800" b="0" i="1"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𝑤</m:t>
                          </m:r>
                        </m:e>
                      </m:d>
                      <m:r>
                        <a:rPr lang="en-US" sz="1800" b="0" i="1" smtClean="0">
                          <a:latin typeface="Cambria Math" panose="02040503050406030204" pitchFamily="18" charset="0"/>
                        </a:rPr>
                        <m:t>𝑤</m:t>
                      </m:r>
                      <m:r>
                        <a:rPr lang="en-US" sz="1800" b="0" i="1" smtClean="0">
                          <a:latin typeface="Cambria Math" panose="02040503050406030204" pitchFamily="18" charset="0"/>
                        </a:rPr>
                        <m:t> </m:t>
                      </m:r>
                      <m:r>
                        <a:rPr lang="en-US" sz="1800" b="0" i="1" smtClean="0">
                          <a:latin typeface="Cambria Math" panose="02040503050406030204" pitchFamily="18" charset="0"/>
                        </a:rPr>
                        <m:t>𝑐𝑜𝑛𝑡𝑎𝑖𝑛𝑠</m:t>
                      </m:r>
                      <m:r>
                        <a:rPr lang="en-US" sz="1800" b="0" i="1" smtClean="0">
                          <a:latin typeface="Cambria Math" panose="02040503050406030204" pitchFamily="18" charset="0"/>
                        </a:rPr>
                        <m:t> </m:t>
                      </m:r>
                      <m:r>
                        <a:rPr lang="en-US" sz="1800" b="0" i="1" smtClean="0">
                          <a:latin typeface="Cambria Math" panose="02040503050406030204" pitchFamily="18" charset="0"/>
                        </a:rPr>
                        <m:t>𝑎</m:t>
                      </m:r>
                      <m:r>
                        <a:rPr lang="en-US" sz="1800" b="0" i="1" smtClean="0">
                          <a:latin typeface="Cambria Math" panose="02040503050406030204" pitchFamily="18" charset="0"/>
                        </a:rPr>
                        <m:t> </m:t>
                      </m:r>
                      <m:r>
                        <a:rPr lang="en-US" sz="1800" b="0" i="1" smtClean="0">
                          <a:latin typeface="Cambria Math" panose="02040503050406030204" pitchFamily="18" charset="0"/>
                        </a:rPr>
                        <m:t>𝑠𝑖𝑛𝑔𝑙𝑒</m:t>
                      </m:r>
                      <m:r>
                        <a:rPr lang="en-US" sz="1800" b="0" i="1" smtClean="0">
                          <a:latin typeface="Cambria Math" panose="02040503050406030204" pitchFamily="18" charset="0"/>
                        </a:rPr>
                        <m:t> 1}</m:t>
                      </m:r>
                    </m:oMath>
                  </m:oMathPara>
                </a14:m>
                <a:endParaRPr lang="en-US" sz="1800" i="1" dirty="0"/>
              </a:p>
            </p:txBody>
          </p:sp>
        </mc:Choice>
        <mc:Fallback xmlns="">
          <p:sp>
            <p:nvSpPr>
              <p:cNvPr id="8" name="Content Placeholder 2">
                <a:extLst>
                  <a:ext uri="{FF2B5EF4-FFF2-40B4-BE49-F238E27FC236}">
                    <a16:creationId xmlns:a16="http://schemas.microsoft.com/office/drawing/2014/main" id="{CFC34D50-03A8-4248-9C61-3E02C83F12BF}"/>
                  </a:ext>
                </a:extLst>
              </p:cNvPr>
              <p:cNvSpPr txBox="1">
                <a:spLocks noRot="1" noChangeAspect="1" noMove="1" noResize="1" noEditPoints="1" noAdjustHandles="1" noChangeArrowheads="1" noChangeShapeType="1" noTextEdit="1"/>
              </p:cNvSpPr>
              <p:nvPr/>
            </p:nvSpPr>
            <p:spPr>
              <a:xfrm>
                <a:off x="4522124" y="1389840"/>
                <a:ext cx="6035041" cy="76133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1BB5ABFE-E421-E949-B024-60EDA6AA400E}"/>
                  </a:ext>
                </a:extLst>
              </p:cNvPr>
              <p:cNvSpPr txBox="1">
                <a:spLocks/>
              </p:cNvSpPr>
              <p:nvPr/>
            </p:nvSpPr>
            <p:spPr>
              <a:xfrm>
                <a:off x="1748244" y="2622370"/>
                <a:ext cx="2599313" cy="503927"/>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800" b="0" i="1" smtClean="0">
                          <a:solidFill>
                            <a:schemeClr val="bg1"/>
                          </a:solidFill>
                          <a:latin typeface="Cambria Math" panose="02040503050406030204" pitchFamily="18" charset="0"/>
                        </a:rPr>
                        <m:t>𝑅</m:t>
                      </m:r>
                      <m:r>
                        <a:rPr lang="en-US" sz="1800" b="0" i="1" smtClean="0">
                          <a:solidFill>
                            <a:schemeClr val="bg1"/>
                          </a:solidFill>
                          <a:latin typeface="Cambria Math" panose="02040503050406030204" pitchFamily="18" charset="0"/>
                        </a:rPr>
                        <m:t>=</m:t>
                      </m:r>
                      <m:sSup>
                        <m:sSupPr>
                          <m:ctrlPr>
                            <a:rPr lang="en-US" sz="1800" b="0" i="1" smtClean="0">
                              <a:solidFill>
                                <a:schemeClr val="bg1"/>
                              </a:solidFill>
                              <a:latin typeface="Cambria Math" panose="02040503050406030204" pitchFamily="18" charset="0"/>
                            </a:rPr>
                          </m:ctrlPr>
                        </m:sSupPr>
                        <m:e>
                          <m:r>
                            <m:rPr>
                              <m:sty m:val="p"/>
                            </m:rPr>
                            <a:rPr lang="en-US" sz="1800" b="0" i="0" smtClean="0">
                              <a:solidFill>
                                <a:schemeClr val="bg1"/>
                              </a:solidFill>
                              <a:latin typeface="Cambria Math" panose="02040503050406030204" pitchFamily="18" charset="0"/>
                            </a:rPr>
                            <m:t>Σ</m:t>
                          </m:r>
                        </m:e>
                        <m:sup>
                          <m:r>
                            <a:rPr lang="en-US" sz="1800" b="0" i="1" smtClean="0">
                              <a:solidFill>
                                <a:schemeClr val="bg1"/>
                              </a:solidFill>
                              <a:latin typeface="Cambria Math" panose="02040503050406030204" pitchFamily="18" charset="0"/>
                            </a:rPr>
                            <m:t>∗</m:t>
                          </m:r>
                        </m:sup>
                      </m:sSup>
                      <m:r>
                        <a:rPr lang="en-US" sz="1800" b="0" i="1" smtClean="0">
                          <a:solidFill>
                            <a:schemeClr val="bg1"/>
                          </a:solidFill>
                          <a:latin typeface="Cambria Math" panose="02040503050406030204" pitchFamily="18" charset="0"/>
                        </a:rPr>
                        <m:t>1</m:t>
                      </m:r>
                      <m:sSup>
                        <m:sSupPr>
                          <m:ctrlPr>
                            <a:rPr lang="en-US" sz="1800" b="0" i="1" smtClean="0">
                              <a:solidFill>
                                <a:schemeClr val="bg1"/>
                              </a:solidFill>
                              <a:latin typeface="Cambria Math" panose="02040503050406030204" pitchFamily="18" charset="0"/>
                            </a:rPr>
                          </m:ctrlPr>
                        </m:sSupPr>
                        <m:e>
                          <m:r>
                            <m:rPr>
                              <m:sty m:val="p"/>
                            </m:rPr>
                            <a:rPr lang="en-US" sz="1800" b="0" i="0" smtClean="0">
                              <a:solidFill>
                                <a:schemeClr val="bg1"/>
                              </a:solidFill>
                              <a:latin typeface="Cambria Math" panose="02040503050406030204" pitchFamily="18" charset="0"/>
                            </a:rPr>
                            <m:t>Σ</m:t>
                          </m:r>
                        </m:e>
                        <m:sup>
                          <m:r>
                            <a:rPr lang="en-US" sz="1800" b="0" i="1" smtClean="0">
                              <a:solidFill>
                                <a:schemeClr val="bg1"/>
                              </a:solidFill>
                              <a:latin typeface="Cambria Math" panose="02040503050406030204" pitchFamily="18" charset="0"/>
                            </a:rPr>
                            <m:t>∗</m:t>
                          </m:r>
                        </m:sup>
                      </m:sSup>
                    </m:oMath>
                  </m:oMathPara>
                </a14:m>
                <a:endParaRPr lang="en-US" sz="1800" i="1" dirty="0">
                  <a:solidFill>
                    <a:schemeClr val="bg1"/>
                  </a:solidFill>
                </a:endParaRPr>
              </a:p>
            </p:txBody>
          </p:sp>
        </mc:Choice>
        <mc:Fallback xmlns="">
          <p:sp>
            <p:nvSpPr>
              <p:cNvPr id="11" name="Content Placeholder 2">
                <a:extLst>
                  <a:ext uri="{FF2B5EF4-FFF2-40B4-BE49-F238E27FC236}">
                    <a16:creationId xmlns:a16="http://schemas.microsoft.com/office/drawing/2014/main" id="{1BB5ABFE-E421-E949-B024-60EDA6AA400E}"/>
                  </a:ext>
                </a:extLst>
              </p:cNvPr>
              <p:cNvSpPr txBox="1">
                <a:spLocks noRot="1" noChangeAspect="1" noMove="1" noResize="1" noEditPoints="1" noAdjustHandles="1" noChangeArrowheads="1" noChangeShapeType="1" noTextEdit="1"/>
              </p:cNvSpPr>
              <p:nvPr/>
            </p:nvSpPr>
            <p:spPr>
              <a:xfrm>
                <a:off x="1748244" y="2622370"/>
                <a:ext cx="2599313" cy="50392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B184CD4D-97FD-1A49-B5B2-19579B488D20}"/>
                  </a:ext>
                </a:extLst>
              </p:cNvPr>
              <p:cNvSpPr txBox="1">
                <a:spLocks/>
              </p:cNvSpPr>
              <p:nvPr/>
            </p:nvSpPr>
            <p:spPr>
              <a:xfrm>
                <a:off x="4522124" y="2493665"/>
                <a:ext cx="6035041" cy="761335"/>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𝐿</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𝑅</m:t>
                          </m:r>
                        </m:e>
                      </m:d>
                      <m:r>
                        <a:rPr lang="en-US" sz="1800" b="0" i="1"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𝑤</m:t>
                          </m:r>
                        </m:e>
                      </m:d>
                      <m:r>
                        <a:rPr lang="en-US" sz="1800" b="0" i="1" smtClean="0">
                          <a:latin typeface="Cambria Math" panose="02040503050406030204" pitchFamily="18" charset="0"/>
                        </a:rPr>
                        <m:t>𝑤</m:t>
                      </m:r>
                      <m:r>
                        <a:rPr lang="en-US" sz="1800" b="0" i="1" smtClean="0">
                          <a:latin typeface="Cambria Math" panose="02040503050406030204" pitchFamily="18" charset="0"/>
                        </a:rPr>
                        <m:t> </m:t>
                      </m:r>
                      <m:r>
                        <a:rPr lang="en-US" sz="1800" b="0" i="1" smtClean="0">
                          <a:latin typeface="Cambria Math" panose="02040503050406030204" pitchFamily="18" charset="0"/>
                        </a:rPr>
                        <m:t>𝑐𝑜𝑛𝑡𝑎𝑖𝑛𝑠</m:t>
                      </m:r>
                      <m:r>
                        <a:rPr lang="en-US" sz="1800" b="0" i="1" smtClean="0">
                          <a:latin typeface="Cambria Math" panose="02040503050406030204" pitchFamily="18" charset="0"/>
                        </a:rPr>
                        <m:t> </m:t>
                      </m:r>
                      <m:r>
                        <a:rPr lang="en-US" sz="1800" b="0" i="1" smtClean="0">
                          <a:latin typeface="Cambria Math" panose="02040503050406030204" pitchFamily="18" charset="0"/>
                        </a:rPr>
                        <m:t>𝑎𝑡</m:t>
                      </m:r>
                      <m:r>
                        <a:rPr lang="en-US" sz="1800" b="0" i="1" smtClean="0">
                          <a:latin typeface="Cambria Math" panose="02040503050406030204" pitchFamily="18" charset="0"/>
                        </a:rPr>
                        <m:t> </m:t>
                      </m:r>
                      <m:r>
                        <a:rPr lang="en-US" sz="1800" b="0" i="1" smtClean="0">
                          <a:latin typeface="Cambria Math" panose="02040503050406030204" pitchFamily="18" charset="0"/>
                        </a:rPr>
                        <m:t>𝑙𝑒𝑎𝑠𝑡</m:t>
                      </m:r>
                      <m:r>
                        <a:rPr lang="en-US" sz="1800" b="0" i="1" smtClean="0">
                          <a:latin typeface="Cambria Math" panose="02040503050406030204" pitchFamily="18" charset="0"/>
                        </a:rPr>
                        <m:t> </m:t>
                      </m:r>
                      <m:r>
                        <a:rPr lang="en-US" sz="1800" b="0" i="1" smtClean="0">
                          <a:latin typeface="Cambria Math" panose="02040503050406030204" pitchFamily="18" charset="0"/>
                        </a:rPr>
                        <m:t>𝑜𝑛𝑒</m:t>
                      </m:r>
                      <m:r>
                        <a:rPr lang="en-US" sz="1800" b="0" i="1" smtClean="0">
                          <a:latin typeface="Cambria Math" panose="02040503050406030204" pitchFamily="18" charset="0"/>
                        </a:rPr>
                        <m:t> 1}</m:t>
                      </m:r>
                    </m:oMath>
                  </m:oMathPara>
                </a14:m>
                <a:endParaRPr lang="en-US" sz="1800" i="1" dirty="0"/>
              </a:p>
            </p:txBody>
          </p:sp>
        </mc:Choice>
        <mc:Fallback xmlns="">
          <p:sp>
            <p:nvSpPr>
              <p:cNvPr id="12" name="Content Placeholder 2">
                <a:extLst>
                  <a:ext uri="{FF2B5EF4-FFF2-40B4-BE49-F238E27FC236}">
                    <a16:creationId xmlns:a16="http://schemas.microsoft.com/office/drawing/2014/main" id="{B184CD4D-97FD-1A49-B5B2-19579B488D20}"/>
                  </a:ext>
                </a:extLst>
              </p:cNvPr>
              <p:cNvSpPr txBox="1">
                <a:spLocks noRot="1" noChangeAspect="1" noMove="1" noResize="1" noEditPoints="1" noAdjustHandles="1" noChangeArrowheads="1" noChangeShapeType="1" noTextEdit="1"/>
              </p:cNvSpPr>
              <p:nvPr/>
            </p:nvSpPr>
            <p:spPr>
              <a:xfrm>
                <a:off x="4522124" y="2493665"/>
                <a:ext cx="6035041" cy="76133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A803DDAA-14A3-5F45-BC7A-39D493893AE4}"/>
                  </a:ext>
                </a:extLst>
              </p:cNvPr>
              <p:cNvSpPr txBox="1">
                <a:spLocks/>
              </p:cNvSpPr>
              <p:nvPr/>
            </p:nvSpPr>
            <p:spPr>
              <a:xfrm>
                <a:off x="1748244" y="3677749"/>
                <a:ext cx="2599313" cy="503927"/>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800" b="0" i="1" smtClean="0">
                          <a:solidFill>
                            <a:schemeClr val="bg1"/>
                          </a:solidFill>
                          <a:latin typeface="Cambria Math" panose="02040503050406030204" pitchFamily="18" charset="0"/>
                        </a:rPr>
                        <m:t>𝑅</m:t>
                      </m:r>
                      <m:r>
                        <a:rPr lang="en-US" sz="1800" b="0" i="1" smtClean="0">
                          <a:solidFill>
                            <a:schemeClr val="bg1"/>
                          </a:solidFill>
                          <a:latin typeface="Cambria Math" panose="02040503050406030204" pitchFamily="18" charset="0"/>
                        </a:rPr>
                        <m:t>=</m:t>
                      </m:r>
                      <m:sSup>
                        <m:sSupPr>
                          <m:ctrlPr>
                            <a:rPr lang="en-US" sz="1800" b="0" i="1" smtClean="0">
                              <a:solidFill>
                                <a:schemeClr val="bg1"/>
                              </a:solidFill>
                              <a:latin typeface="Cambria Math" panose="02040503050406030204" pitchFamily="18" charset="0"/>
                            </a:rPr>
                          </m:ctrlPr>
                        </m:sSupPr>
                        <m:e>
                          <m:d>
                            <m:dPr>
                              <m:ctrlPr>
                                <a:rPr lang="en-US" sz="1800" b="0" i="1" smtClean="0">
                                  <a:solidFill>
                                    <a:schemeClr val="bg1"/>
                                  </a:solidFill>
                                  <a:latin typeface="Cambria Math" panose="02040503050406030204" pitchFamily="18" charset="0"/>
                                </a:rPr>
                              </m:ctrlPr>
                            </m:dPr>
                            <m:e>
                              <m:r>
                                <m:rPr>
                                  <m:sty m:val="p"/>
                                </m:rPr>
                                <a:rPr lang="en-US" sz="1800" b="0" i="0" smtClean="0">
                                  <a:solidFill>
                                    <a:schemeClr val="bg1"/>
                                  </a:solidFill>
                                  <a:latin typeface="Cambria Math" panose="02040503050406030204" pitchFamily="18" charset="0"/>
                                </a:rPr>
                                <m:t>ΣΣ</m:t>
                              </m:r>
                            </m:e>
                          </m:d>
                        </m:e>
                        <m:sup>
                          <m:r>
                            <a:rPr lang="en-US" sz="1800" b="0" i="1" smtClean="0">
                              <a:solidFill>
                                <a:schemeClr val="bg1"/>
                              </a:solidFill>
                              <a:latin typeface="Cambria Math" panose="02040503050406030204" pitchFamily="18" charset="0"/>
                            </a:rPr>
                            <m:t>∗</m:t>
                          </m:r>
                        </m:sup>
                      </m:sSup>
                    </m:oMath>
                  </m:oMathPara>
                </a14:m>
                <a:endParaRPr lang="en-US" sz="1800" i="1" dirty="0">
                  <a:solidFill>
                    <a:schemeClr val="bg1"/>
                  </a:solidFill>
                </a:endParaRPr>
              </a:p>
            </p:txBody>
          </p:sp>
        </mc:Choice>
        <mc:Fallback xmlns="">
          <p:sp>
            <p:nvSpPr>
              <p:cNvPr id="13" name="Content Placeholder 2">
                <a:extLst>
                  <a:ext uri="{FF2B5EF4-FFF2-40B4-BE49-F238E27FC236}">
                    <a16:creationId xmlns:a16="http://schemas.microsoft.com/office/drawing/2014/main" id="{A803DDAA-14A3-5F45-BC7A-39D493893AE4}"/>
                  </a:ext>
                </a:extLst>
              </p:cNvPr>
              <p:cNvSpPr txBox="1">
                <a:spLocks noRot="1" noChangeAspect="1" noMove="1" noResize="1" noEditPoints="1" noAdjustHandles="1" noChangeArrowheads="1" noChangeShapeType="1" noTextEdit="1"/>
              </p:cNvSpPr>
              <p:nvPr/>
            </p:nvSpPr>
            <p:spPr>
              <a:xfrm>
                <a:off x="1748244" y="3677749"/>
                <a:ext cx="2599313" cy="50392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72749EFE-AF98-7441-8A9D-698A5351D0D3}"/>
                  </a:ext>
                </a:extLst>
              </p:cNvPr>
              <p:cNvSpPr txBox="1">
                <a:spLocks/>
              </p:cNvSpPr>
              <p:nvPr/>
            </p:nvSpPr>
            <p:spPr>
              <a:xfrm>
                <a:off x="4522124" y="3549044"/>
                <a:ext cx="6035041" cy="761335"/>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𝐿</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𝑅</m:t>
                          </m:r>
                        </m:e>
                      </m:d>
                      <m:r>
                        <a:rPr lang="en-US" sz="1800" b="0" i="1"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𝑤</m:t>
                          </m:r>
                        </m:e>
                      </m:d>
                      <m:r>
                        <a:rPr lang="en-US" sz="1800" b="0" i="1" smtClean="0">
                          <a:latin typeface="Cambria Math" panose="02040503050406030204" pitchFamily="18" charset="0"/>
                        </a:rPr>
                        <m:t>𝑤</m:t>
                      </m:r>
                      <m:r>
                        <a:rPr lang="en-US" sz="1800" b="0" i="1" smtClean="0">
                          <a:latin typeface="Cambria Math" panose="02040503050406030204" pitchFamily="18" charset="0"/>
                        </a:rPr>
                        <m:t> </m:t>
                      </m:r>
                      <m:r>
                        <a:rPr lang="en-US" sz="1800" b="0" i="1" smtClean="0">
                          <a:latin typeface="Cambria Math" panose="02040503050406030204" pitchFamily="18" charset="0"/>
                        </a:rPr>
                        <m:t>𝑖𝑠</m:t>
                      </m:r>
                      <m:r>
                        <a:rPr lang="en-US" sz="1800" b="0" i="1" smtClean="0">
                          <a:latin typeface="Cambria Math" panose="02040503050406030204" pitchFamily="18" charset="0"/>
                        </a:rPr>
                        <m:t> </m:t>
                      </m:r>
                      <m:r>
                        <a:rPr lang="en-US" sz="1800" b="0" i="1" smtClean="0">
                          <a:latin typeface="Cambria Math" panose="02040503050406030204" pitchFamily="18" charset="0"/>
                        </a:rPr>
                        <m:t>𝑎</m:t>
                      </m:r>
                      <m:r>
                        <a:rPr lang="en-US" sz="1800" b="0" i="1" smtClean="0">
                          <a:latin typeface="Cambria Math" panose="02040503050406030204" pitchFamily="18" charset="0"/>
                        </a:rPr>
                        <m:t> </m:t>
                      </m:r>
                      <m:r>
                        <a:rPr lang="en-US" sz="1800" b="0" i="1" smtClean="0">
                          <a:latin typeface="Cambria Math" panose="02040503050406030204" pitchFamily="18" charset="0"/>
                        </a:rPr>
                        <m:t>𝑠𝑡𝑟𝑖𝑛𝑔</m:t>
                      </m:r>
                      <m:r>
                        <a:rPr lang="en-US" sz="1800" b="0" i="1" smtClean="0">
                          <a:latin typeface="Cambria Math" panose="02040503050406030204" pitchFamily="18" charset="0"/>
                        </a:rPr>
                        <m:t> </m:t>
                      </m:r>
                      <m:r>
                        <a:rPr lang="en-US" sz="1800" b="0" i="1" smtClean="0">
                          <a:latin typeface="Cambria Math" panose="02040503050406030204" pitchFamily="18" charset="0"/>
                        </a:rPr>
                        <m:t>𝑜𝑓</m:t>
                      </m:r>
                      <m:r>
                        <a:rPr lang="en-US" sz="1800" b="0" i="1" smtClean="0">
                          <a:latin typeface="Cambria Math" panose="02040503050406030204" pitchFamily="18" charset="0"/>
                        </a:rPr>
                        <m:t> </m:t>
                      </m:r>
                      <m:r>
                        <a:rPr lang="en-US" sz="1800" b="0" i="1" smtClean="0">
                          <a:latin typeface="Cambria Math" panose="02040503050406030204" pitchFamily="18" charset="0"/>
                        </a:rPr>
                        <m:t>𝑒𝑣𝑒𝑛</m:t>
                      </m:r>
                      <m:r>
                        <a:rPr lang="en-US" sz="1800" b="0" i="1" smtClean="0">
                          <a:latin typeface="Cambria Math" panose="02040503050406030204" pitchFamily="18" charset="0"/>
                        </a:rPr>
                        <m:t> </m:t>
                      </m:r>
                      <m:r>
                        <a:rPr lang="en-US" sz="1800" b="0" i="1" smtClean="0">
                          <a:latin typeface="Cambria Math" panose="02040503050406030204" pitchFamily="18" charset="0"/>
                        </a:rPr>
                        <m:t>𝑙𝑒𝑛𝑔𝑡h</m:t>
                      </m:r>
                      <m:r>
                        <a:rPr lang="en-US" sz="1800" b="0" i="1" smtClean="0">
                          <a:latin typeface="Cambria Math" panose="02040503050406030204" pitchFamily="18" charset="0"/>
                        </a:rPr>
                        <m:t>}</m:t>
                      </m:r>
                    </m:oMath>
                  </m:oMathPara>
                </a14:m>
                <a:endParaRPr lang="en-US" sz="1800" i="1" dirty="0"/>
              </a:p>
            </p:txBody>
          </p:sp>
        </mc:Choice>
        <mc:Fallback xmlns="">
          <p:sp>
            <p:nvSpPr>
              <p:cNvPr id="14" name="Content Placeholder 2">
                <a:extLst>
                  <a:ext uri="{FF2B5EF4-FFF2-40B4-BE49-F238E27FC236}">
                    <a16:creationId xmlns:a16="http://schemas.microsoft.com/office/drawing/2014/main" id="{72749EFE-AF98-7441-8A9D-698A5351D0D3}"/>
                  </a:ext>
                </a:extLst>
              </p:cNvPr>
              <p:cNvSpPr txBox="1">
                <a:spLocks noRot="1" noChangeAspect="1" noMove="1" noResize="1" noEditPoints="1" noAdjustHandles="1" noChangeArrowheads="1" noChangeShapeType="1" noTextEdit="1"/>
              </p:cNvSpPr>
              <p:nvPr/>
            </p:nvSpPr>
            <p:spPr>
              <a:xfrm>
                <a:off x="4522124" y="3549044"/>
                <a:ext cx="6035041" cy="76133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79A0C267-1174-A843-8C5C-9B64C460D4BB}"/>
                  </a:ext>
                </a:extLst>
              </p:cNvPr>
              <p:cNvSpPr txBox="1">
                <a:spLocks/>
              </p:cNvSpPr>
              <p:nvPr/>
            </p:nvSpPr>
            <p:spPr>
              <a:xfrm>
                <a:off x="1748244" y="4708192"/>
                <a:ext cx="2599313" cy="503927"/>
              </a:xfrm>
              <a:prstGeom prst="rect">
                <a:avLst/>
              </a:prstGeom>
              <a:solidFill>
                <a:schemeClr val="tx1">
                  <a:lumMod val="95000"/>
                </a:schemeClr>
              </a:solidFill>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800" b="0" i="1" smtClean="0">
                          <a:solidFill>
                            <a:schemeClr val="bg1"/>
                          </a:solidFill>
                          <a:latin typeface="Cambria Math" panose="02040503050406030204" pitchFamily="18" charset="0"/>
                        </a:rPr>
                        <m:t>𝑅</m:t>
                      </m:r>
                      <m:r>
                        <a:rPr lang="en-US" sz="1800" b="0" i="1" smtClean="0">
                          <a:solidFill>
                            <a:schemeClr val="bg1"/>
                          </a:solidFill>
                          <a:latin typeface="Cambria Math" panose="02040503050406030204" pitchFamily="18" charset="0"/>
                        </a:rPr>
                        <m:t>=0</m:t>
                      </m:r>
                      <m:sSup>
                        <m:sSupPr>
                          <m:ctrlPr>
                            <a:rPr lang="en-US" sz="1800" b="0" i="1" smtClean="0">
                              <a:solidFill>
                                <a:schemeClr val="bg1"/>
                              </a:solidFill>
                              <a:latin typeface="Cambria Math" panose="02040503050406030204" pitchFamily="18" charset="0"/>
                            </a:rPr>
                          </m:ctrlPr>
                        </m:sSupPr>
                        <m:e>
                          <m:r>
                            <m:rPr>
                              <m:sty m:val="p"/>
                            </m:rPr>
                            <a:rPr lang="en-US" sz="1800" b="0" i="0" smtClean="0">
                              <a:solidFill>
                                <a:schemeClr val="bg1"/>
                              </a:solidFill>
                              <a:latin typeface="Cambria Math" panose="02040503050406030204" pitchFamily="18" charset="0"/>
                            </a:rPr>
                            <m:t>Σ</m:t>
                          </m:r>
                        </m:e>
                        <m:sup>
                          <m:r>
                            <a:rPr lang="en-US" sz="1800" b="0" i="1" smtClean="0">
                              <a:solidFill>
                                <a:schemeClr val="bg1"/>
                              </a:solidFill>
                              <a:latin typeface="Cambria Math" panose="02040503050406030204" pitchFamily="18" charset="0"/>
                            </a:rPr>
                            <m:t>∗</m:t>
                          </m:r>
                        </m:sup>
                      </m:sSup>
                      <m:r>
                        <a:rPr lang="en-US" sz="1800" b="0" i="1" smtClean="0">
                          <a:solidFill>
                            <a:schemeClr val="bg1"/>
                          </a:solidFill>
                          <a:latin typeface="Cambria Math" panose="02040503050406030204" pitchFamily="18" charset="0"/>
                        </a:rPr>
                        <m:t>0∪1</m:t>
                      </m:r>
                      <m:sSup>
                        <m:sSupPr>
                          <m:ctrlPr>
                            <a:rPr lang="en-US" sz="1800" b="0" i="1" smtClean="0">
                              <a:solidFill>
                                <a:schemeClr val="bg1"/>
                              </a:solidFill>
                              <a:latin typeface="Cambria Math" panose="02040503050406030204" pitchFamily="18" charset="0"/>
                            </a:rPr>
                          </m:ctrlPr>
                        </m:sSupPr>
                        <m:e>
                          <m:r>
                            <m:rPr>
                              <m:sty m:val="p"/>
                            </m:rPr>
                            <a:rPr lang="en-US" sz="1800" b="0" i="0" smtClean="0">
                              <a:solidFill>
                                <a:schemeClr val="bg1"/>
                              </a:solidFill>
                              <a:latin typeface="Cambria Math" panose="02040503050406030204" pitchFamily="18" charset="0"/>
                            </a:rPr>
                            <m:t>Σ</m:t>
                          </m:r>
                        </m:e>
                        <m:sup>
                          <m:r>
                            <a:rPr lang="en-US" sz="1800" b="0" i="1" smtClean="0">
                              <a:solidFill>
                                <a:schemeClr val="bg1"/>
                              </a:solidFill>
                              <a:latin typeface="Cambria Math" panose="02040503050406030204" pitchFamily="18" charset="0"/>
                            </a:rPr>
                            <m:t>∗</m:t>
                          </m:r>
                        </m:sup>
                      </m:sSup>
                      <m:r>
                        <a:rPr lang="en-US" sz="1800" b="0" i="1" smtClean="0">
                          <a:solidFill>
                            <a:schemeClr val="bg1"/>
                          </a:solidFill>
                          <a:latin typeface="Cambria Math" panose="02040503050406030204" pitchFamily="18" charset="0"/>
                        </a:rPr>
                        <m:t>1∪0∪1</m:t>
                      </m:r>
                    </m:oMath>
                  </m:oMathPara>
                </a14:m>
                <a:endParaRPr lang="en-US" sz="1800" i="1" dirty="0">
                  <a:solidFill>
                    <a:schemeClr val="bg1"/>
                  </a:solidFill>
                </a:endParaRPr>
              </a:p>
            </p:txBody>
          </p:sp>
        </mc:Choice>
        <mc:Fallback xmlns="">
          <p:sp>
            <p:nvSpPr>
              <p:cNvPr id="15" name="Content Placeholder 2">
                <a:extLst>
                  <a:ext uri="{FF2B5EF4-FFF2-40B4-BE49-F238E27FC236}">
                    <a16:creationId xmlns:a16="http://schemas.microsoft.com/office/drawing/2014/main" id="{79A0C267-1174-A843-8C5C-9B64C460D4BB}"/>
                  </a:ext>
                </a:extLst>
              </p:cNvPr>
              <p:cNvSpPr txBox="1">
                <a:spLocks noRot="1" noChangeAspect="1" noMove="1" noResize="1" noEditPoints="1" noAdjustHandles="1" noChangeArrowheads="1" noChangeShapeType="1" noTextEdit="1"/>
              </p:cNvSpPr>
              <p:nvPr/>
            </p:nvSpPr>
            <p:spPr>
              <a:xfrm>
                <a:off x="1748244" y="4708192"/>
                <a:ext cx="2599313" cy="50392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Content Placeholder 2">
                <a:extLst>
                  <a:ext uri="{FF2B5EF4-FFF2-40B4-BE49-F238E27FC236}">
                    <a16:creationId xmlns:a16="http://schemas.microsoft.com/office/drawing/2014/main" id="{1FB82F96-BCB8-5045-B418-21981238BF0C}"/>
                  </a:ext>
                </a:extLst>
              </p:cNvPr>
              <p:cNvSpPr txBox="1">
                <a:spLocks/>
              </p:cNvSpPr>
              <p:nvPr/>
            </p:nvSpPr>
            <p:spPr>
              <a:xfrm>
                <a:off x="4522124" y="4579487"/>
                <a:ext cx="6035041" cy="761335"/>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𝐿</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𝑅</m:t>
                          </m:r>
                        </m:e>
                      </m:d>
                      <m:r>
                        <a:rPr lang="en-US" sz="1800" b="0" i="1"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𝑤</m:t>
                          </m:r>
                        </m:e>
                      </m:d>
                      <m:r>
                        <a:rPr lang="en-US" sz="1800" b="0" i="1" smtClean="0">
                          <a:latin typeface="Cambria Math" panose="02040503050406030204" pitchFamily="18" charset="0"/>
                        </a:rPr>
                        <m:t>𝑤</m:t>
                      </m:r>
                      <m:r>
                        <a:rPr lang="en-US" sz="1800" b="0" i="1" smtClean="0">
                          <a:latin typeface="Cambria Math" panose="02040503050406030204" pitchFamily="18" charset="0"/>
                        </a:rPr>
                        <m:t> </m:t>
                      </m:r>
                      <m:r>
                        <a:rPr lang="en-US" sz="1800" b="0" i="1" smtClean="0">
                          <a:latin typeface="Cambria Math" panose="02040503050406030204" pitchFamily="18" charset="0"/>
                        </a:rPr>
                        <m:t>𝑠𝑡𝑎𝑟𝑡𝑠</m:t>
                      </m:r>
                      <m:r>
                        <a:rPr lang="en-US" sz="1800" b="0" i="1" smtClean="0">
                          <a:latin typeface="Cambria Math" panose="02040503050406030204" pitchFamily="18" charset="0"/>
                        </a:rPr>
                        <m:t> </m:t>
                      </m:r>
                      <m:r>
                        <a:rPr lang="en-US" sz="1800" b="0" i="1" smtClean="0">
                          <a:latin typeface="Cambria Math" panose="02040503050406030204" pitchFamily="18" charset="0"/>
                        </a:rPr>
                        <m:t>𝑎𝑛𝑑</m:t>
                      </m:r>
                      <m:r>
                        <a:rPr lang="en-US" sz="1800" b="0" i="1" smtClean="0">
                          <a:latin typeface="Cambria Math" panose="02040503050406030204" pitchFamily="18" charset="0"/>
                        </a:rPr>
                        <m:t> </m:t>
                      </m:r>
                      <m:r>
                        <a:rPr lang="en-US" sz="1800" b="0" i="1" smtClean="0">
                          <a:latin typeface="Cambria Math" panose="02040503050406030204" pitchFamily="18" charset="0"/>
                        </a:rPr>
                        <m:t>𝑒𝑛𝑑𝑠</m:t>
                      </m:r>
                      <m:r>
                        <a:rPr lang="en-US" sz="1800" b="0" i="1" smtClean="0">
                          <a:latin typeface="Cambria Math" panose="02040503050406030204" pitchFamily="18" charset="0"/>
                        </a:rPr>
                        <m:t> </m:t>
                      </m:r>
                      <m:r>
                        <a:rPr lang="en-US" sz="1800" b="0" i="1" smtClean="0">
                          <a:latin typeface="Cambria Math" panose="02040503050406030204" pitchFamily="18" charset="0"/>
                        </a:rPr>
                        <m:t>𝑤𝑖𝑡h</m:t>
                      </m:r>
                      <m:r>
                        <a:rPr lang="en-US" sz="1800" b="0" i="1" smtClean="0">
                          <a:latin typeface="Cambria Math" panose="02040503050406030204" pitchFamily="18" charset="0"/>
                        </a:rPr>
                        <m:t> </m:t>
                      </m:r>
                      <m:r>
                        <a:rPr lang="en-US" sz="1800" b="0" i="1" smtClean="0">
                          <a:latin typeface="Cambria Math" panose="02040503050406030204" pitchFamily="18" charset="0"/>
                        </a:rPr>
                        <m:t>𝑡h𝑒</m:t>
                      </m:r>
                      <m:r>
                        <a:rPr lang="en-US" sz="1800" b="0" i="1" smtClean="0">
                          <a:latin typeface="Cambria Math" panose="02040503050406030204" pitchFamily="18" charset="0"/>
                        </a:rPr>
                        <m:t> </m:t>
                      </m:r>
                      <m:r>
                        <a:rPr lang="en-US" sz="1800" b="0" i="1" smtClean="0">
                          <a:latin typeface="Cambria Math" panose="02040503050406030204" pitchFamily="18" charset="0"/>
                        </a:rPr>
                        <m:t>𝑠𝑎𝑚𝑒</m:t>
                      </m:r>
                      <m:r>
                        <a:rPr lang="en-US" sz="1800" b="0" i="1" smtClean="0">
                          <a:latin typeface="Cambria Math" panose="02040503050406030204" pitchFamily="18" charset="0"/>
                        </a:rPr>
                        <m:t> </m:t>
                      </m:r>
                      <m:r>
                        <a:rPr lang="en-US" sz="1800" b="0" i="1" smtClean="0">
                          <a:latin typeface="Cambria Math" panose="02040503050406030204" pitchFamily="18" charset="0"/>
                        </a:rPr>
                        <m:t>𝑐h𝑎𝑟𝑎𝑐𝑡𝑒𝑟</m:t>
                      </m:r>
                      <m:r>
                        <a:rPr lang="en-US" sz="1800" b="0" i="1" smtClean="0">
                          <a:latin typeface="Cambria Math" panose="02040503050406030204" pitchFamily="18" charset="0"/>
                        </a:rPr>
                        <m:t>}</m:t>
                      </m:r>
                    </m:oMath>
                  </m:oMathPara>
                </a14:m>
                <a:endParaRPr lang="en-US" sz="1800" i="1" dirty="0"/>
              </a:p>
            </p:txBody>
          </p:sp>
        </mc:Choice>
        <mc:Fallback xmlns="">
          <p:sp>
            <p:nvSpPr>
              <p:cNvPr id="16" name="Content Placeholder 2">
                <a:extLst>
                  <a:ext uri="{FF2B5EF4-FFF2-40B4-BE49-F238E27FC236}">
                    <a16:creationId xmlns:a16="http://schemas.microsoft.com/office/drawing/2014/main" id="{1FB82F96-BCB8-5045-B418-21981238BF0C}"/>
                  </a:ext>
                </a:extLst>
              </p:cNvPr>
              <p:cNvSpPr txBox="1">
                <a:spLocks noRot="1" noChangeAspect="1" noMove="1" noResize="1" noEditPoints="1" noAdjustHandles="1" noChangeArrowheads="1" noChangeShapeType="1" noTextEdit="1"/>
              </p:cNvSpPr>
              <p:nvPr/>
            </p:nvSpPr>
            <p:spPr>
              <a:xfrm>
                <a:off x="4522124" y="4579487"/>
                <a:ext cx="6035041" cy="76133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41E7B496-D1EA-BA41-B9D0-FAF6DC2EF989}"/>
                  </a:ext>
                </a:extLst>
              </p:cNvPr>
              <p:cNvSpPr txBox="1">
                <a:spLocks/>
              </p:cNvSpPr>
              <p:nvPr/>
            </p:nvSpPr>
            <p:spPr>
              <a:xfrm>
                <a:off x="7190509" y="5968538"/>
                <a:ext cx="4064720" cy="555462"/>
              </a:xfrm>
              <a:prstGeom prst="rect">
                <a:avLst/>
              </a:prstGeom>
              <a:noFill/>
              <a:ln>
                <a:solidFill>
                  <a:schemeClr val="tx1">
                    <a:lumMod val="95000"/>
                  </a:schemeClr>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b="0" dirty="0"/>
                  <a:t>*Note that here the alphabet is </a:t>
                </a:r>
                <a14:m>
                  <m:oMath xmlns:m="http://schemas.openxmlformats.org/officeDocument/2006/math">
                    <m:r>
                      <m:rPr>
                        <m:sty m:val="p"/>
                      </m:rPr>
                      <a:rPr lang="en-US" sz="1800" b="0" i="0" smtClean="0">
                        <a:latin typeface="Cambria Math" panose="02040503050406030204" pitchFamily="18" charset="0"/>
                      </a:rPr>
                      <m:t>Σ</m:t>
                    </m:r>
                    <m:r>
                      <a:rPr lang="en-US" sz="1800" b="0" i="1" smtClean="0">
                        <a:latin typeface="Cambria Math" panose="02040503050406030204" pitchFamily="18" charset="0"/>
                      </a:rPr>
                      <m:t>={0,1}</m:t>
                    </m:r>
                  </m:oMath>
                </a14:m>
                <a:endParaRPr lang="en-US" sz="1800" i="1" dirty="0"/>
              </a:p>
            </p:txBody>
          </p:sp>
        </mc:Choice>
        <mc:Fallback xmlns="">
          <p:sp>
            <p:nvSpPr>
              <p:cNvPr id="17" name="Content Placeholder 2">
                <a:extLst>
                  <a:ext uri="{FF2B5EF4-FFF2-40B4-BE49-F238E27FC236}">
                    <a16:creationId xmlns:a16="http://schemas.microsoft.com/office/drawing/2014/main" id="{41E7B496-D1EA-BA41-B9D0-FAF6DC2EF989}"/>
                  </a:ext>
                </a:extLst>
              </p:cNvPr>
              <p:cNvSpPr txBox="1">
                <a:spLocks noRot="1" noChangeAspect="1" noMove="1" noResize="1" noEditPoints="1" noAdjustHandles="1" noChangeArrowheads="1" noChangeShapeType="1" noTextEdit="1"/>
              </p:cNvSpPr>
              <p:nvPr/>
            </p:nvSpPr>
            <p:spPr>
              <a:xfrm>
                <a:off x="7190509" y="5968538"/>
                <a:ext cx="4064720" cy="555462"/>
              </a:xfrm>
              <a:prstGeom prst="rect">
                <a:avLst/>
              </a:prstGeom>
              <a:blipFill>
                <a:blip r:embed="rId10"/>
                <a:stretch>
                  <a:fillRect l="-311"/>
                </a:stretch>
              </a:blipFill>
              <a:ln>
                <a:solidFill>
                  <a:schemeClr val="tx1">
                    <a:lumMod val="9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95383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Formal Definition of 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F1510D-4DE5-0944-9883-C7378A65B719}"/>
                  </a:ext>
                </a:extLst>
              </p:cNvPr>
              <p:cNvSpPr>
                <a:spLocks noGrp="1"/>
              </p:cNvSpPr>
              <p:nvPr>
                <p:ph idx="1"/>
              </p:nvPr>
            </p:nvSpPr>
            <p:spPr>
              <a:xfrm>
                <a:off x="3436946" y="2069053"/>
                <a:ext cx="5401842" cy="2843771"/>
              </a:xfrm>
              <a:solidFill>
                <a:schemeClr val="tx1">
                  <a:lumMod val="95000"/>
                </a:schemeClr>
              </a:solidFill>
            </p:spPr>
            <p:txBody>
              <a:bodyPr>
                <a:normAutofit/>
              </a:bodyPr>
              <a:lstStyle/>
              <a:p>
                <a:pPr marL="0" indent="0">
                  <a:buNone/>
                </a:pPr>
                <a:r>
                  <a:rPr lang="en-US" sz="1800" i="1" dirty="0">
                    <a:solidFill>
                      <a:schemeClr val="bg1"/>
                    </a:solidFill>
                  </a:rPr>
                  <a:t>1. </a:t>
                </a:r>
                <a14:m>
                  <m:oMath xmlns:m="http://schemas.openxmlformats.org/officeDocument/2006/math">
                    <m:r>
                      <a:rPr lang="en-US" sz="1800" b="0" i="1" smtClean="0">
                        <a:solidFill>
                          <a:schemeClr val="bg1"/>
                        </a:solidFill>
                        <a:latin typeface="Cambria Math" panose="02040503050406030204" pitchFamily="18" charset="0"/>
                      </a:rPr>
                      <m:t>𝑎</m:t>
                    </m:r>
                  </m:oMath>
                </a14:m>
                <a:r>
                  <a:rPr lang="en-US" sz="1800" i="1" dirty="0">
                    <a:solidFill>
                      <a:schemeClr val="bg1"/>
                    </a:solidFill>
                  </a:rPr>
                  <a:t> for some </a:t>
                </a:r>
                <a14:m>
                  <m:oMath xmlns:m="http://schemas.openxmlformats.org/officeDocument/2006/math">
                    <m:r>
                      <a:rPr lang="en-US" sz="1800" b="0" i="1" smtClean="0">
                        <a:solidFill>
                          <a:schemeClr val="bg1"/>
                        </a:solidFill>
                        <a:latin typeface="Cambria Math" panose="02040503050406030204" pitchFamily="18" charset="0"/>
                      </a:rPr>
                      <m:t>𝑎</m:t>
                    </m:r>
                    <m:r>
                      <a:rPr lang="en-US" sz="1800" b="0" i="1" smtClean="0">
                        <a:solidFill>
                          <a:schemeClr val="bg1"/>
                        </a:solidFill>
                        <a:latin typeface="Cambria Math" panose="02040503050406030204" pitchFamily="18" charset="0"/>
                      </a:rPr>
                      <m:t>∈</m:t>
                    </m:r>
                    <m:r>
                      <m:rPr>
                        <m:sty m:val="p"/>
                      </m:rPr>
                      <a:rPr lang="en-US" sz="1800" b="0" i="0" smtClean="0">
                        <a:solidFill>
                          <a:schemeClr val="bg1"/>
                        </a:solidFill>
                        <a:latin typeface="Cambria Math" panose="02040503050406030204" pitchFamily="18" charset="0"/>
                      </a:rPr>
                      <m:t>Σ</m:t>
                    </m:r>
                  </m:oMath>
                </a14:m>
                <a:endParaRPr lang="en-US" sz="1800" i="1" dirty="0">
                  <a:solidFill>
                    <a:schemeClr val="bg1"/>
                  </a:solidFill>
                </a:endParaRPr>
              </a:p>
              <a:p>
                <a:pPr marL="0" indent="0">
                  <a:buNone/>
                </a:pPr>
                <a:r>
                  <a:rPr lang="en-US" sz="1800" i="1" dirty="0">
                    <a:solidFill>
                      <a:schemeClr val="bg1"/>
                    </a:solidFill>
                  </a:rPr>
                  <a:t>2. </a:t>
                </a:r>
                <a14:m>
                  <m:oMath xmlns:m="http://schemas.openxmlformats.org/officeDocument/2006/math">
                    <m:r>
                      <a:rPr lang="en-US" sz="1800" b="0" i="1" smtClean="0">
                        <a:solidFill>
                          <a:schemeClr val="bg1"/>
                        </a:solidFill>
                        <a:latin typeface="Cambria Math" panose="02040503050406030204" pitchFamily="18" charset="0"/>
                      </a:rPr>
                      <m:t>𝜖</m:t>
                    </m:r>
                  </m:oMath>
                </a14:m>
                <a:endParaRPr lang="en-US" sz="1800" i="1" dirty="0">
                  <a:solidFill>
                    <a:schemeClr val="bg1"/>
                  </a:solidFill>
                </a:endParaRPr>
              </a:p>
              <a:p>
                <a:pPr marL="0" indent="0">
                  <a:buNone/>
                </a:pPr>
                <a:r>
                  <a:rPr lang="en-US" sz="1800" i="1" dirty="0">
                    <a:solidFill>
                      <a:schemeClr val="bg1"/>
                    </a:solidFill>
                  </a:rPr>
                  <a:t>3. </a:t>
                </a:r>
                <a14:m>
                  <m:oMath xmlns:m="http://schemas.openxmlformats.org/officeDocument/2006/math">
                    <m:r>
                      <a:rPr lang="en-US" sz="1800" i="1" smtClean="0">
                        <a:solidFill>
                          <a:schemeClr val="bg1"/>
                        </a:solidFill>
                        <a:latin typeface="Cambria Math" panose="02040503050406030204" pitchFamily="18" charset="0"/>
                        <a:ea typeface="Cambria Math" panose="02040503050406030204" pitchFamily="18" charset="0"/>
                      </a:rPr>
                      <m:t>𝜙</m:t>
                    </m:r>
                  </m:oMath>
                </a14:m>
                <a:endParaRPr lang="en-US" sz="1800" i="1" dirty="0">
                  <a:solidFill>
                    <a:schemeClr val="bg1"/>
                  </a:solidFill>
                </a:endParaRPr>
              </a:p>
              <a:p>
                <a:pPr marL="0" indent="0">
                  <a:buNone/>
                </a:pPr>
                <a:r>
                  <a:rPr lang="en-US" sz="1800" i="1" dirty="0">
                    <a:solidFill>
                      <a:schemeClr val="bg1"/>
                    </a:solidFill>
                  </a:rPr>
                  <a:t>4. </a:t>
                </a:r>
                <a14:m>
                  <m:oMath xmlns:m="http://schemas.openxmlformats.org/officeDocument/2006/math">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1</m:t>
                        </m:r>
                      </m:sub>
                    </m:sSub>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2</m:t>
                        </m:r>
                      </m:sub>
                    </m:sSub>
                    <m:r>
                      <a:rPr lang="en-US" sz="1800" b="0" i="1" smtClean="0">
                        <a:solidFill>
                          <a:schemeClr val="bg1"/>
                        </a:solidFill>
                        <a:latin typeface="Cambria Math" panose="02040503050406030204" pitchFamily="18" charset="0"/>
                      </a:rPr>
                      <m:t>)</m:t>
                    </m:r>
                  </m:oMath>
                </a14:m>
                <a:r>
                  <a:rPr lang="en-US" sz="1800" i="1" dirty="0">
                    <a:solidFill>
                      <a:schemeClr val="bg1"/>
                    </a:solidFill>
                  </a:rPr>
                  <a:t>, where </a:t>
                </a:r>
                <a14:m>
                  <m:oMath xmlns:m="http://schemas.openxmlformats.org/officeDocument/2006/math">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1</m:t>
                        </m:r>
                      </m:sub>
                    </m:sSub>
                  </m:oMath>
                </a14:m>
                <a:r>
                  <a:rPr lang="en-US" sz="1800" i="1" dirty="0">
                    <a:solidFill>
                      <a:schemeClr val="bg1"/>
                    </a:solidFill>
                  </a:rPr>
                  <a:t> and </a:t>
                </a:r>
                <a14:m>
                  <m:oMath xmlns:m="http://schemas.openxmlformats.org/officeDocument/2006/math">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2</m:t>
                        </m:r>
                      </m:sub>
                    </m:sSub>
                  </m:oMath>
                </a14:m>
                <a:r>
                  <a:rPr lang="en-US" sz="1800" i="1" dirty="0">
                    <a:solidFill>
                      <a:schemeClr val="bg1"/>
                    </a:solidFill>
                  </a:rPr>
                  <a:t> are regular expressions</a:t>
                </a:r>
              </a:p>
              <a:p>
                <a:pPr marL="0" indent="0">
                  <a:buNone/>
                </a:pPr>
                <a:r>
                  <a:rPr lang="en-US" sz="1800" i="1" dirty="0">
                    <a:solidFill>
                      <a:schemeClr val="bg1"/>
                    </a:solidFill>
                  </a:rPr>
                  <a:t>5. </a:t>
                </a:r>
                <a14:m>
                  <m:oMath xmlns:m="http://schemas.openxmlformats.org/officeDocument/2006/math">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1</m:t>
                        </m:r>
                      </m:sub>
                    </m:sSub>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2</m:t>
                        </m:r>
                      </m:sub>
                    </m:sSub>
                    <m:r>
                      <a:rPr lang="en-US" sz="1800" b="0" i="1" smtClean="0">
                        <a:solidFill>
                          <a:schemeClr val="bg1"/>
                        </a:solidFill>
                        <a:latin typeface="Cambria Math" panose="02040503050406030204" pitchFamily="18" charset="0"/>
                      </a:rPr>
                      <m:t>)</m:t>
                    </m:r>
                  </m:oMath>
                </a14:m>
                <a:r>
                  <a:rPr lang="en-US" sz="1800" i="1" dirty="0">
                    <a:solidFill>
                      <a:schemeClr val="bg1"/>
                    </a:solidFill>
                  </a:rPr>
                  <a:t>, where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𝑅</m:t>
                        </m:r>
                      </m:e>
                      <m:sub>
                        <m:r>
                          <a:rPr lang="en-US" sz="1800" i="1">
                            <a:solidFill>
                              <a:schemeClr val="bg1"/>
                            </a:solidFill>
                            <a:latin typeface="Cambria Math" panose="02040503050406030204" pitchFamily="18" charset="0"/>
                          </a:rPr>
                          <m:t>1</m:t>
                        </m:r>
                      </m:sub>
                    </m:sSub>
                  </m:oMath>
                </a14:m>
                <a:r>
                  <a:rPr lang="en-US" sz="1800" i="1" dirty="0">
                    <a:solidFill>
                      <a:schemeClr val="bg1"/>
                    </a:solidFill>
                  </a:rPr>
                  <a:t> and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𝑅</m:t>
                        </m:r>
                      </m:e>
                      <m:sub>
                        <m:r>
                          <a:rPr lang="en-US" sz="1800" i="1">
                            <a:solidFill>
                              <a:schemeClr val="bg1"/>
                            </a:solidFill>
                            <a:latin typeface="Cambria Math" panose="02040503050406030204" pitchFamily="18" charset="0"/>
                          </a:rPr>
                          <m:t>2</m:t>
                        </m:r>
                      </m:sub>
                    </m:sSub>
                  </m:oMath>
                </a14:m>
                <a:r>
                  <a:rPr lang="en-US" sz="1800" i="1" dirty="0">
                    <a:solidFill>
                      <a:schemeClr val="bg1"/>
                    </a:solidFill>
                  </a:rPr>
                  <a:t> are regular expressions</a:t>
                </a:r>
              </a:p>
              <a:p>
                <a:pPr marL="0" indent="0">
                  <a:buNone/>
                </a:pPr>
                <a:r>
                  <a:rPr lang="en-US" sz="1800" i="1" dirty="0">
                    <a:solidFill>
                      <a:schemeClr val="bg1"/>
                    </a:solidFill>
                  </a:rPr>
                  <a:t>6. </a:t>
                </a:r>
                <a14:m>
                  <m:oMath xmlns:m="http://schemas.openxmlformats.org/officeDocument/2006/math">
                    <m:r>
                      <a:rPr lang="en-US" sz="1800" b="0" i="1" smtClean="0">
                        <a:solidFill>
                          <a:schemeClr val="bg1"/>
                        </a:solidFill>
                        <a:latin typeface="Cambria Math" panose="02040503050406030204" pitchFamily="18" charset="0"/>
                      </a:rPr>
                      <m:t>(</m:t>
                    </m:r>
                    <m:sSubSup>
                      <m:sSubSupPr>
                        <m:ctrlPr>
                          <a:rPr lang="en-US" sz="1800" b="0" i="1" smtClean="0">
                            <a:solidFill>
                              <a:schemeClr val="bg1"/>
                            </a:solidFill>
                            <a:latin typeface="Cambria Math" panose="02040503050406030204" pitchFamily="18" charset="0"/>
                          </a:rPr>
                        </m:ctrlPr>
                      </m:sSubSup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m:t>
                        </m:r>
                      </m:sup>
                    </m:sSubSup>
                    <m:r>
                      <a:rPr lang="en-US" sz="1800" b="0" i="1" smtClean="0">
                        <a:solidFill>
                          <a:schemeClr val="bg1"/>
                        </a:solidFill>
                        <a:latin typeface="Cambria Math" panose="02040503050406030204" pitchFamily="18" charset="0"/>
                      </a:rPr>
                      <m:t>)</m:t>
                    </m:r>
                  </m:oMath>
                </a14:m>
                <a:r>
                  <a:rPr lang="en-US" sz="1800" i="1" dirty="0">
                    <a:solidFill>
                      <a:schemeClr val="bg1"/>
                    </a:solidFill>
                  </a:rPr>
                  <a:t>, where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𝑅</m:t>
                        </m:r>
                      </m:e>
                      <m:sub>
                        <m:r>
                          <a:rPr lang="en-US" sz="1800" i="1">
                            <a:solidFill>
                              <a:schemeClr val="bg1"/>
                            </a:solidFill>
                            <a:latin typeface="Cambria Math" panose="02040503050406030204" pitchFamily="18" charset="0"/>
                          </a:rPr>
                          <m:t>1</m:t>
                        </m:r>
                      </m:sub>
                    </m:sSub>
                  </m:oMath>
                </a14:m>
                <a:r>
                  <a:rPr lang="en-US" sz="1800" i="1" dirty="0">
                    <a:solidFill>
                      <a:schemeClr val="bg1"/>
                    </a:solidFill>
                  </a:rPr>
                  <a:t> is a regular expression</a:t>
                </a:r>
              </a:p>
            </p:txBody>
          </p:sp>
        </mc:Choice>
        <mc:Fallback xmlns="">
          <p:sp>
            <p:nvSpPr>
              <p:cNvPr id="3" name="Content Placeholder 2">
                <a:extLst>
                  <a:ext uri="{FF2B5EF4-FFF2-40B4-BE49-F238E27FC236}">
                    <a16:creationId xmlns:a16="http://schemas.microsoft.com/office/drawing/2014/main" id="{3AF1510D-4DE5-0944-9883-C7378A65B719}"/>
                  </a:ext>
                </a:extLst>
              </p:cNvPr>
              <p:cNvSpPr>
                <a:spLocks noGrp="1" noRot="1" noChangeAspect="1" noMove="1" noResize="1" noEditPoints="1" noAdjustHandles="1" noChangeArrowheads="1" noChangeShapeType="1" noTextEdit="1"/>
              </p:cNvSpPr>
              <p:nvPr>
                <p:ph idx="1"/>
              </p:nvPr>
            </p:nvSpPr>
            <p:spPr>
              <a:xfrm>
                <a:off x="3436946" y="2069053"/>
                <a:ext cx="5401842" cy="2843771"/>
              </a:xfrm>
              <a:blipFill>
                <a:blip r:embed="rId2"/>
                <a:stretch>
                  <a:fillRect l="-939"/>
                </a:stretch>
              </a:blipFill>
            </p:spPr>
            <p:txBody>
              <a:bodyPr/>
              <a:lstStyle/>
              <a:p>
                <a:r>
                  <a:rPr lang="en-US">
                    <a:noFill/>
                  </a:rPr>
                  <a:t> </a:t>
                </a:r>
              </a:p>
            </p:txBody>
          </p:sp>
        </mc:Fallback>
      </mc:AlternateContent>
      <p:sp>
        <p:nvSpPr>
          <p:cNvPr id="6" name="Content Placeholder 2">
            <a:extLst>
              <a:ext uri="{FF2B5EF4-FFF2-40B4-BE49-F238E27FC236}">
                <a16:creationId xmlns:a16="http://schemas.microsoft.com/office/drawing/2014/main" id="{F57EB5D4-ED9B-174E-B069-C183C17A806E}"/>
              </a:ext>
            </a:extLst>
          </p:cNvPr>
          <p:cNvSpPr txBox="1">
            <a:spLocks/>
          </p:cNvSpPr>
          <p:nvPr/>
        </p:nvSpPr>
        <p:spPr>
          <a:xfrm>
            <a:off x="3436947" y="1496291"/>
            <a:ext cx="5665490" cy="434745"/>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We say that an expression R is a regular expression if R is…</a:t>
            </a:r>
          </a:p>
        </p:txBody>
      </p:sp>
      <p:sp>
        <p:nvSpPr>
          <p:cNvPr id="11" name="Content Placeholder 2">
            <a:extLst>
              <a:ext uri="{FF2B5EF4-FFF2-40B4-BE49-F238E27FC236}">
                <a16:creationId xmlns:a16="http://schemas.microsoft.com/office/drawing/2014/main" id="{0A422FF5-0AB0-D546-9383-D4266661FD9F}"/>
              </a:ext>
            </a:extLst>
          </p:cNvPr>
          <p:cNvSpPr txBox="1">
            <a:spLocks/>
          </p:cNvSpPr>
          <p:nvPr/>
        </p:nvSpPr>
        <p:spPr>
          <a:xfrm>
            <a:off x="279293" y="3490938"/>
            <a:ext cx="2347529" cy="1155469"/>
          </a:xfrm>
          <a:prstGeom prst="rect">
            <a:avLst/>
          </a:prstGeom>
          <a:noFill/>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400" i="1" dirty="0"/>
              <a:t>1-3 are base cases. Regular expression can be one character, epsilon (the set containing only the empty string), or the empty set.</a:t>
            </a:r>
          </a:p>
        </p:txBody>
      </p:sp>
      <p:cxnSp>
        <p:nvCxnSpPr>
          <p:cNvPr id="5" name="Straight Connector 4">
            <a:extLst>
              <a:ext uri="{FF2B5EF4-FFF2-40B4-BE49-F238E27FC236}">
                <a16:creationId xmlns:a16="http://schemas.microsoft.com/office/drawing/2014/main" id="{5F296409-094D-1F4E-BC2B-1C13CBCB12BF}"/>
              </a:ext>
            </a:extLst>
          </p:cNvPr>
          <p:cNvCxnSpPr/>
          <p:nvPr/>
        </p:nvCxnSpPr>
        <p:spPr>
          <a:xfrm flipV="1">
            <a:off x="1961804" y="2793076"/>
            <a:ext cx="1213658" cy="697862"/>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FEC0BB91-14D2-E342-9C56-6729D1DFED5A}"/>
              </a:ext>
            </a:extLst>
          </p:cNvPr>
          <p:cNvSpPr txBox="1">
            <a:spLocks/>
          </p:cNvSpPr>
          <p:nvPr/>
        </p:nvSpPr>
        <p:spPr>
          <a:xfrm>
            <a:off x="7730837" y="5910349"/>
            <a:ext cx="3577244" cy="708945"/>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400" i="1" dirty="0"/>
              <a:t>4-6 use the closed operations to build up larger expressions from smaller ones</a:t>
            </a:r>
          </a:p>
        </p:txBody>
      </p:sp>
      <p:cxnSp>
        <p:nvCxnSpPr>
          <p:cNvPr id="13" name="Straight Connector 12">
            <a:extLst>
              <a:ext uri="{FF2B5EF4-FFF2-40B4-BE49-F238E27FC236}">
                <a16:creationId xmlns:a16="http://schemas.microsoft.com/office/drawing/2014/main" id="{7C115EF1-C68F-D44F-96CF-F45FCD5A4104}"/>
              </a:ext>
            </a:extLst>
          </p:cNvPr>
          <p:cNvCxnSpPr>
            <a:cxnSpLocks/>
          </p:cNvCxnSpPr>
          <p:nvPr/>
        </p:nvCxnSpPr>
        <p:spPr>
          <a:xfrm flipH="1" flipV="1">
            <a:off x="7373389" y="5062655"/>
            <a:ext cx="1390997" cy="847694"/>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1739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Formal Definition of 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F1510D-4DE5-0944-9883-C7378A65B719}"/>
                  </a:ext>
                </a:extLst>
              </p:cNvPr>
              <p:cNvSpPr>
                <a:spLocks noGrp="1"/>
              </p:cNvSpPr>
              <p:nvPr>
                <p:ph idx="1"/>
              </p:nvPr>
            </p:nvSpPr>
            <p:spPr>
              <a:xfrm>
                <a:off x="900345" y="2276872"/>
                <a:ext cx="5401842" cy="2843771"/>
              </a:xfrm>
              <a:solidFill>
                <a:schemeClr val="tx1">
                  <a:lumMod val="95000"/>
                </a:schemeClr>
              </a:solidFill>
            </p:spPr>
            <p:txBody>
              <a:bodyPr>
                <a:normAutofit/>
              </a:bodyPr>
              <a:lstStyle/>
              <a:p>
                <a:pPr marL="0" indent="0">
                  <a:buNone/>
                </a:pPr>
                <a:r>
                  <a:rPr lang="en-US" sz="1800" i="1" dirty="0">
                    <a:solidFill>
                      <a:schemeClr val="bg1"/>
                    </a:solidFill>
                  </a:rPr>
                  <a:t>1. </a:t>
                </a:r>
                <a14:m>
                  <m:oMath xmlns:m="http://schemas.openxmlformats.org/officeDocument/2006/math">
                    <m:r>
                      <a:rPr lang="en-US" sz="1800" b="0" i="1" smtClean="0">
                        <a:solidFill>
                          <a:schemeClr val="bg1"/>
                        </a:solidFill>
                        <a:latin typeface="Cambria Math" panose="02040503050406030204" pitchFamily="18" charset="0"/>
                      </a:rPr>
                      <m:t>𝑎</m:t>
                    </m:r>
                  </m:oMath>
                </a14:m>
                <a:r>
                  <a:rPr lang="en-US" sz="1800" i="1" dirty="0">
                    <a:solidFill>
                      <a:schemeClr val="bg1"/>
                    </a:solidFill>
                  </a:rPr>
                  <a:t> for some </a:t>
                </a:r>
                <a14:m>
                  <m:oMath xmlns:m="http://schemas.openxmlformats.org/officeDocument/2006/math">
                    <m:r>
                      <a:rPr lang="en-US" sz="1800" b="0" i="1" smtClean="0">
                        <a:solidFill>
                          <a:schemeClr val="bg1"/>
                        </a:solidFill>
                        <a:latin typeface="Cambria Math" panose="02040503050406030204" pitchFamily="18" charset="0"/>
                      </a:rPr>
                      <m:t>𝑎</m:t>
                    </m:r>
                    <m:r>
                      <a:rPr lang="en-US" sz="1800" b="0" i="1" smtClean="0">
                        <a:solidFill>
                          <a:schemeClr val="bg1"/>
                        </a:solidFill>
                        <a:latin typeface="Cambria Math" panose="02040503050406030204" pitchFamily="18" charset="0"/>
                      </a:rPr>
                      <m:t>∈</m:t>
                    </m:r>
                    <m:r>
                      <m:rPr>
                        <m:sty m:val="p"/>
                      </m:rPr>
                      <a:rPr lang="en-US" sz="1800" b="0" i="0" smtClean="0">
                        <a:solidFill>
                          <a:schemeClr val="bg1"/>
                        </a:solidFill>
                        <a:latin typeface="Cambria Math" panose="02040503050406030204" pitchFamily="18" charset="0"/>
                      </a:rPr>
                      <m:t>Σ</m:t>
                    </m:r>
                  </m:oMath>
                </a14:m>
                <a:endParaRPr lang="en-US" sz="1800" i="1" dirty="0">
                  <a:solidFill>
                    <a:schemeClr val="bg1"/>
                  </a:solidFill>
                </a:endParaRPr>
              </a:p>
              <a:p>
                <a:pPr marL="0" indent="0">
                  <a:buNone/>
                </a:pPr>
                <a:r>
                  <a:rPr lang="en-US" sz="1800" i="1" dirty="0">
                    <a:solidFill>
                      <a:schemeClr val="bg1"/>
                    </a:solidFill>
                  </a:rPr>
                  <a:t>2. </a:t>
                </a:r>
                <a14:m>
                  <m:oMath xmlns:m="http://schemas.openxmlformats.org/officeDocument/2006/math">
                    <m:r>
                      <a:rPr lang="en-US" sz="1800" b="0" i="1" smtClean="0">
                        <a:solidFill>
                          <a:schemeClr val="bg1"/>
                        </a:solidFill>
                        <a:latin typeface="Cambria Math" panose="02040503050406030204" pitchFamily="18" charset="0"/>
                      </a:rPr>
                      <m:t>𝜖</m:t>
                    </m:r>
                  </m:oMath>
                </a14:m>
                <a:endParaRPr lang="en-US" sz="1800" i="1" dirty="0">
                  <a:solidFill>
                    <a:schemeClr val="bg1"/>
                  </a:solidFill>
                </a:endParaRPr>
              </a:p>
              <a:p>
                <a:pPr marL="0" indent="0">
                  <a:buNone/>
                </a:pPr>
                <a:r>
                  <a:rPr lang="en-US" sz="1800" i="1" dirty="0">
                    <a:solidFill>
                      <a:schemeClr val="bg1"/>
                    </a:solidFill>
                  </a:rPr>
                  <a:t>3. </a:t>
                </a:r>
                <a14:m>
                  <m:oMath xmlns:m="http://schemas.openxmlformats.org/officeDocument/2006/math">
                    <m:r>
                      <a:rPr lang="en-US" sz="1800" i="1" smtClean="0">
                        <a:solidFill>
                          <a:schemeClr val="bg1"/>
                        </a:solidFill>
                        <a:latin typeface="Cambria Math" panose="02040503050406030204" pitchFamily="18" charset="0"/>
                        <a:ea typeface="Cambria Math" panose="02040503050406030204" pitchFamily="18" charset="0"/>
                      </a:rPr>
                      <m:t>𝜙</m:t>
                    </m:r>
                  </m:oMath>
                </a14:m>
                <a:endParaRPr lang="en-US" sz="1800" i="1" dirty="0">
                  <a:solidFill>
                    <a:schemeClr val="bg1"/>
                  </a:solidFill>
                </a:endParaRPr>
              </a:p>
              <a:p>
                <a:pPr marL="0" indent="0">
                  <a:buNone/>
                </a:pPr>
                <a:r>
                  <a:rPr lang="en-US" sz="1800" i="1" dirty="0">
                    <a:solidFill>
                      <a:schemeClr val="bg1"/>
                    </a:solidFill>
                  </a:rPr>
                  <a:t>4. </a:t>
                </a:r>
                <a14:m>
                  <m:oMath xmlns:m="http://schemas.openxmlformats.org/officeDocument/2006/math">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1</m:t>
                        </m:r>
                      </m:sub>
                    </m:sSub>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2</m:t>
                        </m:r>
                      </m:sub>
                    </m:sSub>
                    <m:r>
                      <a:rPr lang="en-US" sz="1800" b="0" i="1" smtClean="0">
                        <a:solidFill>
                          <a:schemeClr val="bg1"/>
                        </a:solidFill>
                        <a:latin typeface="Cambria Math" panose="02040503050406030204" pitchFamily="18" charset="0"/>
                      </a:rPr>
                      <m:t>)</m:t>
                    </m:r>
                  </m:oMath>
                </a14:m>
                <a:r>
                  <a:rPr lang="en-US" sz="1800" i="1" dirty="0">
                    <a:solidFill>
                      <a:schemeClr val="bg1"/>
                    </a:solidFill>
                  </a:rPr>
                  <a:t>, where </a:t>
                </a:r>
                <a14:m>
                  <m:oMath xmlns:m="http://schemas.openxmlformats.org/officeDocument/2006/math">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1</m:t>
                        </m:r>
                      </m:sub>
                    </m:sSub>
                  </m:oMath>
                </a14:m>
                <a:r>
                  <a:rPr lang="en-US" sz="1800" i="1" dirty="0">
                    <a:solidFill>
                      <a:schemeClr val="bg1"/>
                    </a:solidFill>
                  </a:rPr>
                  <a:t> and </a:t>
                </a:r>
                <a14:m>
                  <m:oMath xmlns:m="http://schemas.openxmlformats.org/officeDocument/2006/math">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2</m:t>
                        </m:r>
                      </m:sub>
                    </m:sSub>
                  </m:oMath>
                </a14:m>
                <a:r>
                  <a:rPr lang="en-US" sz="1800" i="1" dirty="0">
                    <a:solidFill>
                      <a:schemeClr val="bg1"/>
                    </a:solidFill>
                  </a:rPr>
                  <a:t> are regular expressions</a:t>
                </a:r>
              </a:p>
              <a:p>
                <a:pPr marL="0" indent="0">
                  <a:buNone/>
                </a:pPr>
                <a:r>
                  <a:rPr lang="en-US" sz="1800" i="1" dirty="0">
                    <a:solidFill>
                      <a:schemeClr val="bg1"/>
                    </a:solidFill>
                  </a:rPr>
                  <a:t>5. </a:t>
                </a:r>
                <a14:m>
                  <m:oMath xmlns:m="http://schemas.openxmlformats.org/officeDocument/2006/math">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1</m:t>
                        </m:r>
                      </m:sub>
                    </m:sSub>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2</m:t>
                        </m:r>
                      </m:sub>
                    </m:sSub>
                    <m:r>
                      <a:rPr lang="en-US" sz="1800" b="0" i="1" smtClean="0">
                        <a:solidFill>
                          <a:schemeClr val="bg1"/>
                        </a:solidFill>
                        <a:latin typeface="Cambria Math" panose="02040503050406030204" pitchFamily="18" charset="0"/>
                      </a:rPr>
                      <m:t>)</m:t>
                    </m:r>
                  </m:oMath>
                </a14:m>
                <a:r>
                  <a:rPr lang="en-US" sz="1800" i="1" dirty="0">
                    <a:solidFill>
                      <a:schemeClr val="bg1"/>
                    </a:solidFill>
                  </a:rPr>
                  <a:t>, where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𝑅</m:t>
                        </m:r>
                      </m:e>
                      <m:sub>
                        <m:r>
                          <a:rPr lang="en-US" sz="1800" i="1">
                            <a:solidFill>
                              <a:schemeClr val="bg1"/>
                            </a:solidFill>
                            <a:latin typeface="Cambria Math" panose="02040503050406030204" pitchFamily="18" charset="0"/>
                          </a:rPr>
                          <m:t>1</m:t>
                        </m:r>
                      </m:sub>
                    </m:sSub>
                  </m:oMath>
                </a14:m>
                <a:r>
                  <a:rPr lang="en-US" sz="1800" i="1" dirty="0">
                    <a:solidFill>
                      <a:schemeClr val="bg1"/>
                    </a:solidFill>
                  </a:rPr>
                  <a:t> and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𝑅</m:t>
                        </m:r>
                      </m:e>
                      <m:sub>
                        <m:r>
                          <a:rPr lang="en-US" sz="1800" i="1">
                            <a:solidFill>
                              <a:schemeClr val="bg1"/>
                            </a:solidFill>
                            <a:latin typeface="Cambria Math" panose="02040503050406030204" pitchFamily="18" charset="0"/>
                          </a:rPr>
                          <m:t>2</m:t>
                        </m:r>
                      </m:sub>
                    </m:sSub>
                  </m:oMath>
                </a14:m>
                <a:r>
                  <a:rPr lang="en-US" sz="1800" i="1" dirty="0">
                    <a:solidFill>
                      <a:schemeClr val="bg1"/>
                    </a:solidFill>
                  </a:rPr>
                  <a:t> are regular expressions</a:t>
                </a:r>
              </a:p>
              <a:p>
                <a:pPr marL="0" indent="0">
                  <a:buNone/>
                </a:pPr>
                <a:r>
                  <a:rPr lang="en-US" sz="1800" i="1" dirty="0">
                    <a:solidFill>
                      <a:schemeClr val="bg1"/>
                    </a:solidFill>
                  </a:rPr>
                  <a:t>6. </a:t>
                </a:r>
                <a14:m>
                  <m:oMath xmlns:m="http://schemas.openxmlformats.org/officeDocument/2006/math">
                    <m:r>
                      <a:rPr lang="en-US" sz="1800" b="0" i="1" smtClean="0">
                        <a:solidFill>
                          <a:schemeClr val="bg1"/>
                        </a:solidFill>
                        <a:latin typeface="Cambria Math" panose="02040503050406030204" pitchFamily="18" charset="0"/>
                      </a:rPr>
                      <m:t>(</m:t>
                    </m:r>
                    <m:sSubSup>
                      <m:sSubSupPr>
                        <m:ctrlPr>
                          <a:rPr lang="en-US" sz="1800" b="0" i="1" smtClean="0">
                            <a:solidFill>
                              <a:schemeClr val="bg1"/>
                            </a:solidFill>
                            <a:latin typeface="Cambria Math" panose="02040503050406030204" pitchFamily="18" charset="0"/>
                          </a:rPr>
                        </m:ctrlPr>
                      </m:sSubSup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m:t>
                        </m:r>
                      </m:sup>
                    </m:sSubSup>
                    <m:r>
                      <a:rPr lang="en-US" sz="1800" b="0" i="1" smtClean="0">
                        <a:solidFill>
                          <a:schemeClr val="bg1"/>
                        </a:solidFill>
                        <a:latin typeface="Cambria Math" panose="02040503050406030204" pitchFamily="18" charset="0"/>
                      </a:rPr>
                      <m:t>)</m:t>
                    </m:r>
                  </m:oMath>
                </a14:m>
                <a:r>
                  <a:rPr lang="en-US" sz="1800" i="1" dirty="0">
                    <a:solidFill>
                      <a:schemeClr val="bg1"/>
                    </a:solidFill>
                  </a:rPr>
                  <a:t>, where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𝑅</m:t>
                        </m:r>
                      </m:e>
                      <m:sub>
                        <m:r>
                          <a:rPr lang="en-US" sz="1800" i="1">
                            <a:solidFill>
                              <a:schemeClr val="bg1"/>
                            </a:solidFill>
                            <a:latin typeface="Cambria Math" panose="02040503050406030204" pitchFamily="18" charset="0"/>
                          </a:rPr>
                          <m:t>1</m:t>
                        </m:r>
                      </m:sub>
                    </m:sSub>
                  </m:oMath>
                </a14:m>
                <a:r>
                  <a:rPr lang="en-US" sz="1800" i="1" dirty="0">
                    <a:solidFill>
                      <a:schemeClr val="bg1"/>
                    </a:solidFill>
                  </a:rPr>
                  <a:t> is a regular expression</a:t>
                </a:r>
              </a:p>
            </p:txBody>
          </p:sp>
        </mc:Choice>
        <mc:Fallback xmlns="">
          <p:sp>
            <p:nvSpPr>
              <p:cNvPr id="3" name="Content Placeholder 2">
                <a:extLst>
                  <a:ext uri="{FF2B5EF4-FFF2-40B4-BE49-F238E27FC236}">
                    <a16:creationId xmlns:a16="http://schemas.microsoft.com/office/drawing/2014/main" id="{3AF1510D-4DE5-0944-9883-C7378A65B719}"/>
                  </a:ext>
                </a:extLst>
              </p:cNvPr>
              <p:cNvSpPr>
                <a:spLocks noGrp="1" noRot="1" noChangeAspect="1" noMove="1" noResize="1" noEditPoints="1" noAdjustHandles="1" noChangeArrowheads="1" noChangeShapeType="1" noTextEdit="1"/>
              </p:cNvSpPr>
              <p:nvPr>
                <p:ph idx="1"/>
              </p:nvPr>
            </p:nvSpPr>
            <p:spPr>
              <a:xfrm>
                <a:off x="900345" y="2276872"/>
                <a:ext cx="5401842" cy="2843771"/>
              </a:xfrm>
              <a:blipFill>
                <a:blip r:embed="rId2"/>
                <a:stretch>
                  <a:fillRect l="-939"/>
                </a:stretch>
              </a:blipFill>
            </p:spPr>
            <p:txBody>
              <a:bodyPr/>
              <a:lstStyle/>
              <a:p>
                <a:r>
                  <a:rPr lang="en-US">
                    <a:noFill/>
                  </a:rPr>
                  <a:t> </a:t>
                </a:r>
              </a:p>
            </p:txBody>
          </p:sp>
        </mc:Fallback>
      </mc:AlternateContent>
      <p:sp>
        <p:nvSpPr>
          <p:cNvPr id="6" name="Content Placeholder 2">
            <a:extLst>
              <a:ext uri="{FF2B5EF4-FFF2-40B4-BE49-F238E27FC236}">
                <a16:creationId xmlns:a16="http://schemas.microsoft.com/office/drawing/2014/main" id="{F57EB5D4-ED9B-174E-B069-C183C17A806E}"/>
              </a:ext>
            </a:extLst>
          </p:cNvPr>
          <p:cNvSpPr txBox="1">
            <a:spLocks/>
          </p:cNvSpPr>
          <p:nvPr/>
        </p:nvSpPr>
        <p:spPr>
          <a:xfrm>
            <a:off x="900346" y="1704110"/>
            <a:ext cx="5665490" cy="434745"/>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We say that an expression R is a regular expression if R is…</a:t>
            </a:r>
          </a:p>
        </p:txBody>
      </p:sp>
      <p:sp>
        <p:nvSpPr>
          <p:cNvPr id="9" name="Content Placeholder 2">
            <a:extLst>
              <a:ext uri="{FF2B5EF4-FFF2-40B4-BE49-F238E27FC236}">
                <a16:creationId xmlns:a16="http://schemas.microsoft.com/office/drawing/2014/main" id="{2141E888-023E-1F4A-BCA0-6DCB4FC6D3D7}"/>
              </a:ext>
            </a:extLst>
          </p:cNvPr>
          <p:cNvSpPr txBox="1">
            <a:spLocks/>
          </p:cNvSpPr>
          <p:nvPr/>
        </p:nvSpPr>
        <p:spPr>
          <a:xfrm>
            <a:off x="6422768" y="2643447"/>
            <a:ext cx="5057109" cy="1729048"/>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b="1" i="1" u="sng" dirty="0"/>
              <a:t>Important Question</a:t>
            </a:r>
            <a:r>
              <a:rPr lang="en-US" sz="1800" i="1" dirty="0"/>
              <a:t>:</a:t>
            </a:r>
          </a:p>
          <a:p>
            <a:pPr marL="0" indent="0">
              <a:buFont typeface="Arial" panose="020B0604020202020204" pitchFamily="34" charset="0"/>
              <a:buNone/>
            </a:pPr>
            <a:r>
              <a:rPr lang="en-US" sz="1800" i="1" dirty="0"/>
              <a:t>Using this definition, can we build EVERY possible regular expression? How can we formally express this question and try to prove it?</a:t>
            </a:r>
          </a:p>
        </p:txBody>
      </p:sp>
    </p:spTree>
    <p:extLst>
      <p:ext uri="{BB962C8B-B14F-4D97-AF65-F5344CB8AC3E}">
        <p14:creationId xmlns:p14="http://schemas.microsoft.com/office/powerpoint/2010/main" val="41994535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Formal Definition of 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F1510D-4DE5-0944-9883-C7378A65B719}"/>
                  </a:ext>
                </a:extLst>
              </p:cNvPr>
              <p:cNvSpPr>
                <a:spLocks noGrp="1"/>
              </p:cNvSpPr>
              <p:nvPr>
                <p:ph idx="1"/>
              </p:nvPr>
            </p:nvSpPr>
            <p:spPr>
              <a:xfrm>
                <a:off x="900345" y="1561977"/>
                <a:ext cx="5401842" cy="2843771"/>
              </a:xfrm>
              <a:solidFill>
                <a:schemeClr val="tx1">
                  <a:lumMod val="95000"/>
                </a:schemeClr>
              </a:solidFill>
            </p:spPr>
            <p:txBody>
              <a:bodyPr>
                <a:normAutofit/>
              </a:bodyPr>
              <a:lstStyle/>
              <a:p>
                <a:pPr marL="0" indent="0">
                  <a:buNone/>
                </a:pPr>
                <a:r>
                  <a:rPr lang="en-US" sz="1800" i="1" dirty="0">
                    <a:solidFill>
                      <a:schemeClr val="bg1"/>
                    </a:solidFill>
                  </a:rPr>
                  <a:t>1. </a:t>
                </a:r>
                <a14:m>
                  <m:oMath xmlns:m="http://schemas.openxmlformats.org/officeDocument/2006/math">
                    <m:r>
                      <a:rPr lang="en-US" sz="1800" b="0" i="1" smtClean="0">
                        <a:solidFill>
                          <a:schemeClr val="bg1"/>
                        </a:solidFill>
                        <a:latin typeface="Cambria Math" panose="02040503050406030204" pitchFamily="18" charset="0"/>
                      </a:rPr>
                      <m:t>𝑎</m:t>
                    </m:r>
                  </m:oMath>
                </a14:m>
                <a:r>
                  <a:rPr lang="en-US" sz="1800" i="1" dirty="0">
                    <a:solidFill>
                      <a:schemeClr val="bg1"/>
                    </a:solidFill>
                  </a:rPr>
                  <a:t> for some </a:t>
                </a:r>
                <a14:m>
                  <m:oMath xmlns:m="http://schemas.openxmlformats.org/officeDocument/2006/math">
                    <m:r>
                      <a:rPr lang="en-US" sz="1800" b="0" i="1" smtClean="0">
                        <a:solidFill>
                          <a:schemeClr val="bg1"/>
                        </a:solidFill>
                        <a:latin typeface="Cambria Math" panose="02040503050406030204" pitchFamily="18" charset="0"/>
                      </a:rPr>
                      <m:t>𝑎</m:t>
                    </m:r>
                    <m:r>
                      <a:rPr lang="en-US" sz="1800" b="0" i="1" smtClean="0">
                        <a:solidFill>
                          <a:schemeClr val="bg1"/>
                        </a:solidFill>
                        <a:latin typeface="Cambria Math" panose="02040503050406030204" pitchFamily="18" charset="0"/>
                      </a:rPr>
                      <m:t>∈</m:t>
                    </m:r>
                    <m:r>
                      <m:rPr>
                        <m:sty m:val="p"/>
                      </m:rPr>
                      <a:rPr lang="en-US" sz="1800" b="0" i="0" smtClean="0">
                        <a:solidFill>
                          <a:schemeClr val="bg1"/>
                        </a:solidFill>
                        <a:latin typeface="Cambria Math" panose="02040503050406030204" pitchFamily="18" charset="0"/>
                      </a:rPr>
                      <m:t>Σ</m:t>
                    </m:r>
                  </m:oMath>
                </a14:m>
                <a:endParaRPr lang="en-US" sz="1800" i="1" dirty="0">
                  <a:solidFill>
                    <a:schemeClr val="bg1"/>
                  </a:solidFill>
                </a:endParaRPr>
              </a:p>
              <a:p>
                <a:pPr marL="0" indent="0">
                  <a:buNone/>
                </a:pPr>
                <a:r>
                  <a:rPr lang="en-US" sz="1800" i="1" dirty="0">
                    <a:solidFill>
                      <a:schemeClr val="bg1"/>
                    </a:solidFill>
                  </a:rPr>
                  <a:t>2. </a:t>
                </a:r>
                <a14:m>
                  <m:oMath xmlns:m="http://schemas.openxmlformats.org/officeDocument/2006/math">
                    <m:r>
                      <a:rPr lang="en-US" sz="1800" b="0" i="1" smtClean="0">
                        <a:solidFill>
                          <a:schemeClr val="bg1"/>
                        </a:solidFill>
                        <a:latin typeface="Cambria Math" panose="02040503050406030204" pitchFamily="18" charset="0"/>
                      </a:rPr>
                      <m:t>𝜖</m:t>
                    </m:r>
                  </m:oMath>
                </a14:m>
                <a:endParaRPr lang="en-US" sz="1800" i="1" dirty="0">
                  <a:solidFill>
                    <a:schemeClr val="bg1"/>
                  </a:solidFill>
                </a:endParaRPr>
              </a:p>
              <a:p>
                <a:pPr marL="0" indent="0">
                  <a:buNone/>
                </a:pPr>
                <a:r>
                  <a:rPr lang="en-US" sz="1800" i="1" dirty="0">
                    <a:solidFill>
                      <a:schemeClr val="bg1"/>
                    </a:solidFill>
                  </a:rPr>
                  <a:t>3. </a:t>
                </a:r>
                <a14:m>
                  <m:oMath xmlns:m="http://schemas.openxmlformats.org/officeDocument/2006/math">
                    <m:r>
                      <a:rPr lang="en-US" sz="1800" i="1" smtClean="0">
                        <a:solidFill>
                          <a:schemeClr val="bg1"/>
                        </a:solidFill>
                        <a:latin typeface="Cambria Math" panose="02040503050406030204" pitchFamily="18" charset="0"/>
                        <a:ea typeface="Cambria Math" panose="02040503050406030204" pitchFamily="18" charset="0"/>
                      </a:rPr>
                      <m:t>𝜙</m:t>
                    </m:r>
                  </m:oMath>
                </a14:m>
                <a:endParaRPr lang="en-US" sz="1800" i="1" dirty="0">
                  <a:solidFill>
                    <a:schemeClr val="bg1"/>
                  </a:solidFill>
                </a:endParaRPr>
              </a:p>
              <a:p>
                <a:pPr marL="0" indent="0">
                  <a:buNone/>
                </a:pPr>
                <a:r>
                  <a:rPr lang="en-US" sz="1800" i="1" dirty="0">
                    <a:solidFill>
                      <a:schemeClr val="bg1"/>
                    </a:solidFill>
                  </a:rPr>
                  <a:t>4. </a:t>
                </a:r>
                <a14:m>
                  <m:oMath xmlns:m="http://schemas.openxmlformats.org/officeDocument/2006/math">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1</m:t>
                        </m:r>
                      </m:sub>
                    </m:sSub>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2</m:t>
                        </m:r>
                      </m:sub>
                    </m:sSub>
                    <m:r>
                      <a:rPr lang="en-US" sz="1800" b="0" i="1" smtClean="0">
                        <a:solidFill>
                          <a:schemeClr val="bg1"/>
                        </a:solidFill>
                        <a:latin typeface="Cambria Math" panose="02040503050406030204" pitchFamily="18" charset="0"/>
                      </a:rPr>
                      <m:t>)</m:t>
                    </m:r>
                  </m:oMath>
                </a14:m>
                <a:r>
                  <a:rPr lang="en-US" sz="1800" i="1" dirty="0">
                    <a:solidFill>
                      <a:schemeClr val="bg1"/>
                    </a:solidFill>
                  </a:rPr>
                  <a:t>, where </a:t>
                </a:r>
                <a14:m>
                  <m:oMath xmlns:m="http://schemas.openxmlformats.org/officeDocument/2006/math">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1</m:t>
                        </m:r>
                      </m:sub>
                    </m:sSub>
                  </m:oMath>
                </a14:m>
                <a:r>
                  <a:rPr lang="en-US" sz="1800" i="1" dirty="0">
                    <a:solidFill>
                      <a:schemeClr val="bg1"/>
                    </a:solidFill>
                  </a:rPr>
                  <a:t> and </a:t>
                </a:r>
                <a14:m>
                  <m:oMath xmlns:m="http://schemas.openxmlformats.org/officeDocument/2006/math">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2</m:t>
                        </m:r>
                      </m:sub>
                    </m:sSub>
                  </m:oMath>
                </a14:m>
                <a:r>
                  <a:rPr lang="en-US" sz="1800" i="1" dirty="0">
                    <a:solidFill>
                      <a:schemeClr val="bg1"/>
                    </a:solidFill>
                  </a:rPr>
                  <a:t> are regular expressions</a:t>
                </a:r>
              </a:p>
              <a:p>
                <a:pPr marL="0" indent="0">
                  <a:buNone/>
                </a:pPr>
                <a:r>
                  <a:rPr lang="en-US" sz="1800" i="1" dirty="0">
                    <a:solidFill>
                      <a:schemeClr val="bg1"/>
                    </a:solidFill>
                  </a:rPr>
                  <a:t>5. </a:t>
                </a:r>
                <a14:m>
                  <m:oMath xmlns:m="http://schemas.openxmlformats.org/officeDocument/2006/math">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1</m:t>
                        </m:r>
                      </m:sub>
                    </m:sSub>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2</m:t>
                        </m:r>
                      </m:sub>
                    </m:sSub>
                    <m:r>
                      <a:rPr lang="en-US" sz="1800" b="0" i="1" smtClean="0">
                        <a:solidFill>
                          <a:schemeClr val="bg1"/>
                        </a:solidFill>
                        <a:latin typeface="Cambria Math" panose="02040503050406030204" pitchFamily="18" charset="0"/>
                      </a:rPr>
                      <m:t>)</m:t>
                    </m:r>
                  </m:oMath>
                </a14:m>
                <a:r>
                  <a:rPr lang="en-US" sz="1800" i="1" dirty="0">
                    <a:solidFill>
                      <a:schemeClr val="bg1"/>
                    </a:solidFill>
                  </a:rPr>
                  <a:t>, where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𝑅</m:t>
                        </m:r>
                      </m:e>
                      <m:sub>
                        <m:r>
                          <a:rPr lang="en-US" sz="1800" i="1">
                            <a:solidFill>
                              <a:schemeClr val="bg1"/>
                            </a:solidFill>
                            <a:latin typeface="Cambria Math" panose="02040503050406030204" pitchFamily="18" charset="0"/>
                          </a:rPr>
                          <m:t>1</m:t>
                        </m:r>
                      </m:sub>
                    </m:sSub>
                  </m:oMath>
                </a14:m>
                <a:r>
                  <a:rPr lang="en-US" sz="1800" i="1" dirty="0">
                    <a:solidFill>
                      <a:schemeClr val="bg1"/>
                    </a:solidFill>
                  </a:rPr>
                  <a:t> and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𝑅</m:t>
                        </m:r>
                      </m:e>
                      <m:sub>
                        <m:r>
                          <a:rPr lang="en-US" sz="1800" i="1">
                            <a:solidFill>
                              <a:schemeClr val="bg1"/>
                            </a:solidFill>
                            <a:latin typeface="Cambria Math" panose="02040503050406030204" pitchFamily="18" charset="0"/>
                          </a:rPr>
                          <m:t>2</m:t>
                        </m:r>
                      </m:sub>
                    </m:sSub>
                  </m:oMath>
                </a14:m>
                <a:r>
                  <a:rPr lang="en-US" sz="1800" i="1" dirty="0">
                    <a:solidFill>
                      <a:schemeClr val="bg1"/>
                    </a:solidFill>
                  </a:rPr>
                  <a:t> are regular expressions</a:t>
                </a:r>
              </a:p>
              <a:p>
                <a:pPr marL="0" indent="0">
                  <a:buNone/>
                </a:pPr>
                <a:r>
                  <a:rPr lang="en-US" sz="1800" i="1" dirty="0">
                    <a:solidFill>
                      <a:schemeClr val="bg1"/>
                    </a:solidFill>
                  </a:rPr>
                  <a:t>6. </a:t>
                </a:r>
                <a14:m>
                  <m:oMath xmlns:m="http://schemas.openxmlformats.org/officeDocument/2006/math">
                    <m:r>
                      <a:rPr lang="en-US" sz="1800" b="0" i="1" smtClean="0">
                        <a:solidFill>
                          <a:schemeClr val="bg1"/>
                        </a:solidFill>
                        <a:latin typeface="Cambria Math" panose="02040503050406030204" pitchFamily="18" charset="0"/>
                      </a:rPr>
                      <m:t>(</m:t>
                    </m:r>
                    <m:sSubSup>
                      <m:sSubSupPr>
                        <m:ctrlPr>
                          <a:rPr lang="en-US" sz="1800" b="0" i="1" smtClean="0">
                            <a:solidFill>
                              <a:schemeClr val="bg1"/>
                            </a:solidFill>
                            <a:latin typeface="Cambria Math" panose="02040503050406030204" pitchFamily="18" charset="0"/>
                          </a:rPr>
                        </m:ctrlPr>
                      </m:sSubSup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m:t>
                        </m:r>
                      </m:sup>
                    </m:sSubSup>
                    <m:r>
                      <a:rPr lang="en-US" sz="1800" b="0" i="1" smtClean="0">
                        <a:solidFill>
                          <a:schemeClr val="bg1"/>
                        </a:solidFill>
                        <a:latin typeface="Cambria Math" panose="02040503050406030204" pitchFamily="18" charset="0"/>
                      </a:rPr>
                      <m:t>)</m:t>
                    </m:r>
                  </m:oMath>
                </a14:m>
                <a:r>
                  <a:rPr lang="en-US" sz="1800" i="1" dirty="0">
                    <a:solidFill>
                      <a:schemeClr val="bg1"/>
                    </a:solidFill>
                  </a:rPr>
                  <a:t>, where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𝑅</m:t>
                        </m:r>
                      </m:e>
                      <m:sub>
                        <m:r>
                          <a:rPr lang="en-US" sz="1800" i="1">
                            <a:solidFill>
                              <a:schemeClr val="bg1"/>
                            </a:solidFill>
                            <a:latin typeface="Cambria Math" panose="02040503050406030204" pitchFamily="18" charset="0"/>
                          </a:rPr>
                          <m:t>1</m:t>
                        </m:r>
                      </m:sub>
                    </m:sSub>
                  </m:oMath>
                </a14:m>
                <a:r>
                  <a:rPr lang="en-US" sz="1800" i="1" dirty="0">
                    <a:solidFill>
                      <a:schemeClr val="bg1"/>
                    </a:solidFill>
                  </a:rPr>
                  <a:t> is a regular expression</a:t>
                </a:r>
              </a:p>
            </p:txBody>
          </p:sp>
        </mc:Choice>
        <mc:Fallback xmlns="">
          <p:sp>
            <p:nvSpPr>
              <p:cNvPr id="3" name="Content Placeholder 2">
                <a:extLst>
                  <a:ext uri="{FF2B5EF4-FFF2-40B4-BE49-F238E27FC236}">
                    <a16:creationId xmlns:a16="http://schemas.microsoft.com/office/drawing/2014/main" id="{3AF1510D-4DE5-0944-9883-C7378A65B719}"/>
                  </a:ext>
                </a:extLst>
              </p:cNvPr>
              <p:cNvSpPr>
                <a:spLocks noGrp="1" noRot="1" noChangeAspect="1" noMove="1" noResize="1" noEditPoints="1" noAdjustHandles="1" noChangeArrowheads="1" noChangeShapeType="1" noTextEdit="1"/>
              </p:cNvSpPr>
              <p:nvPr>
                <p:ph idx="1"/>
              </p:nvPr>
            </p:nvSpPr>
            <p:spPr>
              <a:xfrm>
                <a:off x="900345" y="1561977"/>
                <a:ext cx="5401842" cy="2843771"/>
              </a:xfrm>
              <a:blipFill>
                <a:blip r:embed="rId2"/>
                <a:stretch>
                  <a:fillRect l="-939"/>
                </a:stretch>
              </a:blipFill>
            </p:spPr>
            <p:txBody>
              <a:bodyPr/>
              <a:lstStyle/>
              <a:p>
                <a:r>
                  <a:rPr lang="en-US">
                    <a:noFill/>
                  </a:rPr>
                  <a:t> </a:t>
                </a:r>
              </a:p>
            </p:txBody>
          </p:sp>
        </mc:Fallback>
      </mc:AlternateContent>
      <p:sp>
        <p:nvSpPr>
          <p:cNvPr id="6" name="Content Placeholder 2">
            <a:extLst>
              <a:ext uri="{FF2B5EF4-FFF2-40B4-BE49-F238E27FC236}">
                <a16:creationId xmlns:a16="http://schemas.microsoft.com/office/drawing/2014/main" id="{F57EB5D4-ED9B-174E-B069-C183C17A806E}"/>
              </a:ext>
            </a:extLst>
          </p:cNvPr>
          <p:cNvSpPr txBox="1">
            <a:spLocks/>
          </p:cNvSpPr>
          <p:nvPr/>
        </p:nvSpPr>
        <p:spPr>
          <a:xfrm>
            <a:off x="900346" y="989215"/>
            <a:ext cx="5665490" cy="434745"/>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We say that an expression R is a regular expression if R is…</a:t>
            </a:r>
          </a:p>
        </p:txBody>
      </p:sp>
      <p:sp>
        <p:nvSpPr>
          <p:cNvPr id="9" name="Content Placeholder 2">
            <a:extLst>
              <a:ext uri="{FF2B5EF4-FFF2-40B4-BE49-F238E27FC236}">
                <a16:creationId xmlns:a16="http://schemas.microsoft.com/office/drawing/2014/main" id="{2141E888-023E-1F4A-BCA0-6DCB4FC6D3D7}"/>
              </a:ext>
            </a:extLst>
          </p:cNvPr>
          <p:cNvSpPr txBox="1">
            <a:spLocks/>
          </p:cNvSpPr>
          <p:nvPr/>
        </p:nvSpPr>
        <p:spPr>
          <a:xfrm>
            <a:off x="6422768" y="1928552"/>
            <a:ext cx="5057109" cy="1729048"/>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b="1" i="1" u="sng" dirty="0"/>
              <a:t>Important Question</a:t>
            </a:r>
            <a:r>
              <a:rPr lang="en-US" sz="1800" i="1" dirty="0"/>
              <a:t>:</a:t>
            </a:r>
          </a:p>
          <a:p>
            <a:pPr marL="0" indent="0">
              <a:buFont typeface="Arial" panose="020B0604020202020204" pitchFamily="34" charset="0"/>
              <a:buNone/>
            </a:pPr>
            <a:r>
              <a:rPr lang="en-US" sz="1800" i="1" dirty="0"/>
              <a:t>Using this definition, can we build EVERY possible regular expression? How can we formally express this question and try to prove it?</a:t>
            </a:r>
          </a:p>
        </p:txBody>
      </p:sp>
      <p:sp>
        <p:nvSpPr>
          <p:cNvPr id="7" name="Content Placeholder 2">
            <a:extLst>
              <a:ext uri="{FF2B5EF4-FFF2-40B4-BE49-F238E27FC236}">
                <a16:creationId xmlns:a16="http://schemas.microsoft.com/office/drawing/2014/main" id="{BAE910DC-18D3-C64B-8CA5-1B2E3BFFB3A2}"/>
              </a:ext>
            </a:extLst>
          </p:cNvPr>
          <p:cNvSpPr txBox="1">
            <a:spLocks/>
          </p:cNvSpPr>
          <p:nvPr/>
        </p:nvSpPr>
        <p:spPr>
          <a:xfrm>
            <a:off x="1118576" y="5170521"/>
            <a:ext cx="10086775" cy="709356"/>
          </a:xfrm>
          <a:prstGeom prst="rect">
            <a:avLst/>
          </a:prstGeom>
          <a:solidFill>
            <a:schemeClr val="tx1">
              <a:lumMod val="95000"/>
            </a:schemeClr>
          </a:solidFill>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b="1" i="1" u="sng" dirty="0">
                <a:solidFill>
                  <a:schemeClr val="bg1"/>
                </a:solidFill>
              </a:rPr>
              <a:t>Possible Theorem</a:t>
            </a:r>
            <a:r>
              <a:rPr lang="en-US" sz="1800" i="1" dirty="0">
                <a:solidFill>
                  <a:schemeClr val="bg1"/>
                </a:solidFill>
              </a:rPr>
              <a:t>: A language is regular (i.e., an NFA or DFA exists that accepts it) if and only if some regular expression describes it.</a:t>
            </a:r>
          </a:p>
        </p:txBody>
      </p:sp>
      <p:cxnSp>
        <p:nvCxnSpPr>
          <p:cNvPr id="5" name="Straight Connector 4">
            <a:extLst>
              <a:ext uri="{FF2B5EF4-FFF2-40B4-BE49-F238E27FC236}">
                <a16:creationId xmlns:a16="http://schemas.microsoft.com/office/drawing/2014/main" id="{ABAE5E61-E29E-5341-A9D7-53AAFD6450E8}"/>
              </a:ext>
            </a:extLst>
          </p:cNvPr>
          <p:cNvCxnSpPr>
            <a:cxnSpLocks/>
          </p:cNvCxnSpPr>
          <p:nvPr/>
        </p:nvCxnSpPr>
        <p:spPr>
          <a:xfrm flipV="1">
            <a:off x="6565836" y="3749040"/>
            <a:ext cx="1140062" cy="1313411"/>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4A3911F4-87F0-C146-80DA-DCAC283749D3}"/>
              </a:ext>
            </a:extLst>
          </p:cNvPr>
          <p:cNvSpPr txBox="1">
            <a:spLocks/>
          </p:cNvSpPr>
          <p:nvPr/>
        </p:nvSpPr>
        <p:spPr>
          <a:xfrm>
            <a:off x="7348497" y="4100951"/>
            <a:ext cx="1338349" cy="781393"/>
          </a:xfrm>
          <a:prstGeom prst="rect">
            <a:avLst/>
          </a:prstGeom>
          <a:noFill/>
          <a:ln>
            <a:noFill/>
          </a:ln>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Here is a formal description of this question</a:t>
            </a:r>
          </a:p>
        </p:txBody>
      </p:sp>
      <p:sp>
        <p:nvSpPr>
          <p:cNvPr id="11" name="Content Placeholder 2">
            <a:extLst>
              <a:ext uri="{FF2B5EF4-FFF2-40B4-BE49-F238E27FC236}">
                <a16:creationId xmlns:a16="http://schemas.microsoft.com/office/drawing/2014/main" id="{0C94C051-0A9E-4645-B9A5-9A895DA42FF3}"/>
              </a:ext>
            </a:extLst>
          </p:cNvPr>
          <p:cNvSpPr txBox="1">
            <a:spLocks/>
          </p:cNvSpPr>
          <p:nvPr/>
        </p:nvSpPr>
        <p:spPr>
          <a:xfrm>
            <a:off x="1997602" y="5918669"/>
            <a:ext cx="8609169" cy="556947"/>
          </a:xfrm>
          <a:prstGeom prst="rect">
            <a:avLst/>
          </a:prstGeom>
          <a:noFill/>
          <a:ln>
            <a:noFill/>
          </a:ln>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…and by extension, this means that finite automata and regular expressions are equivalently expressive (they can describe the exact same set of functions.</a:t>
            </a:r>
          </a:p>
        </p:txBody>
      </p:sp>
    </p:spTree>
    <p:extLst>
      <p:ext uri="{BB962C8B-B14F-4D97-AF65-F5344CB8AC3E}">
        <p14:creationId xmlns:p14="http://schemas.microsoft.com/office/powerpoint/2010/main" val="22719052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Reg. Expressions To Finite Automata</a:t>
            </a:r>
          </a:p>
        </p:txBody>
      </p:sp>
      <p:sp>
        <p:nvSpPr>
          <p:cNvPr id="7" name="Content Placeholder 2">
            <a:extLst>
              <a:ext uri="{FF2B5EF4-FFF2-40B4-BE49-F238E27FC236}">
                <a16:creationId xmlns:a16="http://schemas.microsoft.com/office/drawing/2014/main" id="{BAE910DC-18D3-C64B-8CA5-1B2E3BFFB3A2}"/>
              </a:ext>
            </a:extLst>
          </p:cNvPr>
          <p:cNvSpPr txBox="1">
            <a:spLocks/>
          </p:cNvSpPr>
          <p:nvPr/>
        </p:nvSpPr>
        <p:spPr>
          <a:xfrm>
            <a:off x="1118576" y="1163793"/>
            <a:ext cx="10086775" cy="709356"/>
          </a:xfrm>
          <a:prstGeom prst="rect">
            <a:avLst/>
          </a:prstGeom>
          <a:solidFill>
            <a:schemeClr val="tx1">
              <a:lumMod val="95000"/>
            </a:schemeClr>
          </a:solidFill>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b="1" i="1" u="sng" dirty="0">
                <a:solidFill>
                  <a:schemeClr val="bg1"/>
                </a:solidFill>
              </a:rPr>
              <a:t>Possible Theorem</a:t>
            </a:r>
            <a:r>
              <a:rPr lang="en-US" sz="1800" i="1" dirty="0">
                <a:solidFill>
                  <a:schemeClr val="bg1"/>
                </a:solidFill>
              </a:rPr>
              <a:t>: A language is regular (i.e., an NFA or DFA exists that accepts it) if and only if some regular expression describes it.</a:t>
            </a:r>
          </a:p>
        </p:txBody>
      </p:sp>
      <p:sp>
        <p:nvSpPr>
          <p:cNvPr id="11" name="Content Placeholder 2">
            <a:extLst>
              <a:ext uri="{FF2B5EF4-FFF2-40B4-BE49-F238E27FC236}">
                <a16:creationId xmlns:a16="http://schemas.microsoft.com/office/drawing/2014/main" id="{0C94C051-0A9E-4645-B9A5-9A895DA42FF3}"/>
              </a:ext>
            </a:extLst>
          </p:cNvPr>
          <p:cNvSpPr txBox="1">
            <a:spLocks/>
          </p:cNvSpPr>
          <p:nvPr/>
        </p:nvSpPr>
        <p:spPr>
          <a:xfrm>
            <a:off x="1997602" y="1911941"/>
            <a:ext cx="8609169" cy="556947"/>
          </a:xfrm>
          <a:prstGeom prst="rect">
            <a:avLst/>
          </a:prstGeom>
          <a:noFill/>
          <a:ln>
            <a:noFill/>
          </a:ln>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…and by extension, this means that finite automata and regular expressions are equivalently expressive (they can describe the exact same set of functions.</a:t>
            </a:r>
          </a:p>
        </p:txBody>
      </p:sp>
      <p:sp>
        <p:nvSpPr>
          <p:cNvPr id="12" name="Content Placeholder 2">
            <a:extLst>
              <a:ext uri="{FF2B5EF4-FFF2-40B4-BE49-F238E27FC236}">
                <a16:creationId xmlns:a16="http://schemas.microsoft.com/office/drawing/2014/main" id="{DC1B5086-9D2D-154A-890A-558509108537}"/>
              </a:ext>
            </a:extLst>
          </p:cNvPr>
          <p:cNvSpPr txBox="1">
            <a:spLocks/>
          </p:cNvSpPr>
          <p:nvPr/>
        </p:nvSpPr>
        <p:spPr>
          <a:xfrm>
            <a:off x="1537855" y="3108960"/>
            <a:ext cx="9509556" cy="2901142"/>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b="1" i="1" u="sng" dirty="0"/>
              <a:t>Proof Overview</a:t>
            </a:r>
            <a:r>
              <a:rPr lang="en-US" sz="1800" i="1" dirty="0"/>
              <a:t>:</a:t>
            </a:r>
            <a:br>
              <a:rPr lang="en-US" sz="1800" i="1" dirty="0"/>
            </a:br>
            <a:br>
              <a:rPr lang="en-US" sz="1800" i="1" dirty="0"/>
            </a:br>
            <a:r>
              <a:rPr lang="en-US" sz="1800" i="1" u="sng" dirty="0"/>
              <a:t>Direction 1</a:t>
            </a:r>
            <a:r>
              <a:rPr lang="en-US" sz="1800" i="1" dirty="0"/>
              <a:t>: If given a regular expression, then the language is regular</a:t>
            </a:r>
            <a:br>
              <a:rPr lang="en-US" sz="1800" i="1" dirty="0"/>
            </a:br>
            <a:r>
              <a:rPr lang="en-US" sz="1800" i="1" u="sng" dirty="0"/>
              <a:t>Strategy</a:t>
            </a:r>
            <a:r>
              <a:rPr lang="en-US" sz="1800" i="1" dirty="0"/>
              <a:t>: Given a regular expression, show how to construct the NFA that is equivalent to it</a:t>
            </a:r>
          </a:p>
          <a:p>
            <a:pPr marL="0" indent="0">
              <a:buFont typeface="Arial" panose="020B0604020202020204" pitchFamily="34" charset="0"/>
              <a:buNone/>
            </a:pPr>
            <a:endParaRPr lang="en-US" sz="1800" i="1" dirty="0"/>
          </a:p>
          <a:p>
            <a:pPr marL="0" indent="0">
              <a:buFont typeface="Arial" panose="020B0604020202020204" pitchFamily="34" charset="0"/>
              <a:buNone/>
            </a:pPr>
            <a:r>
              <a:rPr lang="en-US" sz="1800" i="1" u="sng" dirty="0"/>
              <a:t>Direction 2</a:t>
            </a:r>
            <a:r>
              <a:rPr lang="en-US" sz="1800" i="1" dirty="0"/>
              <a:t>: If given a regular language (or DFA/NFA), then some regular expression describes it.</a:t>
            </a:r>
            <a:br>
              <a:rPr lang="en-US" sz="1800" i="1" dirty="0"/>
            </a:br>
            <a:r>
              <a:rPr lang="en-US" sz="1800" i="1" u="sng" dirty="0"/>
              <a:t>Strategy</a:t>
            </a:r>
            <a:r>
              <a:rPr lang="en-US" sz="1800" i="1" dirty="0"/>
              <a:t>: Given an arbitrary DFA/NFA, describe the process for generating an equivalent reg. expression</a:t>
            </a:r>
          </a:p>
        </p:txBody>
      </p:sp>
    </p:spTree>
    <p:extLst>
      <p:ext uri="{BB962C8B-B14F-4D97-AF65-F5344CB8AC3E}">
        <p14:creationId xmlns:p14="http://schemas.microsoft.com/office/powerpoint/2010/main" val="39356453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Reg. Expressions To Finite Automata</a:t>
            </a:r>
          </a:p>
        </p:txBody>
      </p:sp>
      <p:sp>
        <p:nvSpPr>
          <p:cNvPr id="12" name="Content Placeholder 2">
            <a:extLst>
              <a:ext uri="{FF2B5EF4-FFF2-40B4-BE49-F238E27FC236}">
                <a16:creationId xmlns:a16="http://schemas.microsoft.com/office/drawing/2014/main" id="{DC1B5086-9D2D-154A-890A-558509108537}"/>
              </a:ext>
            </a:extLst>
          </p:cNvPr>
          <p:cNvSpPr txBox="1">
            <a:spLocks/>
          </p:cNvSpPr>
          <p:nvPr/>
        </p:nvSpPr>
        <p:spPr>
          <a:xfrm>
            <a:off x="1958830" y="1006973"/>
            <a:ext cx="8271163" cy="906087"/>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u="sng" dirty="0"/>
              <a:t>Direction 1</a:t>
            </a:r>
            <a:r>
              <a:rPr lang="en-US" sz="1800" i="1" dirty="0"/>
              <a:t>: If given a regular expression, then the language is regular</a:t>
            </a:r>
            <a:br>
              <a:rPr lang="en-US" sz="1800" i="1" dirty="0"/>
            </a:br>
            <a:r>
              <a:rPr lang="en-US" sz="1800" i="1" u="sng" dirty="0"/>
              <a:t>Strategy</a:t>
            </a:r>
            <a:r>
              <a:rPr lang="en-US" sz="1800" i="1" dirty="0"/>
              <a:t>: Given a regular expression, show how to construct the NFA that is equivalent to it</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AA4CEE26-C1FC-2A49-BA4E-C265B0079073}"/>
                  </a:ext>
                </a:extLst>
              </p:cNvPr>
              <p:cNvSpPr>
                <a:spLocks noGrp="1"/>
              </p:cNvSpPr>
              <p:nvPr>
                <p:ph idx="1"/>
              </p:nvPr>
            </p:nvSpPr>
            <p:spPr>
              <a:xfrm>
                <a:off x="476396" y="2958517"/>
                <a:ext cx="5401842" cy="2843771"/>
              </a:xfrm>
              <a:solidFill>
                <a:schemeClr val="tx1">
                  <a:lumMod val="95000"/>
                </a:schemeClr>
              </a:solidFill>
            </p:spPr>
            <p:txBody>
              <a:bodyPr>
                <a:normAutofit/>
              </a:bodyPr>
              <a:lstStyle/>
              <a:p>
                <a:pPr marL="0" indent="0">
                  <a:buNone/>
                </a:pPr>
                <a:r>
                  <a:rPr lang="en-US" sz="1800" i="1" dirty="0">
                    <a:solidFill>
                      <a:schemeClr val="bg1"/>
                    </a:solidFill>
                  </a:rPr>
                  <a:t>1. </a:t>
                </a:r>
                <a14:m>
                  <m:oMath xmlns:m="http://schemas.openxmlformats.org/officeDocument/2006/math">
                    <m:r>
                      <a:rPr lang="en-US" sz="1800" b="0" i="1" smtClean="0">
                        <a:solidFill>
                          <a:schemeClr val="bg1"/>
                        </a:solidFill>
                        <a:latin typeface="Cambria Math" panose="02040503050406030204" pitchFamily="18" charset="0"/>
                      </a:rPr>
                      <m:t>𝑎</m:t>
                    </m:r>
                  </m:oMath>
                </a14:m>
                <a:r>
                  <a:rPr lang="en-US" sz="1800" i="1" dirty="0">
                    <a:solidFill>
                      <a:schemeClr val="bg1"/>
                    </a:solidFill>
                  </a:rPr>
                  <a:t> for some </a:t>
                </a:r>
                <a14:m>
                  <m:oMath xmlns:m="http://schemas.openxmlformats.org/officeDocument/2006/math">
                    <m:r>
                      <a:rPr lang="en-US" sz="1800" b="0" i="1" smtClean="0">
                        <a:solidFill>
                          <a:schemeClr val="bg1"/>
                        </a:solidFill>
                        <a:latin typeface="Cambria Math" panose="02040503050406030204" pitchFamily="18" charset="0"/>
                      </a:rPr>
                      <m:t>𝑎</m:t>
                    </m:r>
                    <m:r>
                      <a:rPr lang="en-US" sz="1800" b="0" i="1" smtClean="0">
                        <a:solidFill>
                          <a:schemeClr val="bg1"/>
                        </a:solidFill>
                        <a:latin typeface="Cambria Math" panose="02040503050406030204" pitchFamily="18" charset="0"/>
                      </a:rPr>
                      <m:t>∈</m:t>
                    </m:r>
                    <m:r>
                      <m:rPr>
                        <m:sty m:val="p"/>
                      </m:rPr>
                      <a:rPr lang="en-US" sz="1800" b="0" i="0" smtClean="0">
                        <a:solidFill>
                          <a:schemeClr val="bg1"/>
                        </a:solidFill>
                        <a:latin typeface="Cambria Math" panose="02040503050406030204" pitchFamily="18" charset="0"/>
                      </a:rPr>
                      <m:t>Σ</m:t>
                    </m:r>
                  </m:oMath>
                </a14:m>
                <a:endParaRPr lang="en-US" sz="1800" i="1" dirty="0">
                  <a:solidFill>
                    <a:schemeClr val="bg1"/>
                  </a:solidFill>
                </a:endParaRPr>
              </a:p>
              <a:p>
                <a:pPr marL="0" indent="0">
                  <a:buNone/>
                </a:pPr>
                <a:r>
                  <a:rPr lang="en-US" sz="1800" i="1" dirty="0">
                    <a:solidFill>
                      <a:schemeClr val="bg1"/>
                    </a:solidFill>
                  </a:rPr>
                  <a:t>2. </a:t>
                </a:r>
                <a14:m>
                  <m:oMath xmlns:m="http://schemas.openxmlformats.org/officeDocument/2006/math">
                    <m:r>
                      <a:rPr lang="en-US" sz="1800" b="0" i="1" smtClean="0">
                        <a:solidFill>
                          <a:schemeClr val="bg1"/>
                        </a:solidFill>
                        <a:latin typeface="Cambria Math" panose="02040503050406030204" pitchFamily="18" charset="0"/>
                      </a:rPr>
                      <m:t>𝜖</m:t>
                    </m:r>
                  </m:oMath>
                </a14:m>
                <a:endParaRPr lang="en-US" sz="1800" i="1" dirty="0">
                  <a:solidFill>
                    <a:schemeClr val="bg1"/>
                  </a:solidFill>
                </a:endParaRPr>
              </a:p>
              <a:p>
                <a:pPr marL="0" indent="0">
                  <a:buNone/>
                </a:pPr>
                <a:r>
                  <a:rPr lang="en-US" sz="1800" i="1" dirty="0">
                    <a:solidFill>
                      <a:schemeClr val="bg1"/>
                    </a:solidFill>
                  </a:rPr>
                  <a:t>3. </a:t>
                </a:r>
                <a14:m>
                  <m:oMath xmlns:m="http://schemas.openxmlformats.org/officeDocument/2006/math">
                    <m:r>
                      <a:rPr lang="en-US" sz="1800" i="1" smtClean="0">
                        <a:solidFill>
                          <a:schemeClr val="bg1"/>
                        </a:solidFill>
                        <a:latin typeface="Cambria Math" panose="02040503050406030204" pitchFamily="18" charset="0"/>
                        <a:ea typeface="Cambria Math" panose="02040503050406030204" pitchFamily="18" charset="0"/>
                      </a:rPr>
                      <m:t>𝜙</m:t>
                    </m:r>
                  </m:oMath>
                </a14:m>
                <a:endParaRPr lang="en-US" sz="1800" i="1" dirty="0">
                  <a:solidFill>
                    <a:schemeClr val="bg1"/>
                  </a:solidFill>
                </a:endParaRPr>
              </a:p>
              <a:p>
                <a:pPr marL="0" indent="0">
                  <a:buNone/>
                </a:pPr>
                <a:r>
                  <a:rPr lang="en-US" sz="1800" i="1" dirty="0">
                    <a:solidFill>
                      <a:schemeClr val="bg1"/>
                    </a:solidFill>
                  </a:rPr>
                  <a:t>4. </a:t>
                </a:r>
                <a14:m>
                  <m:oMath xmlns:m="http://schemas.openxmlformats.org/officeDocument/2006/math">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1</m:t>
                        </m:r>
                      </m:sub>
                    </m:sSub>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2</m:t>
                        </m:r>
                      </m:sub>
                    </m:sSub>
                    <m:r>
                      <a:rPr lang="en-US" sz="1800" b="0" i="1" smtClean="0">
                        <a:solidFill>
                          <a:schemeClr val="bg1"/>
                        </a:solidFill>
                        <a:latin typeface="Cambria Math" panose="02040503050406030204" pitchFamily="18" charset="0"/>
                      </a:rPr>
                      <m:t>)</m:t>
                    </m:r>
                  </m:oMath>
                </a14:m>
                <a:r>
                  <a:rPr lang="en-US" sz="1800" i="1" dirty="0">
                    <a:solidFill>
                      <a:schemeClr val="bg1"/>
                    </a:solidFill>
                  </a:rPr>
                  <a:t>, where </a:t>
                </a:r>
                <a14:m>
                  <m:oMath xmlns:m="http://schemas.openxmlformats.org/officeDocument/2006/math">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1</m:t>
                        </m:r>
                      </m:sub>
                    </m:sSub>
                  </m:oMath>
                </a14:m>
                <a:r>
                  <a:rPr lang="en-US" sz="1800" i="1" dirty="0">
                    <a:solidFill>
                      <a:schemeClr val="bg1"/>
                    </a:solidFill>
                  </a:rPr>
                  <a:t> and </a:t>
                </a:r>
                <a14:m>
                  <m:oMath xmlns:m="http://schemas.openxmlformats.org/officeDocument/2006/math">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2</m:t>
                        </m:r>
                      </m:sub>
                    </m:sSub>
                  </m:oMath>
                </a14:m>
                <a:r>
                  <a:rPr lang="en-US" sz="1800" i="1" dirty="0">
                    <a:solidFill>
                      <a:schemeClr val="bg1"/>
                    </a:solidFill>
                  </a:rPr>
                  <a:t> are regular expressions</a:t>
                </a:r>
              </a:p>
              <a:p>
                <a:pPr marL="0" indent="0">
                  <a:buNone/>
                </a:pPr>
                <a:r>
                  <a:rPr lang="en-US" sz="1800" i="1" dirty="0">
                    <a:solidFill>
                      <a:schemeClr val="bg1"/>
                    </a:solidFill>
                  </a:rPr>
                  <a:t>5. </a:t>
                </a:r>
                <a14:m>
                  <m:oMath xmlns:m="http://schemas.openxmlformats.org/officeDocument/2006/math">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1</m:t>
                        </m:r>
                      </m:sub>
                    </m:sSub>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2</m:t>
                        </m:r>
                      </m:sub>
                    </m:sSub>
                    <m:r>
                      <a:rPr lang="en-US" sz="1800" b="0" i="1" smtClean="0">
                        <a:solidFill>
                          <a:schemeClr val="bg1"/>
                        </a:solidFill>
                        <a:latin typeface="Cambria Math" panose="02040503050406030204" pitchFamily="18" charset="0"/>
                      </a:rPr>
                      <m:t>)</m:t>
                    </m:r>
                  </m:oMath>
                </a14:m>
                <a:r>
                  <a:rPr lang="en-US" sz="1800" i="1" dirty="0">
                    <a:solidFill>
                      <a:schemeClr val="bg1"/>
                    </a:solidFill>
                  </a:rPr>
                  <a:t>, where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𝑅</m:t>
                        </m:r>
                      </m:e>
                      <m:sub>
                        <m:r>
                          <a:rPr lang="en-US" sz="1800" i="1">
                            <a:solidFill>
                              <a:schemeClr val="bg1"/>
                            </a:solidFill>
                            <a:latin typeface="Cambria Math" panose="02040503050406030204" pitchFamily="18" charset="0"/>
                          </a:rPr>
                          <m:t>1</m:t>
                        </m:r>
                      </m:sub>
                    </m:sSub>
                  </m:oMath>
                </a14:m>
                <a:r>
                  <a:rPr lang="en-US" sz="1800" i="1" dirty="0">
                    <a:solidFill>
                      <a:schemeClr val="bg1"/>
                    </a:solidFill>
                  </a:rPr>
                  <a:t> and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𝑅</m:t>
                        </m:r>
                      </m:e>
                      <m:sub>
                        <m:r>
                          <a:rPr lang="en-US" sz="1800" i="1">
                            <a:solidFill>
                              <a:schemeClr val="bg1"/>
                            </a:solidFill>
                            <a:latin typeface="Cambria Math" panose="02040503050406030204" pitchFamily="18" charset="0"/>
                          </a:rPr>
                          <m:t>2</m:t>
                        </m:r>
                      </m:sub>
                    </m:sSub>
                  </m:oMath>
                </a14:m>
                <a:r>
                  <a:rPr lang="en-US" sz="1800" i="1" dirty="0">
                    <a:solidFill>
                      <a:schemeClr val="bg1"/>
                    </a:solidFill>
                  </a:rPr>
                  <a:t> are regular expressions</a:t>
                </a:r>
              </a:p>
              <a:p>
                <a:pPr marL="0" indent="0">
                  <a:buNone/>
                </a:pPr>
                <a:r>
                  <a:rPr lang="en-US" sz="1800" i="1" dirty="0">
                    <a:solidFill>
                      <a:schemeClr val="bg1"/>
                    </a:solidFill>
                  </a:rPr>
                  <a:t>6. </a:t>
                </a:r>
                <a14:m>
                  <m:oMath xmlns:m="http://schemas.openxmlformats.org/officeDocument/2006/math">
                    <m:r>
                      <a:rPr lang="en-US" sz="1800" b="0" i="1" smtClean="0">
                        <a:solidFill>
                          <a:schemeClr val="bg1"/>
                        </a:solidFill>
                        <a:latin typeface="Cambria Math" panose="02040503050406030204" pitchFamily="18" charset="0"/>
                      </a:rPr>
                      <m:t>(</m:t>
                    </m:r>
                    <m:sSubSup>
                      <m:sSubSupPr>
                        <m:ctrlPr>
                          <a:rPr lang="en-US" sz="1800" b="0" i="1" smtClean="0">
                            <a:solidFill>
                              <a:schemeClr val="bg1"/>
                            </a:solidFill>
                            <a:latin typeface="Cambria Math" panose="02040503050406030204" pitchFamily="18" charset="0"/>
                          </a:rPr>
                        </m:ctrlPr>
                      </m:sSubSup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m:t>
                        </m:r>
                      </m:sup>
                    </m:sSubSup>
                    <m:r>
                      <a:rPr lang="en-US" sz="1800" b="0" i="1" smtClean="0">
                        <a:solidFill>
                          <a:schemeClr val="bg1"/>
                        </a:solidFill>
                        <a:latin typeface="Cambria Math" panose="02040503050406030204" pitchFamily="18" charset="0"/>
                      </a:rPr>
                      <m:t>)</m:t>
                    </m:r>
                  </m:oMath>
                </a14:m>
                <a:r>
                  <a:rPr lang="en-US" sz="1800" i="1" dirty="0">
                    <a:solidFill>
                      <a:schemeClr val="bg1"/>
                    </a:solidFill>
                  </a:rPr>
                  <a:t>, where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𝑅</m:t>
                        </m:r>
                      </m:e>
                      <m:sub>
                        <m:r>
                          <a:rPr lang="en-US" sz="1800" i="1">
                            <a:solidFill>
                              <a:schemeClr val="bg1"/>
                            </a:solidFill>
                            <a:latin typeface="Cambria Math" panose="02040503050406030204" pitchFamily="18" charset="0"/>
                          </a:rPr>
                          <m:t>1</m:t>
                        </m:r>
                      </m:sub>
                    </m:sSub>
                  </m:oMath>
                </a14:m>
                <a:r>
                  <a:rPr lang="en-US" sz="1800" i="1" dirty="0">
                    <a:solidFill>
                      <a:schemeClr val="bg1"/>
                    </a:solidFill>
                  </a:rPr>
                  <a:t> is a regular expression</a:t>
                </a:r>
              </a:p>
            </p:txBody>
          </p:sp>
        </mc:Choice>
        <mc:Fallback xmlns="">
          <p:sp>
            <p:nvSpPr>
              <p:cNvPr id="6" name="Content Placeholder 2">
                <a:extLst>
                  <a:ext uri="{FF2B5EF4-FFF2-40B4-BE49-F238E27FC236}">
                    <a16:creationId xmlns:a16="http://schemas.microsoft.com/office/drawing/2014/main" id="{AA4CEE26-C1FC-2A49-BA4E-C265B0079073}"/>
                  </a:ext>
                </a:extLst>
              </p:cNvPr>
              <p:cNvSpPr>
                <a:spLocks noGrp="1" noRot="1" noChangeAspect="1" noMove="1" noResize="1" noEditPoints="1" noAdjustHandles="1" noChangeArrowheads="1" noChangeShapeType="1" noTextEdit="1"/>
              </p:cNvSpPr>
              <p:nvPr>
                <p:ph idx="1"/>
              </p:nvPr>
            </p:nvSpPr>
            <p:spPr>
              <a:xfrm>
                <a:off x="476396" y="2958517"/>
                <a:ext cx="5401842" cy="2843771"/>
              </a:xfrm>
              <a:blipFill>
                <a:blip r:embed="rId2"/>
                <a:stretch>
                  <a:fillRect l="-939"/>
                </a:stretch>
              </a:blipFill>
            </p:spPr>
            <p:txBody>
              <a:bodyPr/>
              <a:lstStyle/>
              <a:p>
                <a:r>
                  <a:rPr lang="en-US">
                    <a:noFill/>
                  </a:rPr>
                  <a:t> </a:t>
                </a:r>
              </a:p>
            </p:txBody>
          </p:sp>
        </mc:Fallback>
      </mc:AlternateContent>
      <p:sp>
        <p:nvSpPr>
          <p:cNvPr id="8" name="Content Placeholder 2">
            <a:extLst>
              <a:ext uri="{FF2B5EF4-FFF2-40B4-BE49-F238E27FC236}">
                <a16:creationId xmlns:a16="http://schemas.microsoft.com/office/drawing/2014/main" id="{D7B1591E-587A-6C42-A239-A234F534BA3F}"/>
              </a:ext>
            </a:extLst>
          </p:cNvPr>
          <p:cNvSpPr txBox="1">
            <a:spLocks/>
          </p:cNvSpPr>
          <p:nvPr/>
        </p:nvSpPr>
        <p:spPr>
          <a:xfrm>
            <a:off x="376644" y="2543696"/>
            <a:ext cx="5665490" cy="434745"/>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We say that an expression R is a regular expression if R is…</a:t>
            </a:r>
          </a:p>
        </p:txBody>
      </p:sp>
      <p:sp>
        <p:nvSpPr>
          <p:cNvPr id="3" name="Right Arrow 2">
            <a:extLst>
              <a:ext uri="{FF2B5EF4-FFF2-40B4-BE49-F238E27FC236}">
                <a16:creationId xmlns:a16="http://schemas.microsoft.com/office/drawing/2014/main" id="{20728B0F-B0DE-B04F-9F26-5C0008D1AFA6}"/>
              </a:ext>
            </a:extLst>
          </p:cNvPr>
          <p:cNvSpPr/>
          <p:nvPr/>
        </p:nvSpPr>
        <p:spPr>
          <a:xfrm>
            <a:off x="6001787" y="3923607"/>
            <a:ext cx="689957" cy="299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DFFBDEFD-8A90-5C46-8622-77B7803B4E95}"/>
                  </a:ext>
                </a:extLst>
              </p:cNvPr>
              <p:cNvSpPr txBox="1">
                <a:spLocks/>
              </p:cNvSpPr>
              <p:nvPr/>
            </p:nvSpPr>
            <p:spPr>
              <a:xfrm>
                <a:off x="6982690" y="2867891"/>
                <a:ext cx="4123113" cy="2959330"/>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b="1" i="1" u="sng" dirty="0"/>
                  <a:t>Proof by induction</a:t>
                </a:r>
                <a:r>
                  <a:rPr lang="en-US" sz="1800" i="1" dirty="0"/>
                  <a:t>:</a:t>
                </a:r>
              </a:p>
              <a:p>
                <a:pPr marL="0" indent="0">
                  <a:buFont typeface="Arial" panose="020B0604020202020204" pitchFamily="34" charset="0"/>
                  <a:buNone/>
                </a:pPr>
                <a:r>
                  <a:rPr lang="en-US" sz="1800" i="1" dirty="0"/>
                  <a:t>Cases 1-3 are the base cases</a:t>
                </a:r>
              </a:p>
              <a:p>
                <a:pPr marL="0" indent="0">
                  <a:buFont typeface="Arial" panose="020B0604020202020204" pitchFamily="34" charset="0"/>
                  <a:buNone/>
                </a:pPr>
                <a:br>
                  <a:rPr lang="en-US" sz="1800" i="1" dirty="0"/>
                </a:br>
                <a:r>
                  <a:rPr lang="en-US" sz="1800" i="1" dirty="0"/>
                  <a:t>Inductive Hypothesis: Assume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1</m:t>
                        </m:r>
                      </m:sub>
                    </m:sSub>
                  </m:oMath>
                </a14:m>
                <a:r>
                  <a:rPr lang="en-US" sz="1800" i="1" dirty="0"/>
                  <a:t> and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2</m:t>
                        </m:r>
                      </m:sub>
                    </m:sSub>
                  </m:oMath>
                </a14:m>
                <a:r>
                  <a:rPr lang="en-US" sz="1800" i="1" dirty="0"/>
                  <a:t> are regular expressions and have DFAs</a:t>
                </a:r>
                <a:br>
                  <a:rPr lang="en-US" sz="1800" i="1" dirty="0"/>
                </a:br>
                <a:endParaRPr lang="en-US" sz="1800" i="1" dirty="0"/>
              </a:p>
              <a:p>
                <a:pPr marL="0" indent="0">
                  <a:buFont typeface="Arial" panose="020B0604020202020204" pitchFamily="34" charset="0"/>
                  <a:buNone/>
                </a:pPr>
                <a:r>
                  <a:rPr lang="en-US" sz="1800" i="1" dirty="0"/>
                  <a:t>Cases 4-6 are the inductive steps</a:t>
                </a:r>
              </a:p>
            </p:txBody>
          </p:sp>
        </mc:Choice>
        <mc:Fallback xmlns="">
          <p:sp>
            <p:nvSpPr>
              <p:cNvPr id="9" name="Content Placeholder 2">
                <a:extLst>
                  <a:ext uri="{FF2B5EF4-FFF2-40B4-BE49-F238E27FC236}">
                    <a16:creationId xmlns:a16="http://schemas.microsoft.com/office/drawing/2014/main" id="{DFFBDEFD-8A90-5C46-8622-77B7803B4E95}"/>
                  </a:ext>
                </a:extLst>
              </p:cNvPr>
              <p:cNvSpPr txBox="1">
                <a:spLocks noRot="1" noChangeAspect="1" noMove="1" noResize="1" noEditPoints="1" noAdjustHandles="1" noChangeArrowheads="1" noChangeShapeType="1" noTextEdit="1"/>
              </p:cNvSpPr>
              <p:nvPr/>
            </p:nvSpPr>
            <p:spPr>
              <a:xfrm>
                <a:off x="6982690" y="2867891"/>
                <a:ext cx="4123113" cy="2959330"/>
              </a:xfrm>
              <a:prstGeom prst="rect">
                <a:avLst/>
              </a:prstGeom>
              <a:blipFill>
                <a:blip r:embed="rId3"/>
                <a:stretch>
                  <a:fillRect l="-1227" r="-1534"/>
                </a:stretch>
              </a:blipFill>
              <a:ln>
                <a:solidFill>
                  <a:schemeClr val="tx1">
                    <a:lumMod val="9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25033232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Reg. Expressions To Finite Automata</a:t>
            </a:r>
          </a:p>
        </p:txBody>
      </p:sp>
      <p:sp>
        <p:nvSpPr>
          <p:cNvPr id="12" name="Content Placeholder 2">
            <a:extLst>
              <a:ext uri="{FF2B5EF4-FFF2-40B4-BE49-F238E27FC236}">
                <a16:creationId xmlns:a16="http://schemas.microsoft.com/office/drawing/2014/main" id="{DC1B5086-9D2D-154A-890A-558509108537}"/>
              </a:ext>
            </a:extLst>
          </p:cNvPr>
          <p:cNvSpPr txBox="1">
            <a:spLocks/>
          </p:cNvSpPr>
          <p:nvPr/>
        </p:nvSpPr>
        <p:spPr>
          <a:xfrm>
            <a:off x="1958830" y="1006973"/>
            <a:ext cx="8271163" cy="906087"/>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u="sng" dirty="0"/>
              <a:t>Direction 1</a:t>
            </a:r>
            <a:r>
              <a:rPr lang="en-US" sz="1800" i="1" dirty="0"/>
              <a:t>: If given a regular expression, then the language is regular</a:t>
            </a:r>
            <a:br>
              <a:rPr lang="en-US" sz="1800" i="1" dirty="0"/>
            </a:br>
            <a:r>
              <a:rPr lang="en-US" sz="1800" i="1" u="sng" dirty="0"/>
              <a:t>Strategy</a:t>
            </a:r>
            <a:r>
              <a:rPr lang="en-US" sz="1800" i="1" dirty="0"/>
              <a:t>: Given a regular expression, show how to construct the NFA that is equivalent to it</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AA4CEE26-C1FC-2A49-BA4E-C265B0079073}"/>
                  </a:ext>
                </a:extLst>
              </p:cNvPr>
              <p:cNvSpPr>
                <a:spLocks noGrp="1"/>
              </p:cNvSpPr>
              <p:nvPr>
                <p:ph idx="1"/>
              </p:nvPr>
            </p:nvSpPr>
            <p:spPr>
              <a:xfrm>
                <a:off x="476396" y="2958517"/>
                <a:ext cx="5401842" cy="2843771"/>
              </a:xfrm>
              <a:solidFill>
                <a:schemeClr val="tx1">
                  <a:lumMod val="95000"/>
                </a:schemeClr>
              </a:solidFill>
            </p:spPr>
            <p:txBody>
              <a:bodyPr>
                <a:normAutofit/>
              </a:bodyPr>
              <a:lstStyle/>
              <a:p>
                <a:pPr marL="0" indent="0">
                  <a:buNone/>
                </a:pPr>
                <a:r>
                  <a:rPr lang="en-US" sz="1800" b="1" i="1" dirty="0">
                    <a:solidFill>
                      <a:schemeClr val="bg1"/>
                    </a:solidFill>
                  </a:rPr>
                  <a:t>1. </a:t>
                </a:r>
                <a14:m>
                  <m:oMath xmlns:m="http://schemas.openxmlformats.org/officeDocument/2006/math">
                    <m:r>
                      <a:rPr lang="en-US" sz="1800" b="1" i="1" smtClean="0">
                        <a:solidFill>
                          <a:schemeClr val="bg1"/>
                        </a:solidFill>
                        <a:latin typeface="Cambria Math" panose="02040503050406030204" pitchFamily="18" charset="0"/>
                      </a:rPr>
                      <m:t>𝒂</m:t>
                    </m:r>
                  </m:oMath>
                </a14:m>
                <a:r>
                  <a:rPr lang="en-US" sz="1800" b="1" i="1" dirty="0">
                    <a:solidFill>
                      <a:schemeClr val="bg1"/>
                    </a:solidFill>
                  </a:rPr>
                  <a:t> for some </a:t>
                </a:r>
                <a14:m>
                  <m:oMath xmlns:m="http://schemas.openxmlformats.org/officeDocument/2006/math">
                    <m:r>
                      <a:rPr lang="en-US" sz="1800" b="1" i="1" smtClean="0">
                        <a:solidFill>
                          <a:schemeClr val="bg1"/>
                        </a:solidFill>
                        <a:latin typeface="Cambria Math" panose="02040503050406030204" pitchFamily="18" charset="0"/>
                      </a:rPr>
                      <m:t>𝒂</m:t>
                    </m:r>
                    <m:r>
                      <a:rPr lang="en-US" sz="1800" b="1" i="1" smtClean="0">
                        <a:solidFill>
                          <a:schemeClr val="bg1"/>
                        </a:solidFill>
                        <a:latin typeface="Cambria Math" panose="02040503050406030204" pitchFamily="18" charset="0"/>
                      </a:rPr>
                      <m:t>∈</m:t>
                    </m:r>
                    <m:r>
                      <a:rPr lang="en-US" sz="1800" b="1" i="0" smtClean="0">
                        <a:solidFill>
                          <a:schemeClr val="bg1"/>
                        </a:solidFill>
                        <a:latin typeface="Cambria Math" panose="02040503050406030204" pitchFamily="18" charset="0"/>
                      </a:rPr>
                      <m:t>𝚺</m:t>
                    </m:r>
                  </m:oMath>
                </a14:m>
                <a:endParaRPr lang="en-US" sz="1800" b="1" i="1" dirty="0">
                  <a:solidFill>
                    <a:schemeClr val="bg1"/>
                  </a:solidFill>
                </a:endParaRPr>
              </a:p>
              <a:p>
                <a:pPr marL="0" indent="0">
                  <a:buNone/>
                </a:pPr>
                <a:r>
                  <a:rPr lang="en-US" sz="1800" i="1" dirty="0">
                    <a:solidFill>
                      <a:schemeClr val="bg1"/>
                    </a:solidFill>
                  </a:rPr>
                  <a:t>2. </a:t>
                </a:r>
                <a14:m>
                  <m:oMath xmlns:m="http://schemas.openxmlformats.org/officeDocument/2006/math">
                    <m:r>
                      <a:rPr lang="en-US" sz="1800" b="0" i="1" smtClean="0">
                        <a:solidFill>
                          <a:schemeClr val="bg1"/>
                        </a:solidFill>
                        <a:latin typeface="Cambria Math" panose="02040503050406030204" pitchFamily="18" charset="0"/>
                      </a:rPr>
                      <m:t>𝜖</m:t>
                    </m:r>
                  </m:oMath>
                </a14:m>
                <a:endParaRPr lang="en-US" sz="1800" i="1" dirty="0">
                  <a:solidFill>
                    <a:schemeClr val="bg1"/>
                  </a:solidFill>
                </a:endParaRPr>
              </a:p>
              <a:p>
                <a:pPr marL="0" indent="0">
                  <a:buNone/>
                </a:pPr>
                <a:r>
                  <a:rPr lang="en-US" sz="1800" i="1" dirty="0">
                    <a:solidFill>
                      <a:schemeClr val="bg1"/>
                    </a:solidFill>
                  </a:rPr>
                  <a:t>3. </a:t>
                </a:r>
                <a14:m>
                  <m:oMath xmlns:m="http://schemas.openxmlformats.org/officeDocument/2006/math">
                    <m:r>
                      <a:rPr lang="en-US" sz="1800" i="1" smtClean="0">
                        <a:solidFill>
                          <a:schemeClr val="bg1"/>
                        </a:solidFill>
                        <a:latin typeface="Cambria Math" panose="02040503050406030204" pitchFamily="18" charset="0"/>
                        <a:ea typeface="Cambria Math" panose="02040503050406030204" pitchFamily="18" charset="0"/>
                      </a:rPr>
                      <m:t>𝜙</m:t>
                    </m:r>
                  </m:oMath>
                </a14:m>
                <a:endParaRPr lang="en-US" sz="1800" i="1" dirty="0">
                  <a:solidFill>
                    <a:schemeClr val="bg1"/>
                  </a:solidFill>
                </a:endParaRPr>
              </a:p>
              <a:p>
                <a:pPr marL="0" indent="0">
                  <a:buNone/>
                </a:pPr>
                <a:r>
                  <a:rPr lang="en-US" sz="1800" i="1" dirty="0">
                    <a:solidFill>
                      <a:schemeClr val="bg1"/>
                    </a:solidFill>
                  </a:rPr>
                  <a:t>4. </a:t>
                </a:r>
                <a14:m>
                  <m:oMath xmlns:m="http://schemas.openxmlformats.org/officeDocument/2006/math">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1</m:t>
                        </m:r>
                      </m:sub>
                    </m:sSub>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2</m:t>
                        </m:r>
                      </m:sub>
                    </m:sSub>
                    <m:r>
                      <a:rPr lang="en-US" sz="1800" b="0" i="1" smtClean="0">
                        <a:solidFill>
                          <a:schemeClr val="bg1"/>
                        </a:solidFill>
                        <a:latin typeface="Cambria Math" panose="02040503050406030204" pitchFamily="18" charset="0"/>
                      </a:rPr>
                      <m:t>)</m:t>
                    </m:r>
                  </m:oMath>
                </a14:m>
                <a:r>
                  <a:rPr lang="en-US" sz="1800" i="1" dirty="0">
                    <a:solidFill>
                      <a:schemeClr val="bg1"/>
                    </a:solidFill>
                  </a:rPr>
                  <a:t>, where </a:t>
                </a:r>
                <a14:m>
                  <m:oMath xmlns:m="http://schemas.openxmlformats.org/officeDocument/2006/math">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1</m:t>
                        </m:r>
                      </m:sub>
                    </m:sSub>
                  </m:oMath>
                </a14:m>
                <a:r>
                  <a:rPr lang="en-US" sz="1800" i="1" dirty="0">
                    <a:solidFill>
                      <a:schemeClr val="bg1"/>
                    </a:solidFill>
                  </a:rPr>
                  <a:t> and </a:t>
                </a:r>
                <a14:m>
                  <m:oMath xmlns:m="http://schemas.openxmlformats.org/officeDocument/2006/math">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2</m:t>
                        </m:r>
                      </m:sub>
                    </m:sSub>
                  </m:oMath>
                </a14:m>
                <a:r>
                  <a:rPr lang="en-US" sz="1800" i="1" dirty="0">
                    <a:solidFill>
                      <a:schemeClr val="bg1"/>
                    </a:solidFill>
                  </a:rPr>
                  <a:t> are regular expressions</a:t>
                </a:r>
              </a:p>
              <a:p>
                <a:pPr marL="0" indent="0">
                  <a:buNone/>
                </a:pPr>
                <a:r>
                  <a:rPr lang="en-US" sz="1800" i="1" dirty="0">
                    <a:solidFill>
                      <a:schemeClr val="bg1"/>
                    </a:solidFill>
                  </a:rPr>
                  <a:t>5. </a:t>
                </a:r>
                <a14:m>
                  <m:oMath xmlns:m="http://schemas.openxmlformats.org/officeDocument/2006/math">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1</m:t>
                        </m:r>
                      </m:sub>
                    </m:sSub>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2</m:t>
                        </m:r>
                      </m:sub>
                    </m:sSub>
                    <m:r>
                      <a:rPr lang="en-US" sz="1800" b="0" i="1" smtClean="0">
                        <a:solidFill>
                          <a:schemeClr val="bg1"/>
                        </a:solidFill>
                        <a:latin typeface="Cambria Math" panose="02040503050406030204" pitchFamily="18" charset="0"/>
                      </a:rPr>
                      <m:t>)</m:t>
                    </m:r>
                  </m:oMath>
                </a14:m>
                <a:r>
                  <a:rPr lang="en-US" sz="1800" i="1" dirty="0">
                    <a:solidFill>
                      <a:schemeClr val="bg1"/>
                    </a:solidFill>
                  </a:rPr>
                  <a:t>, where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𝑅</m:t>
                        </m:r>
                      </m:e>
                      <m:sub>
                        <m:r>
                          <a:rPr lang="en-US" sz="1800" i="1">
                            <a:solidFill>
                              <a:schemeClr val="bg1"/>
                            </a:solidFill>
                            <a:latin typeface="Cambria Math" panose="02040503050406030204" pitchFamily="18" charset="0"/>
                          </a:rPr>
                          <m:t>1</m:t>
                        </m:r>
                      </m:sub>
                    </m:sSub>
                  </m:oMath>
                </a14:m>
                <a:r>
                  <a:rPr lang="en-US" sz="1800" i="1" dirty="0">
                    <a:solidFill>
                      <a:schemeClr val="bg1"/>
                    </a:solidFill>
                  </a:rPr>
                  <a:t> and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𝑅</m:t>
                        </m:r>
                      </m:e>
                      <m:sub>
                        <m:r>
                          <a:rPr lang="en-US" sz="1800" i="1">
                            <a:solidFill>
                              <a:schemeClr val="bg1"/>
                            </a:solidFill>
                            <a:latin typeface="Cambria Math" panose="02040503050406030204" pitchFamily="18" charset="0"/>
                          </a:rPr>
                          <m:t>2</m:t>
                        </m:r>
                      </m:sub>
                    </m:sSub>
                  </m:oMath>
                </a14:m>
                <a:r>
                  <a:rPr lang="en-US" sz="1800" i="1" dirty="0">
                    <a:solidFill>
                      <a:schemeClr val="bg1"/>
                    </a:solidFill>
                  </a:rPr>
                  <a:t> are regular expressions</a:t>
                </a:r>
              </a:p>
              <a:p>
                <a:pPr marL="0" indent="0">
                  <a:buNone/>
                </a:pPr>
                <a:r>
                  <a:rPr lang="en-US" sz="1800" i="1" dirty="0">
                    <a:solidFill>
                      <a:schemeClr val="bg1"/>
                    </a:solidFill>
                  </a:rPr>
                  <a:t>6. </a:t>
                </a:r>
                <a14:m>
                  <m:oMath xmlns:m="http://schemas.openxmlformats.org/officeDocument/2006/math">
                    <m:r>
                      <a:rPr lang="en-US" sz="1800" b="0" i="1" smtClean="0">
                        <a:solidFill>
                          <a:schemeClr val="bg1"/>
                        </a:solidFill>
                        <a:latin typeface="Cambria Math" panose="02040503050406030204" pitchFamily="18" charset="0"/>
                      </a:rPr>
                      <m:t>(</m:t>
                    </m:r>
                    <m:sSubSup>
                      <m:sSubSupPr>
                        <m:ctrlPr>
                          <a:rPr lang="en-US" sz="1800" b="0" i="1" smtClean="0">
                            <a:solidFill>
                              <a:schemeClr val="bg1"/>
                            </a:solidFill>
                            <a:latin typeface="Cambria Math" panose="02040503050406030204" pitchFamily="18" charset="0"/>
                          </a:rPr>
                        </m:ctrlPr>
                      </m:sSubSup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m:t>
                        </m:r>
                      </m:sup>
                    </m:sSubSup>
                    <m:r>
                      <a:rPr lang="en-US" sz="1800" b="0" i="1" smtClean="0">
                        <a:solidFill>
                          <a:schemeClr val="bg1"/>
                        </a:solidFill>
                        <a:latin typeface="Cambria Math" panose="02040503050406030204" pitchFamily="18" charset="0"/>
                      </a:rPr>
                      <m:t>)</m:t>
                    </m:r>
                  </m:oMath>
                </a14:m>
                <a:r>
                  <a:rPr lang="en-US" sz="1800" i="1" dirty="0">
                    <a:solidFill>
                      <a:schemeClr val="bg1"/>
                    </a:solidFill>
                  </a:rPr>
                  <a:t>, where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𝑅</m:t>
                        </m:r>
                      </m:e>
                      <m:sub>
                        <m:r>
                          <a:rPr lang="en-US" sz="1800" i="1">
                            <a:solidFill>
                              <a:schemeClr val="bg1"/>
                            </a:solidFill>
                            <a:latin typeface="Cambria Math" panose="02040503050406030204" pitchFamily="18" charset="0"/>
                          </a:rPr>
                          <m:t>1</m:t>
                        </m:r>
                      </m:sub>
                    </m:sSub>
                  </m:oMath>
                </a14:m>
                <a:r>
                  <a:rPr lang="en-US" sz="1800" i="1" dirty="0">
                    <a:solidFill>
                      <a:schemeClr val="bg1"/>
                    </a:solidFill>
                  </a:rPr>
                  <a:t> is a regular expression</a:t>
                </a:r>
              </a:p>
            </p:txBody>
          </p:sp>
        </mc:Choice>
        <mc:Fallback xmlns="">
          <p:sp>
            <p:nvSpPr>
              <p:cNvPr id="6" name="Content Placeholder 2">
                <a:extLst>
                  <a:ext uri="{FF2B5EF4-FFF2-40B4-BE49-F238E27FC236}">
                    <a16:creationId xmlns:a16="http://schemas.microsoft.com/office/drawing/2014/main" id="{AA4CEE26-C1FC-2A49-BA4E-C265B0079073}"/>
                  </a:ext>
                </a:extLst>
              </p:cNvPr>
              <p:cNvSpPr>
                <a:spLocks noGrp="1" noRot="1" noChangeAspect="1" noMove="1" noResize="1" noEditPoints="1" noAdjustHandles="1" noChangeArrowheads="1" noChangeShapeType="1" noTextEdit="1"/>
              </p:cNvSpPr>
              <p:nvPr>
                <p:ph idx="1"/>
              </p:nvPr>
            </p:nvSpPr>
            <p:spPr>
              <a:xfrm>
                <a:off x="476396" y="2958517"/>
                <a:ext cx="5401842" cy="2843771"/>
              </a:xfrm>
              <a:blipFill>
                <a:blip r:embed="rId2"/>
                <a:stretch>
                  <a:fillRect l="-939"/>
                </a:stretch>
              </a:blipFill>
            </p:spPr>
            <p:txBody>
              <a:bodyPr/>
              <a:lstStyle/>
              <a:p>
                <a:r>
                  <a:rPr lang="en-US">
                    <a:noFill/>
                  </a:rPr>
                  <a:t> </a:t>
                </a:r>
              </a:p>
            </p:txBody>
          </p:sp>
        </mc:Fallback>
      </mc:AlternateContent>
      <p:sp>
        <p:nvSpPr>
          <p:cNvPr id="8" name="Content Placeholder 2">
            <a:extLst>
              <a:ext uri="{FF2B5EF4-FFF2-40B4-BE49-F238E27FC236}">
                <a16:creationId xmlns:a16="http://schemas.microsoft.com/office/drawing/2014/main" id="{D7B1591E-587A-6C42-A239-A234F534BA3F}"/>
              </a:ext>
            </a:extLst>
          </p:cNvPr>
          <p:cNvSpPr txBox="1">
            <a:spLocks/>
          </p:cNvSpPr>
          <p:nvPr/>
        </p:nvSpPr>
        <p:spPr>
          <a:xfrm>
            <a:off x="376644" y="2543696"/>
            <a:ext cx="5665490" cy="434745"/>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We say that an expression R is a regular expression if R is…</a:t>
            </a:r>
          </a:p>
        </p:txBody>
      </p:sp>
      <p:sp>
        <p:nvSpPr>
          <p:cNvPr id="3" name="Right Arrow 2">
            <a:extLst>
              <a:ext uri="{FF2B5EF4-FFF2-40B4-BE49-F238E27FC236}">
                <a16:creationId xmlns:a16="http://schemas.microsoft.com/office/drawing/2014/main" id="{20728B0F-B0DE-B04F-9F26-5C0008D1AFA6}"/>
              </a:ext>
            </a:extLst>
          </p:cNvPr>
          <p:cNvSpPr/>
          <p:nvPr/>
        </p:nvSpPr>
        <p:spPr>
          <a:xfrm>
            <a:off x="6001787" y="3923607"/>
            <a:ext cx="689957" cy="299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DFFBDEFD-8A90-5C46-8622-77B7803B4E95}"/>
              </a:ext>
            </a:extLst>
          </p:cNvPr>
          <p:cNvSpPr txBox="1">
            <a:spLocks/>
          </p:cNvSpPr>
          <p:nvPr/>
        </p:nvSpPr>
        <p:spPr>
          <a:xfrm>
            <a:off x="6982690" y="3117277"/>
            <a:ext cx="4123113" cy="947650"/>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b="1" i="1" u="sng" dirty="0"/>
              <a:t>Proof by induction</a:t>
            </a:r>
            <a:r>
              <a:rPr lang="en-US" sz="1800" i="1" dirty="0"/>
              <a:t>:</a:t>
            </a:r>
          </a:p>
          <a:p>
            <a:pPr marL="0" indent="0">
              <a:buFont typeface="Arial" panose="020B0604020202020204" pitchFamily="34" charset="0"/>
              <a:buNone/>
            </a:pPr>
            <a:r>
              <a:rPr lang="en-US" sz="1800" i="1" dirty="0"/>
              <a:t>Base Case 1: NFA is below:</a:t>
            </a:r>
          </a:p>
        </p:txBody>
      </p:sp>
      <p:sp>
        <p:nvSpPr>
          <p:cNvPr id="4" name="Oval 3">
            <a:extLst>
              <a:ext uri="{FF2B5EF4-FFF2-40B4-BE49-F238E27FC236}">
                <a16:creationId xmlns:a16="http://schemas.microsoft.com/office/drawing/2014/main" id="{347DE82F-A1C8-9D46-A9B4-2314BC06C8A7}"/>
              </a:ext>
            </a:extLst>
          </p:cNvPr>
          <p:cNvSpPr/>
          <p:nvPr/>
        </p:nvSpPr>
        <p:spPr>
          <a:xfrm>
            <a:off x="7830589" y="4580314"/>
            <a:ext cx="781396" cy="7813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S1</a:t>
            </a:r>
          </a:p>
        </p:txBody>
      </p:sp>
      <p:sp>
        <p:nvSpPr>
          <p:cNvPr id="10" name="Oval 9">
            <a:extLst>
              <a:ext uri="{FF2B5EF4-FFF2-40B4-BE49-F238E27FC236}">
                <a16:creationId xmlns:a16="http://schemas.microsoft.com/office/drawing/2014/main" id="{BF9760B0-DAB1-194E-86EB-D6775404DC63}"/>
              </a:ext>
            </a:extLst>
          </p:cNvPr>
          <p:cNvSpPr/>
          <p:nvPr/>
        </p:nvSpPr>
        <p:spPr>
          <a:xfrm>
            <a:off x="9451572" y="4580314"/>
            <a:ext cx="781396" cy="7813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S1</a:t>
            </a:r>
          </a:p>
        </p:txBody>
      </p:sp>
      <p:sp>
        <p:nvSpPr>
          <p:cNvPr id="11" name="Oval 10">
            <a:extLst>
              <a:ext uri="{FF2B5EF4-FFF2-40B4-BE49-F238E27FC236}">
                <a16:creationId xmlns:a16="http://schemas.microsoft.com/office/drawing/2014/main" id="{C05DB290-7E40-864B-87BB-E3875C7BD313}"/>
              </a:ext>
            </a:extLst>
          </p:cNvPr>
          <p:cNvSpPr/>
          <p:nvPr/>
        </p:nvSpPr>
        <p:spPr>
          <a:xfrm>
            <a:off x="9504221" y="4632963"/>
            <a:ext cx="687186" cy="687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S2</a:t>
            </a:r>
          </a:p>
        </p:txBody>
      </p:sp>
      <p:cxnSp>
        <p:nvCxnSpPr>
          <p:cNvPr id="7" name="Straight Arrow Connector 6">
            <a:extLst>
              <a:ext uri="{FF2B5EF4-FFF2-40B4-BE49-F238E27FC236}">
                <a16:creationId xmlns:a16="http://schemas.microsoft.com/office/drawing/2014/main" id="{DF391F24-BF5A-CF46-A461-492FDA1839CD}"/>
              </a:ext>
            </a:extLst>
          </p:cNvPr>
          <p:cNvCxnSpPr>
            <a:cxnSpLocks/>
            <a:endCxn id="4" idx="2"/>
          </p:cNvCxnSpPr>
          <p:nvPr/>
        </p:nvCxnSpPr>
        <p:spPr>
          <a:xfrm>
            <a:off x="7423265" y="4971012"/>
            <a:ext cx="4073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9C0CE52-E571-1E48-B8B3-A8FE154BEFC1}"/>
              </a:ext>
            </a:extLst>
          </p:cNvPr>
          <p:cNvCxnSpPr>
            <a:cxnSpLocks/>
            <a:stCxn id="4" idx="6"/>
            <a:endCxn id="10" idx="2"/>
          </p:cNvCxnSpPr>
          <p:nvPr/>
        </p:nvCxnSpPr>
        <p:spPr>
          <a:xfrm>
            <a:off x="8611985" y="4971012"/>
            <a:ext cx="8395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4443E38A-EDC4-174B-B0FC-72BBD4971AB6}"/>
              </a:ext>
            </a:extLst>
          </p:cNvPr>
          <p:cNvSpPr txBox="1">
            <a:spLocks/>
          </p:cNvSpPr>
          <p:nvPr/>
        </p:nvSpPr>
        <p:spPr>
          <a:xfrm>
            <a:off x="8864876" y="4624650"/>
            <a:ext cx="281493" cy="442633"/>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a</a:t>
            </a:r>
          </a:p>
        </p:txBody>
      </p:sp>
    </p:spTree>
    <p:extLst>
      <p:ext uri="{BB962C8B-B14F-4D97-AF65-F5344CB8AC3E}">
        <p14:creationId xmlns:p14="http://schemas.microsoft.com/office/powerpoint/2010/main" val="1666478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Introduction: What is a finite State Machine</a:t>
            </a:r>
          </a:p>
        </p:txBody>
      </p:sp>
    </p:spTree>
    <p:extLst>
      <p:ext uri="{BB962C8B-B14F-4D97-AF65-F5344CB8AC3E}">
        <p14:creationId xmlns:p14="http://schemas.microsoft.com/office/powerpoint/2010/main" val="37776366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Reg. Expressions To Finite Automata</a:t>
            </a:r>
          </a:p>
        </p:txBody>
      </p:sp>
      <p:sp>
        <p:nvSpPr>
          <p:cNvPr id="12" name="Content Placeholder 2">
            <a:extLst>
              <a:ext uri="{FF2B5EF4-FFF2-40B4-BE49-F238E27FC236}">
                <a16:creationId xmlns:a16="http://schemas.microsoft.com/office/drawing/2014/main" id="{DC1B5086-9D2D-154A-890A-558509108537}"/>
              </a:ext>
            </a:extLst>
          </p:cNvPr>
          <p:cNvSpPr txBox="1">
            <a:spLocks/>
          </p:cNvSpPr>
          <p:nvPr/>
        </p:nvSpPr>
        <p:spPr>
          <a:xfrm>
            <a:off x="1958830" y="1006973"/>
            <a:ext cx="8271163" cy="906087"/>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u="sng" dirty="0"/>
              <a:t>Direction 1</a:t>
            </a:r>
            <a:r>
              <a:rPr lang="en-US" sz="1800" i="1" dirty="0"/>
              <a:t>: If given a regular expression, then the language is regular</a:t>
            </a:r>
            <a:br>
              <a:rPr lang="en-US" sz="1800" i="1" dirty="0"/>
            </a:br>
            <a:r>
              <a:rPr lang="en-US" sz="1800" i="1" u="sng" dirty="0"/>
              <a:t>Strategy</a:t>
            </a:r>
            <a:r>
              <a:rPr lang="en-US" sz="1800" i="1" dirty="0"/>
              <a:t>: Given a regular expression, show how to construct the NFA that is equivalent to it</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AA4CEE26-C1FC-2A49-BA4E-C265B0079073}"/>
                  </a:ext>
                </a:extLst>
              </p:cNvPr>
              <p:cNvSpPr>
                <a:spLocks noGrp="1"/>
              </p:cNvSpPr>
              <p:nvPr>
                <p:ph idx="1"/>
              </p:nvPr>
            </p:nvSpPr>
            <p:spPr>
              <a:xfrm>
                <a:off x="476396" y="2958517"/>
                <a:ext cx="5401842" cy="2843771"/>
              </a:xfrm>
              <a:solidFill>
                <a:schemeClr val="tx1">
                  <a:lumMod val="95000"/>
                </a:schemeClr>
              </a:solidFill>
            </p:spPr>
            <p:txBody>
              <a:bodyPr>
                <a:normAutofit/>
              </a:bodyPr>
              <a:lstStyle/>
              <a:p>
                <a:pPr marL="0" indent="0">
                  <a:buNone/>
                </a:pPr>
                <a:r>
                  <a:rPr lang="en-US" sz="1800" i="1" dirty="0">
                    <a:solidFill>
                      <a:schemeClr val="bg1"/>
                    </a:solidFill>
                  </a:rPr>
                  <a:t>1. </a:t>
                </a:r>
                <a14:m>
                  <m:oMath xmlns:m="http://schemas.openxmlformats.org/officeDocument/2006/math">
                    <m:r>
                      <a:rPr lang="en-US" sz="1800" b="0" i="1" smtClean="0">
                        <a:solidFill>
                          <a:schemeClr val="bg1"/>
                        </a:solidFill>
                        <a:latin typeface="Cambria Math" panose="02040503050406030204" pitchFamily="18" charset="0"/>
                      </a:rPr>
                      <m:t>𝑎</m:t>
                    </m:r>
                  </m:oMath>
                </a14:m>
                <a:r>
                  <a:rPr lang="en-US" sz="1800" i="1" dirty="0">
                    <a:solidFill>
                      <a:schemeClr val="bg1"/>
                    </a:solidFill>
                  </a:rPr>
                  <a:t> for some </a:t>
                </a:r>
                <a14:m>
                  <m:oMath xmlns:m="http://schemas.openxmlformats.org/officeDocument/2006/math">
                    <m:r>
                      <a:rPr lang="en-US" sz="1800" b="0" i="1" smtClean="0">
                        <a:solidFill>
                          <a:schemeClr val="bg1"/>
                        </a:solidFill>
                        <a:latin typeface="Cambria Math" panose="02040503050406030204" pitchFamily="18" charset="0"/>
                      </a:rPr>
                      <m:t>𝑎</m:t>
                    </m:r>
                    <m:r>
                      <a:rPr lang="en-US" sz="1800" b="0" i="1" smtClean="0">
                        <a:solidFill>
                          <a:schemeClr val="bg1"/>
                        </a:solidFill>
                        <a:latin typeface="Cambria Math" panose="02040503050406030204" pitchFamily="18" charset="0"/>
                      </a:rPr>
                      <m:t>∈</m:t>
                    </m:r>
                    <m:r>
                      <m:rPr>
                        <m:sty m:val="p"/>
                      </m:rPr>
                      <a:rPr lang="en-US" sz="1800" b="0" i="0" smtClean="0">
                        <a:solidFill>
                          <a:schemeClr val="bg1"/>
                        </a:solidFill>
                        <a:latin typeface="Cambria Math" panose="02040503050406030204" pitchFamily="18" charset="0"/>
                      </a:rPr>
                      <m:t>Σ</m:t>
                    </m:r>
                  </m:oMath>
                </a14:m>
                <a:endParaRPr lang="en-US" sz="1800" i="1" dirty="0">
                  <a:solidFill>
                    <a:schemeClr val="bg1"/>
                  </a:solidFill>
                </a:endParaRPr>
              </a:p>
              <a:p>
                <a:pPr marL="0" indent="0">
                  <a:buNone/>
                </a:pPr>
                <a:r>
                  <a:rPr lang="en-US" sz="1800" b="1" i="1" dirty="0">
                    <a:solidFill>
                      <a:schemeClr val="bg1"/>
                    </a:solidFill>
                  </a:rPr>
                  <a:t>2. </a:t>
                </a:r>
                <a14:m>
                  <m:oMath xmlns:m="http://schemas.openxmlformats.org/officeDocument/2006/math">
                    <m:r>
                      <a:rPr lang="en-US" sz="1800" b="1" i="1" smtClean="0">
                        <a:solidFill>
                          <a:schemeClr val="bg1"/>
                        </a:solidFill>
                        <a:latin typeface="Cambria Math" panose="02040503050406030204" pitchFamily="18" charset="0"/>
                      </a:rPr>
                      <m:t>𝝐</m:t>
                    </m:r>
                  </m:oMath>
                </a14:m>
                <a:endParaRPr lang="en-US" sz="1800" b="1" i="1" dirty="0">
                  <a:solidFill>
                    <a:schemeClr val="bg1"/>
                  </a:solidFill>
                </a:endParaRPr>
              </a:p>
              <a:p>
                <a:pPr marL="0" indent="0">
                  <a:buNone/>
                </a:pPr>
                <a:r>
                  <a:rPr lang="en-US" sz="1800" i="1" dirty="0">
                    <a:solidFill>
                      <a:schemeClr val="bg1"/>
                    </a:solidFill>
                  </a:rPr>
                  <a:t>3. </a:t>
                </a:r>
                <a14:m>
                  <m:oMath xmlns:m="http://schemas.openxmlformats.org/officeDocument/2006/math">
                    <m:r>
                      <a:rPr lang="en-US" sz="1800" i="1" smtClean="0">
                        <a:solidFill>
                          <a:schemeClr val="bg1"/>
                        </a:solidFill>
                        <a:latin typeface="Cambria Math" panose="02040503050406030204" pitchFamily="18" charset="0"/>
                        <a:ea typeface="Cambria Math" panose="02040503050406030204" pitchFamily="18" charset="0"/>
                      </a:rPr>
                      <m:t>𝜙</m:t>
                    </m:r>
                  </m:oMath>
                </a14:m>
                <a:endParaRPr lang="en-US" sz="1800" i="1" dirty="0">
                  <a:solidFill>
                    <a:schemeClr val="bg1"/>
                  </a:solidFill>
                </a:endParaRPr>
              </a:p>
              <a:p>
                <a:pPr marL="0" indent="0">
                  <a:buNone/>
                </a:pPr>
                <a:r>
                  <a:rPr lang="en-US" sz="1800" i="1" dirty="0">
                    <a:solidFill>
                      <a:schemeClr val="bg1"/>
                    </a:solidFill>
                  </a:rPr>
                  <a:t>4. </a:t>
                </a:r>
                <a14:m>
                  <m:oMath xmlns:m="http://schemas.openxmlformats.org/officeDocument/2006/math">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1</m:t>
                        </m:r>
                      </m:sub>
                    </m:sSub>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2</m:t>
                        </m:r>
                      </m:sub>
                    </m:sSub>
                    <m:r>
                      <a:rPr lang="en-US" sz="1800" b="0" i="1" smtClean="0">
                        <a:solidFill>
                          <a:schemeClr val="bg1"/>
                        </a:solidFill>
                        <a:latin typeface="Cambria Math" panose="02040503050406030204" pitchFamily="18" charset="0"/>
                      </a:rPr>
                      <m:t>)</m:t>
                    </m:r>
                  </m:oMath>
                </a14:m>
                <a:r>
                  <a:rPr lang="en-US" sz="1800" i="1" dirty="0">
                    <a:solidFill>
                      <a:schemeClr val="bg1"/>
                    </a:solidFill>
                  </a:rPr>
                  <a:t>, where </a:t>
                </a:r>
                <a14:m>
                  <m:oMath xmlns:m="http://schemas.openxmlformats.org/officeDocument/2006/math">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1</m:t>
                        </m:r>
                      </m:sub>
                    </m:sSub>
                  </m:oMath>
                </a14:m>
                <a:r>
                  <a:rPr lang="en-US" sz="1800" i="1" dirty="0">
                    <a:solidFill>
                      <a:schemeClr val="bg1"/>
                    </a:solidFill>
                  </a:rPr>
                  <a:t> and </a:t>
                </a:r>
                <a14:m>
                  <m:oMath xmlns:m="http://schemas.openxmlformats.org/officeDocument/2006/math">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2</m:t>
                        </m:r>
                      </m:sub>
                    </m:sSub>
                  </m:oMath>
                </a14:m>
                <a:r>
                  <a:rPr lang="en-US" sz="1800" i="1" dirty="0">
                    <a:solidFill>
                      <a:schemeClr val="bg1"/>
                    </a:solidFill>
                  </a:rPr>
                  <a:t> are regular expressions</a:t>
                </a:r>
              </a:p>
              <a:p>
                <a:pPr marL="0" indent="0">
                  <a:buNone/>
                </a:pPr>
                <a:r>
                  <a:rPr lang="en-US" sz="1800" i="1" dirty="0">
                    <a:solidFill>
                      <a:schemeClr val="bg1"/>
                    </a:solidFill>
                  </a:rPr>
                  <a:t>5. </a:t>
                </a:r>
                <a14:m>
                  <m:oMath xmlns:m="http://schemas.openxmlformats.org/officeDocument/2006/math">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1</m:t>
                        </m:r>
                      </m:sub>
                    </m:sSub>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2</m:t>
                        </m:r>
                      </m:sub>
                    </m:sSub>
                    <m:r>
                      <a:rPr lang="en-US" sz="1800" b="0" i="1" smtClean="0">
                        <a:solidFill>
                          <a:schemeClr val="bg1"/>
                        </a:solidFill>
                        <a:latin typeface="Cambria Math" panose="02040503050406030204" pitchFamily="18" charset="0"/>
                      </a:rPr>
                      <m:t>)</m:t>
                    </m:r>
                  </m:oMath>
                </a14:m>
                <a:r>
                  <a:rPr lang="en-US" sz="1800" i="1" dirty="0">
                    <a:solidFill>
                      <a:schemeClr val="bg1"/>
                    </a:solidFill>
                  </a:rPr>
                  <a:t>, where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𝑅</m:t>
                        </m:r>
                      </m:e>
                      <m:sub>
                        <m:r>
                          <a:rPr lang="en-US" sz="1800" i="1">
                            <a:solidFill>
                              <a:schemeClr val="bg1"/>
                            </a:solidFill>
                            <a:latin typeface="Cambria Math" panose="02040503050406030204" pitchFamily="18" charset="0"/>
                          </a:rPr>
                          <m:t>1</m:t>
                        </m:r>
                      </m:sub>
                    </m:sSub>
                  </m:oMath>
                </a14:m>
                <a:r>
                  <a:rPr lang="en-US" sz="1800" i="1" dirty="0">
                    <a:solidFill>
                      <a:schemeClr val="bg1"/>
                    </a:solidFill>
                  </a:rPr>
                  <a:t> and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𝑅</m:t>
                        </m:r>
                      </m:e>
                      <m:sub>
                        <m:r>
                          <a:rPr lang="en-US" sz="1800" i="1">
                            <a:solidFill>
                              <a:schemeClr val="bg1"/>
                            </a:solidFill>
                            <a:latin typeface="Cambria Math" panose="02040503050406030204" pitchFamily="18" charset="0"/>
                          </a:rPr>
                          <m:t>2</m:t>
                        </m:r>
                      </m:sub>
                    </m:sSub>
                  </m:oMath>
                </a14:m>
                <a:r>
                  <a:rPr lang="en-US" sz="1800" i="1" dirty="0">
                    <a:solidFill>
                      <a:schemeClr val="bg1"/>
                    </a:solidFill>
                  </a:rPr>
                  <a:t> are regular expressions</a:t>
                </a:r>
              </a:p>
              <a:p>
                <a:pPr marL="0" indent="0">
                  <a:buNone/>
                </a:pPr>
                <a:r>
                  <a:rPr lang="en-US" sz="1800" i="1" dirty="0">
                    <a:solidFill>
                      <a:schemeClr val="bg1"/>
                    </a:solidFill>
                  </a:rPr>
                  <a:t>6. </a:t>
                </a:r>
                <a14:m>
                  <m:oMath xmlns:m="http://schemas.openxmlformats.org/officeDocument/2006/math">
                    <m:r>
                      <a:rPr lang="en-US" sz="1800" b="0" i="1" smtClean="0">
                        <a:solidFill>
                          <a:schemeClr val="bg1"/>
                        </a:solidFill>
                        <a:latin typeface="Cambria Math" panose="02040503050406030204" pitchFamily="18" charset="0"/>
                      </a:rPr>
                      <m:t>(</m:t>
                    </m:r>
                    <m:sSubSup>
                      <m:sSubSupPr>
                        <m:ctrlPr>
                          <a:rPr lang="en-US" sz="1800" b="0" i="1" smtClean="0">
                            <a:solidFill>
                              <a:schemeClr val="bg1"/>
                            </a:solidFill>
                            <a:latin typeface="Cambria Math" panose="02040503050406030204" pitchFamily="18" charset="0"/>
                          </a:rPr>
                        </m:ctrlPr>
                      </m:sSubSup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m:t>
                        </m:r>
                      </m:sup>
                    </m:sSubSup>
                    <m:r>
                      <a:rPr lang="en-US" sz="1800" b="0" i="1" smtClean="0">
                        <a:solidFill>
                          <a:schemeClr val="bg1"/>
                        </a:solidFill>
                        <a:latin typeface="Cambria Math" panose="02040503050406030204" pitchFamily="18" charset="0"/>
                      </a:rPr>
                      <m:t>)</m:t>
                    </m:r>
                  </m:oMath>
                </a14:m>
                <a:r>
                  <a:rPr lang="en-US" sz="1800" i="1" dirty="0">
                    <a:solidFill>
                      <a:schemeClr val="bg1"/>
                    </a:solidFill>
                  </a:rPr>
                  <a:t>, where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𝑅</m:t>
                        </m:r>
                      </m:e>
                      <m:sub>
                        <m:r>
                          <a:rPr lang="en-US" sz="1800" i="1">
                            <a:solidFill>
                              <a:schemeClr val="bg1"/>
                            </a:solidFill>
                            <a:latin typeface="Cambria Math" panose="02040503050406030204" pitchFamily="18" charset="0"/>
                          </a:rPr>
                          <m:t>1</m:t>
                        </m:r>
                      </m:sub>
                    </m:sSub>
                  </m:oMath>
                </a14:m>
                <a:r>
                  <a:rPr lang="en-US" sz="1800" i="1" dirty="0">
                    <a:solidFill>
                      <a:schemeClr val="bg1"/>
                    </a:solidFill>
                  </a:rPr>
                  <a:t> is a regular expression</a:t>
                </a:r>
              </a:p>
            </p:txBody>
          </p:sp>
        </mc:Choice>
        <mc:Fallback xmlns="">
          <p:sp>
            <p:nvSpPr>
              <p:cNvPr id="6" name="Content Placeholder 2">
                <a:extLst>
                  <a:ext uri="{FF2B5EF4-FFF2-40B4-BE49-F238E27FC236}">
                    <a16:creationId xmlns:a16="http://schemas.microsoft.com/office/drawing/2014/main" id="{AA4CEE26-C1FC-2A49-BA4E-C265B0079073}"/>
                  </a:ext>
                </a:extLst>
              </p:cNvPr>
              <p:cNvSpPr>
                <a:spLocks noGrp="1" noRot="1" noChangeAspect="1" noMove="1" noResize="1" noEditPoints="1" noAdjustHandles="1" noChangeArrowheads="1" noChangeShapeType="1" noTextEdit="1"/>
              </p:cNvSpPr>
              <p:nvPr>
                <p:ph idx="1"/>
              </p:nvPr>
            </p:nvSpPr>
            <p:spPr>
              <a:xfrm>
                <a:off x="476396" y="2958517"/>
                <a:ext cx="5401842" cy="2843771"/>
              </a:xfrm>
              <a:blipFill>
                <a:blip r:embed="rId2"/>
                <a:stretch>
                  <a:fillRect l="-939"/>
                </a:stretch>
              </a:blipFill>
            </p:spPr>
            <p:txBody>
              <a:bodyPr/>
              <a:lstStyle/>
              <a:p>
                <a:r>
                  <a:rPr lang="en-US">
                    <a:noFill/>
                  </a:rPr>
                  <a:t> </a:t>
                </a:r>
              </a:p>
            </p:txBody>
          </p:sp>
        </mc:Fallback>
      </mc:AlternateContent>
      <p:sp>
        <p:nvSpPr>
          <p:cNvPr id="8" name="Content Placeholder 2">
            <a:extLst>
              <a:ext uri="{FF2B5EF4-FFF2-40B4-BE49-F238E27FC236}">
                <a16:creationId xmlns:a16="http://schemas.microsoft.com/office/drawing/2014/main" id="{D7B1591E-587A-6C42-A239-A234F534BA3F}"/>
              </a:ext>
            </a:extLst>
          </p:cNvPr>
          <p:cNvSpPr txBox="1">
            <a:spLocks/>
          </p:cNvSpPr>
          <p:nvPr/>
        </p:nvSpPr>
        <p:spPr>
          <a:xfrm>
            <a:off x="376644" y="2543696"/>
            <a:ext cx="5665490" cy="434745"/>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We say that an expression R is a regular expression if R is…</a:t>
            </a:r>
          </a:p>
        </p:txBody>
      </p:sp>
      <p:sp>
        <p:nvSpPr>
          <p:cNvPr id="3" name="Right Arrow 2">
            <a:extLst>
              <a:ext uri="{FF2B5EF4-FFF2-40B4-BE49-F238E27FC236}">
                <a16:creationId xmlns:a16="http://schemas.microsoft.com/office/drawing/2014/main" id="{20728B0F-B0DE-B04F-9F26-5C0008D1AFA6}"/>
              </a:ext>
            </a:extLst>
          </p:cNvPr>
          <p:cNvSpPr/>
          <p:nvPr/>
        </p:nvSpPr>
        <p:spPr>
          <a:xfrm>
            <a:off x="6001787" y="3923607"/>
            <a:ext cx="689957" cy="299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DFFBDEFD-8A90-5C46-8622-77B7803B4E95}"/>
              </a:ext>
            </a:extLst>
          </p:cNvPr>
          <p:cNvSpPr txBox="1">
            <a:spLocks/>
          </p:cNvSpPr>
          <p:nvPr/>
        </p:nvSpPr>
        <p:spPr>
          <a:xfrm>
            <a:off x="6982690" y="3117277"/>
            <a:ext cx="4123113" cy="947650"/>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b="1" i="1" u="sng" dirty="0"/>
              <a:t>Proof by induction</a:t>
            </a:r>
            <a:r>
              <a:rPr lang="en-US" sz="1800" i="1" dirty="0"/>
              <a:t>:</a:t>
            </a:r>
          </a:p>
          <a:p>
            <a:pPr marL="0" indent="0">
              <a:buFont typeface="Arial" panose="020B0604020202020204" pitchFamily="34" charset="0"/>
              <a:buNone/>
            </a:pPr>
            <a:r>
              <a:rPr lang="en-US" sz="1800" i="1" dirty="0"/>
              <a:t>Base Case 2: NFA is below:</a:t>
            </a:r>
          </a:p>
        </p:txBody>
      </p:sp>
      <p:sp>
        <p:nvSpPr>
          <p:cNvPr id="10" name="Oval 9">
            <a:extLst>
              <a:ext uri="{FF2B5EF4-FFF2-40B4-BE49-F238E27FC236}">
                <a16:creationId xmlns:a16="http://schemas.microsoft.com/office/drawing/2014/main" id="{BF9760B0-DAB1-194E-86EB-D6775404DC63}"/>
              </a:ext>
            </a:extLst>
          </p:cNvPr>
          <p:cNvSpPr/>
          <p:nvPr/>
        </p:nvSpPr>
        <p:spPr>
          <a:xfrm>
            <a:off x="8645237" y="4512683"/>
            <a:ext cx="781396" cy="7813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S1</a:t>
            </a:r>
          </a:p>
        </p:txBody>
      </p:sp>
      <p:sp>
        <p:nvSpPr>
          <p:cNvPr id="11" name="Oval 10">
            <a:extLst>
              <a:ext uri="{FF2B5EF4-FFF2-40B4-BE49-F238E27FC236}">
                <a16:creationId xmlns:a16="http://schemas.microsoft.com/office/drawing/2014/main" id="{C05DB290-7E40-864B-87BB-E3875C7BD313}"/>
              </a:ext>
            </a:extLst>
          </p:cNvPr>
          <p:cNvSpPr/>
          <p:nvPr/>
        </p:nvSpPr>
        <p:spPr>
          <a:xfrm>
            <a:off x="8697886" y="4565332"/>
            <a:ext cx="687186" cy="687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S1</a:t>
            </a:r>
          </a:p>
        </p:txBody>
      </p:sp>
      <p:cxnSp>
        <p:nvCxnSpPr>
          <p:cNvPr id="14" name="Straight Arrow Connector 13">
            <a:extLst>
              <a:ext uri="{FF2B5EF4-FFF2-40B4-BE49-F238E27FC236}">
                <a16:creationId xmlns:a16="http://schemas.microsoft.com/office/drawing/2014/main" id="{79C0CE52-E571-1E48-B8B3-A8FE154BEFC1}"/>
              </a:ext>
            </a:extLst>
          </p:cNvPr>
          <p:cNvCxnSpPr>
            <a:cxnSpLocks/>
            <a:endCxn id="10" idx="2"/>
          </p:cNvCxnSpPr>
          <p:nvPr/>
        </p:nvCxnSpPr>
        <p:spPr>
          <a:xfrm>
            <a:off x="8229600" y="4903381"/>
            <a:ext cx="4156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0146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Reg. Expressions To Finite Automata</a:t>
            </a:r>
          </a:p>
        </p:txBody>
      </p:sp>
      <p:sp>
        <p:nvSpPr>
          <p:cNvPr id="12" name="Content Placeholder 2">
            <a:extLst>
              <a:ext uri="{FF2B5EF4-FFF2-40B4-BE49-F238E27FC236}">
                <a16:creationId xmlns:a16="http://schemas.microsoft.com/office/drawing/2014/main" id="{DC1B5086-9D2D-154A-890A-558509108537}"/>
              </a:ext>
            </a:extLst>
          </p:cNvPr>
          <p:cNvSpPr txBox="1">
            <a:spLocks/>
          </p:cNvSpPr>
          <p:nvPr/>
        </p:nvSpPr>
        <p:spPr>
          <a:xfrm>
            <a:off x="1958830" y="1006973"/>
            <a:ext cx="8271163" cy="906087"/>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u="sng" dirty="0"/>
              <a:t>Direction 1</a:t>
            </a:r>
            <a:r>
              <a:rPr lang="en-US" sz="1800" i="1" dirty="0"/>
              <a:t>: If given a regular expression, then the language is regular</a:t>
            </a:r>
            <a:br>
              <a:rPr lang="en-US" sz="1800" i="1" dirty="0"/>
            </a:br>
            <a:r>
              <a:rPr lang="en-US" sz="1800" i="1" u="sng" dirty="0"/>
              <a:t>Strategy</a:t>
            </a:r>
            <a:r>
              <a:rPr lang="en-US" sz="1800" i="1" dirty="0"/>
              <a:t>: Given a regular expression, show how to construct the NFA that is equivalent to it</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AA4CEE26-C1FC-2A49-BA4E-C265B0079073}"/>
                  </a:ext>
                </a:extLst>
              </p:cNvPr>
              <p:cNvSpPr>
                <a:spLocks noGrp="1"/>
              </p:cNvSpPr>
              <p:nvPr>
                <p:ph idx="1"/>
              </p:nvPr>
            </p:nvSpPr>
            <p:spPr>
              <a:xfrm>
                <a:off x="476396" y="2958517"/>
                <a:ext cx="5401842" cy="2843771"/>
              </a:xfrm>
              <a:solidFill>
                <a:schemeClr val="tx1">
                  <a:lumMod val="95000"/>
                </a:schemeClr>
              </a:solidFill>
            </p:spPr>
            <p:txBody>
              <a:bodyPr>
                <a:normAutofit/>
              </a:bodyPr>
              <a:lstStyle/>
              <a:p>
                <a:pPr marL="0" indent="0">
                  <a:buNone/>
                </a:pPr>
                <a:r>
                  <a:rPr lang="en-US" sz="1800" i="1" dirty="0">
                    <a:solidFill>
                      <a:schemeClr val="bg1"/>
                    </a:solidFill>
                  </a:rPr>
                  <a:t>1. </a:t>
                </a:r>
                <a14:m>
                  <m:oMath xmlns:m="http://schemas.openxmlformats.org/officeDocument/2006/math">
                    <m:r>
                      <a:rPr lang="en-US" sz="1800" b="0" i="1" smtClean="0">
                        <a:solidFill>
                          <a:schemeClr val="bg1"/>
                        </a:solidFill>
                        <a:latin typeface="Cambria Math" panose="02040503050406030204" pitchFamily="18" charset="0"/>
                      </a:rPr>
                      <m:t>𝑎</m:t>
                    </m:r>
                  </m:oMath>
                </a14:m>
                <a:r>
                  <a:rPr lang="en-US" sz="1800" i="1" dirty="0">
                    <a:solidFill>
                      <a:schemeClr val="bg1"/>
                    </a:solidFill>
                  </a:rPr>
                  <a:t> for some </a:t>
                </a:r>
                <a14:m>
                  <m:oMath xmlns:m="http://schemas.openxmlformats.org/officeDocument/2006/math">
                    <m:r>
                      <a:rPr lang="en-US" sz="1800" b="0" i="1" smtClean="0">
                        <a:solidFill>
                          <a:schemeClr val="bg1"/>
                        </a:solidFill>
                        <a:latin typeface="Cambria Math" panose="02040503050406030204" pitchFamily="18" charset="0"/>
                      </a:rPr>
                      <m:t>𝑎</m:t>
                    </m:r>
                    <m:r>
                      <a:rPr lang="en-US" sz="1800" b="0" i="1" smtClean="0">
                        <a:solidFill>
                          <a:schemeClr val="bg1"/>
                        </a:solidFill>
                        <a:latin typeface="Cambria Math" panose="02040503050406030204" pitchFamily="18" charset="0"/>
                      </a:rPr>
                      <m:t>∈</m:t>
                    </m:r>
                    <m:r>
                      <m:rPr>
                        <m:sty m:val="p"/>
                      </m:rPr>
                      <a:rPr lang="en-US" sz="1800" b="0" i="0" smtClean="0">
                        <a:solidFill>
                          <a:schemeClr val="bg1"/>
                        </a:solidFill>
                        <a:latin typeface="Cambria Math" panose="02040503050406030204" pitchFamily="18" charset="0"/>
                      </a:rPr>
                      <m:t>Σ</m:t>
                    </m:r>
                  </m:oMath>
                </a14:m>
                <a:endParaRPr lang="en-US" sz="1800" i="1" dirty="0">
                  <a:solidFill>
                    <a:schemeClr val="bg1"/>
                  </a:solidFill>
                </a:endParaRPr>
              </a:p>
              <a:p>
                <a:pPr marL="0" indent="0">
                  <a:buNone/>
                </a:pPr>
                <a:r>
                  <a:rPr lang="en-US" sz="1800" i="1" dirty="0">
                    <a:solidFill>
                      <a:schemeClr val="bg1"/>
                    </a:solidFill>
                  </a:rPr>
                  <a:t>2. </a:t>
                </a:r>
                <a14:m>
                  <m:oMath xmlns:m="http://schemas.openxmlformats.org/officeDocument/2006/math">
                    <m:r>
                      <a:rPr lang="en-US" sz="1800" b="0" i="1" smtClean="0">
                        <a:solidFill>
                          <a:schemeClr val="bg1"/>
                        </a:solidFill>
                        <a:latin typeface="Cambria Math" panose="02040503050406030204" pitchFamily="18" charset="0"/>
                      </a:rPr>
                      <m:t>𝜖</m:t>
                    </m:r>
                  </m:oMath>
                </a14:m>
                <a:endParaRPr lang="en-US" sz="1800" i="1" dirty="0">
                  <a:solidFill>
                    <a:schemeClr val="bg1"/>
                  </a:solidFill>
                </a:endParaRPr>
              </a:p>
              <a:p>
                <a:pPr marL="0" indent="0">
                  <a:buNone/>
                </a:pPr>
                <a:r>
                  <a:rPr lang="en-US" sz="1800" b="1" i="1" dirty="0">
                    <a:solidFill>
                      <a:schemeClr val="bg1"/>
                    </a:solidFill>
                  </a:rPr>
                  <a:t>3. </a:t>
                </a:r>
                <a14:m>
                  <m:oMath xmlns:m="http://schemas.openxmlformats.org/officeDocument/2006/math">
                    <m:r>
                      <a:rPr lang="en-US" sz="1800" b="1" i="1" smtClean="0">
                        <a:solidFill>
                          <a:schemeClr val="bg1"/>
                        </a:solidFill>
                        <a:latin typeface="Cambria Math" panose="02040503050406030204" pitchFamily="18" charset="0"/>
                        <a:ea typeface="Cambria Math" panose="02040503050406030204" pitchFamily="18" charset="0"/>
                      </a:rPr>
                      <m:t>𝝓</m:t>
                    </m:r>
                  </m:oMath>
                </a14:m>
                <a:endParaRPr lang="en-US" sz="1800" b="1" i="1" dirty="0">
                  <a:solidFill>
                    <a:schemeClr val="bg1"/>
                  </a:solidFill>
                </a:endParaRPr>
              </a:p>
              <a:p>
                <a:pPr marL="0" indent="0">
                  <a:buNone/>
                </a:pPr>
                <a:r>
                  <a:rPr lang="en-US" sz="1800" i="1" dirty="0">
                    <a:solidFill>
                      <a:schemeClr val="bg1"/>
                    </a:solidFill>
                  </a:rPr>
                  <a:t>4. </a:t>
                </a:r>
                <a14:m>
                  <m:oMath xmlns:m="http://schemas.openxmlformats.org/officeDocument/2006/math">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1</m:t>
                        </m:r>
                      </m:sub>
                    </m:sSub>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2</m:t>
                        </m:r>
                      </m:sub>
                    </m:sSub>
                    <m:r>
                      <a:rPr lang="en-US" sz="1800" b="0" i="1" smtClean="0">
                        <a:solidFill>
                          <a:schemeClr val="bg1"/>
                        </a:solidFill>
                        <a:latin typeface="Cambria Math" panose="02040503050406030204" pitchFamily="18" charset="0"/>
                      </a:rPr>
                      <m:t>)</m:t>
                    </m:r>
                  </m:oMath>
                </a14:m>
                <a:r>
                  <a:rPr lang="en-US" sz="1800" i="1" dirty="0">
                    <a:solidFill>
                      <a:schemeClr val="bg1"/>
                    </a:solidFill>
                  </a:rPr>
                  <a:t>, where </a:t>
                </a:r>
                <a14:m>
                  <m:oMath xmlns:m="http://schemas.openxmlformats.org/officeDocument/2006/math">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1</m:t>
                        </m:r>
                      </m:sub>
                    </m:sSub>
                  </m:oMath>
                </a14:m>
                <a:r>
                  <a:rPr lang="en-US" sz="1800" i="1" dirty="0">
                    <a:solidFill>
                      <a:schemeClr val="bg1"/>
                    </a:solidFill>
                  </a:rPr>
                  <a:t> and </a:t>
                </a:r>
                <a14:m>
                  <m:oMath xmlns:m="http://schemas.openxmlformats.org/officeDocument/2006/math">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2</m:t>
                        </m:r>
                      </m:sub>
                    </m:sSub>
                  </m:oMath>
                </a14:m>
                <a:r>
                  <a:rPr lang="en-US" sz="1800" i="1" dirty="0">
                    <a:solidFill>
                      <a:schemeClr val="bg1"/>
                    </a:solidFill>
                  </a:rPr>
                  <a:t> are regular expressions</a:t>
                </a:r>
              </a:p>
              <a:p>
                <a:pPr marL="0" indent="0">
                  <a:buNone/>
                </a:pPr>
                <a:r>
                  <a:rPr lang="en-US" sz="1800" i="1" dirty="0">
                    <a:solidFill>
                      <a:schemeClr val="bg1"/>
                    </a:solidFill>
                  </a:rPr>
                  <a:t>5. </a:t>
                </a:r>
                <a14:m>
                  <m:oMath xmlns:m="http://schemas.openxmlformats.org/officeDocument/2006/math">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1</m:t>
                        </m:r>
                      </m:sub>
                    </m:sSub>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2</m:t>
                        </m:r>
                      </m:sub>
                    </m:sSub>
                    <m:r>
                      <a:rPr lang="en-US" sz="1800" b="0" i="1" smtClean="0">
                        <a:solidFill>
                          <a:schemeClr val="bg1"/>
                        </a:solidFill>
                        <a:latin typeface="Cambria Math" panose="02040503050406030204" pitchFamily="18" charset="0"/>
                      </a:rPr>
                      <m:t>)</m:t>
                    </m:r>
                  </m:oMath>
                </a14:m>
                <a:r>
                  <a:rPr lang="en-US" sz="1800" i="1" dirty="0">
                    <a:solidFill>
                      <a:schemeClr val="bg1"/>
                    </a:solidFill>
                  </a:rPr>
                  <a:t>, where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𝑅</m:t>
                        </m:r>
                      </m:e>
                      <m:sub>
                        <m:r>
                          <a:rPr lang="en-US" sz="1800" i="1">
                            <a:solidFill>
                              <a:schemeClr val="bg1"/>
                            </a:solidFill>
                            <a:latin typeface="Cambria Math" panose="02040503050406030204" pitchFamily="18" charset="0"/>
                          </a:rPr>
                          <m:t>1</m:t>
                        </m:r>
                      </m:sub>
                    </m:sSub>
                  </m:oMath>
                </a14:m>
                <a:r>
                  <a:rPr lang="en-US" sz="1800" i="1" dirty="0">
                    <a:solidFill>
                      <a:schemeClr val="bg1"/>
                    </a:solidFill>
                  </a:rPr>
                  <a:t> and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𝑅</m:t>
                        </m:r>
                      </m:e>
                      <m:sub>
                        <m:r>
                          <a:rPr lang="en-US" sz="1800" i="1">
                            <a:solidFill>
                              <a:schemeClr val="bg1"/>
                            </a:solidFill>
                            <a:latin typeface="Cambria Math" panose="02040503050406030204" pitchFamily="18" charset="0"/>
                          </a:rPr>
                          <m:t>2</m:t>
                        </m:r>
                      </m:sub>
                    </m:sSub>
                  </m:oMath>
                </a14:m>
                <a:r>
                  <a:rPr lang="en-US" sz="1800" i="1" dirty="0">
                    <a:solidFill>
                      <a:schemeClr val="bg1"/>
                    </a:solidFill>
                  </a:rPr>
                  <a:t> are regular expressions</a:t>
                </a:r>
              </a:p>
              <a:p>
                <a:pPr marL="0" indent="0">
                  <a:buNone/>
                </a:pPr>
                <a:r>
                  <a:rPr lang="en-US" sz="1800" i="1" dirty="0">
                    <a:solidFill>
                      <a:schemeClr val="bg1"/>
                    </a:solidFill>
                  </a:rPr>
                  <a:t>6. </a:t>
                </a:r>
                <a14:m>
                  <m:oMath xmlns:m="http://schemas.openxmlformats.org/officeDocument/2006/math">
                    <m:r>
                      <a:rPr lang="en-US" sz="1800" b="0" i="1" smtClean="0">
                        <a:solidFill>
                          <a:schemeClr val="bg1"/>
                        </a:solidFill>
                        <a:latin typeface="Cambria Math" panose="02040503050406030204" pitchFamily="18" charset="0"/>
                      </a:rPr>
                      <m:t>(</m:t>
                    </m:r>
                    <m:sSubSup>
                      <m:sSubSupPr>
                        <m:ctrlPr>
                          <a:rPr lang="en-US" sz="1800" b="0" i="1" smtClean="0">
                            <a:solidFill>
                              <a:schemeClr val="bg1"/>
                            </a:solidFill>
                            <a:latin typeface="Cambria Math" panose="02040503050406030204" pitchFamily="18" charset="0"/>
                          </a:rPr>
                        </m:ctrlPr>
                      </m:sSubSupPr>
                      <m:e>
                        <m:r>
                          <a:rPr lang="en-US" sz="1800" b="0" i="1" smtClean="0">
                            <a:solidFill>
                              <a:schemeClr val="bg1"/>
                            </a:solidFill>
                            <a:latin typeface="Cambria Math" panose="02040503050406030204" pitchFamily="18" charset="0"/>
                          </a:rPr>
                          <m:t>𝑅</m:t>
                        </m:r>
                      </m:e>
                      <m:sub>
                        <m:r>
                          <a:rPr lang="en-US" sz="1800" b="0" i="1" smtClean="0">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m:t>
                        </m:r>
                      </m:sup>
                    </m:sSubSup>
                    <m:r>
                      <a:rPr lang="en-US" sz="1800" b="0" i="1" smtClean="0">
                        <a:solidFill>
                          <a:schemeClr val="bg1"/>
                        </a:solidFill>
                        <a:latin typeface="Cambria Math" panose="02040503050406030204" pitchFamily="18" charset="0"/>
                      </a:rPr>
                      <m:t>)</m:t>
                    </m:r>
                  </m:oMath>
                </a14:m>
                <a:r>
                  <a:rPr lang="en-US" sz="1800" i="1" dirty="0">
                    <a:solidFill>
                      <a:schemeClr val="bg1"/>
                    </a:solidFill>
                  </a:rPr>
                  <a:t>, where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𝑅</m:t>
                        </m:r>
                      </m:e>
                      <m:sub>
                        <m:r>
                          <a:rPr lang="en-US" sz="1800" i="1">
                            <a:solidFill>
                              <a:schemeClr val="bg1"/>
                            </a:solidFill>
                            <a:latin typeface="Cambria Math" panose="02040503050406030204" pitchFamily="18" charset="0"/>
                          </a:rPr>
                          <m:t>1</m:t>
                        </m:r>
                      </m:sub>
                    </m:sSub>
                  </m:oMath>
                </a14:m>
                <a:r>
                  <a:rPr lang="en-US" sz="1800" i="1" dirty="0">
                    <a:solidFill>
                      <a:schemeClr val="bg1"/>
                    </a:solidFill>
                  </a:rPr>
                  <a:t> is a regular expression</a:t>
                </a:r>
              </a:p>
            </p:txBody>
          </p:sp>
        </mc:Choice>
        <mc:Fallback xmlns="">
          <p:sp>
            <p:nvSpPr>
              <p:cNvPr id="6" name="Content Placeholder 2">
                <a:extLst>
                  <a:ext uri="{FF2B5EF4-FFF2-40B4-BE49-F238E27FC236}">
                    <a16:creationId xmlns:a16="http://schemas.microsoft.com/office/drawing/2014/main" id="{AA4CEE26-C1FC-2A49-BA4E-C265B0079073}"/>
                  </a:ext>
                </a:extLst>
              </p:cNvPr>
              <p:cNvSpPr>
                <a:spLocks noGrp="1" noRot="1" noChangeAspect="1" noMove="1" noResize="1" noEditPoints="1" noAdjustHandles="1" noChangeArrowheads="1" noChangeShapeType="1" noTextEdit="1"/>
              </p:cNvSpPr>
              <p:nvPr>
                <p:ph idx="1"/>
              </p:nvPr>
            </p:nvSpPr>
            <p:spPr>
              <a:xfrm>
                <a:off x="476396" y="2958517"/>
                <a:ext cx="5401842" cy="2843771"/>
              </a:xfrm>
              <a:blipFill>
                <a:blip r:embed="rId2"/>
                <a:stretch>
                  <a:fillRect l="-939"/>
                </a:stretch>
              </a:blipFill>
            </p:spPr>
            <p:txBody>
              <a:bodyPr/>
              <a:lstStyle/>
              <a:p>
                <a:r>
                  <a:rPr lang="en-US">
                    <a:noFill/>
                  </a:rPr>
                  <a:t> </a:t>
                </a:r>
              </a:p>
            </p:txBody>
          </p:sp>
        </mc:Fallback>
      </mc:AlternateContent>
      <p:sp>
        <p:nvSpPr>
          <p:cNvPr id="8" name="Content Placeholder 2">
            <a:extLst>
              <a:ext uri="{FF2B5EF4-FFF2-40B4-BE49-F238E27FC236}">
                <a16:creationId xmlns:a16="http://schemas.microsoft.com/office/drawing/2014/main" id="{D7B1591E-587A-6C42-A239-A234F534BA3F}"/>
              </a:ext>
            </a:extLst>
          </p:cNvPr>
          <p:cNvSpPr txBox="1">
            <a:spLocks/>
          </p:cNvSpPr>
          <p:nvPr/>
        </p:nvSpPr>
        <p:spPr>
          <a:xfrm>
            <a:off x="376644" y="2543696"/>
            <a:ext cx="5665490" cy="434745"/>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We say that an expression R is a regular expression if R is…</a:t>
            </a:r>
          </a:p>
        </p:txBody>
      </p:sp>
      <p:sp>
        <p:nvSpPr>
          <p:cNvPr id="3" name="Right Arrow 2">
            <a:extLst>
              <a:ext uri="{FF2B5EF4-FFF2-40B4-BE49-F238E27FC236}">
                <a16:creationId xmlns:a16="http://schemas.microsoft.com/office/drawing/2014/main" id="{20728B0F-B0DE-B04F-9F26-5C0008D1AFA6}"/>
              </a:ext>
            </a:extLst>
          </p:cNvPr>
          <p:cNvSpPr/>
          <p:nvPr/>
        </p:nvSpPr>
        <p:spPr>
          <a:xfrm>
            <a:off x="6001787" y="3923607"/>
            <a:ext cx="689957" cy="299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DFFBDEFD-8A90-5C46-8622-77B7803B4E95}"/>
              </a:ext>
            </a:extLst>
          </p:cNvPr>
          <p:cNvSpPr txBox="1">
            <a:spLocks/>
          </p:cNvSpPr>
          <p:nvPr/>
        </p:nvSpPr>
        <p:spPr>
          <a:xfrm>
            <a:off x="6982690" y="3117277"/>
            <a:ext cx="4123113" cy="947650"/>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b="1" i="1" u="sng" dirty="0"/>
              <a:t>Proof by induction</a:t>
            </a:r>
            <a:r>
              <a:rPr lang="en-US" sz="1800" i="1" dirty="0"/>
              <a:t>:</a:t>
            </a:r>
          </a:p>
          <a:p>
            <a:pPr marL="0" indent="0">
              <a:buFont typeface="Arial" panose="020B0604020202020204" pitchFamily="34" charset="0"/>
              <a:buNone/>
            </a:pPr>
            <a:r>
              <a:rPr lang="en-US" sz="1800" i="1" dirty="0"/>
              <a:t>Base Case 3: NFA is below:</a:t>
            </a:r>
          </a:p>
        </p:txBody>
      </p:sp>
      <p:sp>
        <p:nvSpPr>
          <p:cNvPr id="4" name="Oval 3">
            <a:extLst>
              <a:ext uri="{FF2B5EF4-FFF2-40B4-BE49-F238E27FC236}">
                <a16:creationId xmlns:a16="http://schemas.microsoft.com/office/drawing/2014/main" id="{347DE82F-A1C8-9D46-A9B4-2314BC06C8A7}"/>
              </a:ext>
            </a:extLst>
          </p:cNvPr>
          <p:cNvSpPr/>
          <p:nvPr/>
        </p:nvSpPr>
        <p:spPr>
          <a:xfrm>
            <a:off x="8562108" y="4563688"/>
            <a:ext cx="781396" cy="7813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S1</a:t>
            </a:r>
          </a:p>
        </p:txBody>
      </p:sp>
      <p:cxnSp>
        <p:nvCxnSpPr>
          <p:cNvPr id="7" name="Straight Arrow Connector 6">
            <a:extLst>
              <a:ext uri="{FF2B5EF4-FFF2-40B4-BE49-F238E27FC236}">
                <a16:creationId xmlns:a16="http://schemas.microsoft.com/office/drawing/2014/main" id="{DF391F24-BF5A-CF46-A461-492FDA1839CD}"/>
              </a:ext>
            </a:extLst>
          </p:cNvPr>
          <p:cNvCxnSpPr>
            <a:cxnSpLocks/>
            <a:endCxn id="4" idx="2"/>
          </p:cNvCxnSpPr>
          <p:nvPr/>
        </p:nvCxnSpPr>
        <p:spPr>
          <a:xfrm>
            <a:off x="8154784" y="4954386"/>
            <a:ext cx="4073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6459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Reg. Expressions To Finite Automata</a:t>
            </a:r>
          </a:p>
        </p:txBody>
      </p:sp>
      <p:sp>
        <p:nvSpPr>
          <p:cNvPr id="12" name="Content Placeholder 2">
            <a:extLst>
              <a:ext uri="{FF2B5EF4-FFF2-40B4-BE49-F238E27FC236}">
                <a16:creationId xmlns:a16="http://schemas.microsoft.com/office/drawing/2014/main" id="{DC1B5086-9D2D-154A-890A-558509108537}"/>
              </a:ext>
            </a:extLst>
          </p:cNvPr>
          <p:cNvSpPr txBox="1">
            <a:spLocks/>
          </p:cNvSpPr>
          <p:nvPr/>
        </p:nvSpPr>
        <p:spPr>
          <a:xfrm>
            <a:off x="1958830" y="1006973"/>
            <a:ext cx="8271163" cy="906087"/>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u="sng" dirty="0"/>
              <a:t>Direction 1</a:t>
            </a:r>
            <a:r>
              <a:rPr lang="en-US" sz="1800" i="1" dirty="0"/>
              <a:t>: If given a regular expression, then the language is regular</a:t>
            </a:r>
            <a:br>
              <a:rPr lang="en-US" sz="1800" i="1" dirty="0"/>
            </a:br>
            <a:r>
              <a:rPr lang="en-US" sz="1800" i="1" u="sng" dirty="0"/>
              <a:t>Strategy</a:t>
            </a:r>
            <a:r>
              <a:rPr lang="en-US" sz="1800" i="1" dirty="0"/>
              <a:t>: Given a regular expression, show how to construct the NFA that is equivalent to it</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AA4CEE26-C1FC-2A49-BA4E-C265B0079073}"/>
                  </a:ext>
                </a:extLst>
              </p:cNvPr>
              <p:cNvSpPr>
                <a:spLocks noGrp="1"/>
              </p:cNvSpPr>
              <p:nvPr>
                <p:ph idx="1"/>
              </p:nvPr>
            </p:nvSpPr>
            <p:spPr>
              <a:xfrm>
                <a:off x="476396" y="2958517"/>
                <a:ext cx="5401842" cy="2843771"/>
              </a:xfrm>
              <a:solidFill>
                <a:schemeClr val="tx1">
                  <a:lumMod val="95000"/>
                </a:schemeClr>
              </a:solidFill>
            </p:spPr>
            <p:txBody>
              <a:bodyPr>
                <a:normAutofit/>
              </a:bodyPr>
              <a:lstStyle/>
              <a:p>
                <a:pPr marL="0" indent="0">
                  <a:buNone/>
                </a:pPr>
                <a:r>
                  <a:rPr lang="en-US" sz="1800" i="1" dirty="0">
                    <a:solidFill>
                      <a:schemeClr val="bg1"/>
                    </a:solidFill>
                  </a:rPr>
                  <a:t>1. </a:t>
                </a:r>
                <a14:m>
                  <m:oMath xmlns:m="http://schemas.openxmlformats.org/officeDocument/2006/math">
                    <m:r>
                      <a:rPr lang="en-US" sz="1800" b="0" i="1" smtClean="0">
                        <a:solidFill>
                          <a:schemeClr val="bg1"/>
                        </a:solidFill>
                        <a:latin typeface="Cambria Math" panose="02040503050406030204" pitchFamily="18" charset="0"/>
                      </a:rPr>
                      <m:t>𝑎</m:t>
                    </m:r>
                  </m:oMath>
                </a14:m>
                <a:r>
                  <a:rPr lang="en-US" sz="1800" i="1" dirty="0">
                    <a:solidFill>
                      <a:schemeClr val="bg1"/>
                    </a:solidFill>
                  </a:rPr>
                  <a:t> for some </a:t>
                </a:r>
                <a14:m>
                  <m:oMath xmlns:m="http://schemas.openxmlformats.org/officeDocument/2006/math">
                    <m:r>
                      <a:rPr lang="en-US" sz="1800" b="0" i="1" smtClean="0">
                        <a:solidFill>
                          <a:schemeClr val="bg1"/>
                        </a:solidFill>
                        <a:latin typeface="Cambria Math" panose="02040503050406030204" pitchFamily="18" charset="0"/>
                      </a:rPr>
                      <m:t>𝑎</m:t>
                    </m:r>
                    <m:r>
                      <a:rPr lang="en-US" sz="1800" b="0" i="1" smtClean="0">
                        <a:solidFill>
                          <a:schemeClr val="bg1"/>
                        </a:solidFill>
                        <a:latin typeface="Cambria Math" panose="02040503050406030204" pitchFamily="18" charset="0"/>
                      </a:rPr>
                      <m:t>∈</m:t>
                    </m:r>
                    <m:r>
                      <m:rPr>
                        <m:sty m:val="p"/>
                      </m:rPr>
                      <a:rPr lang="en-US" sz="1800" b="0" i="0" smtClean="0">
                        <a:solidFill>
                          <a:schemeClr val="bg1"/>
                        </a:solidFill>
                        <a:latin typeface="Cambria Math" panose="02040503050406030204" pitchFamily="18" charset="0"/>
                      </a:rPr>
                      <m:t>Σ</m:t>
                    </m:r>
                  </m:oMath>
                </a14:m>
                <a:endParaRPr lang="en-US" sz="1800" i="1" dirty="0">
                  <a:solidFill>
                    <a:schemeClr val="bg1"/>
                  </a:solidFill>
                </a:endParaRPr>
              </a:p>
              <a:p>
                <a:pPr marL="0" indent="0">
                  <a:buNone/>
                </a:pPr>
                <a:r>
                  <a:rPr lang="en-US" sz="1800" i="1" dirty="0">
                    <a:solidFill>
                      <a:schemeClr val="bg1"/>
                    </a:solidFill>
                  </a:rPr>
                  <a:t>2. </a:t>
                </a:r>
                <a14:m>
                  <m:oMath xmlns:m="http://schemas.openxmlformats.org/officeDocument/2006/math">
                    <m:r>
                      <a:rPr lang="en-US" sz="1800" b="0" i="1" smtClean="0">
                        <a:solidFill>
                          <a:schemeClr val="bg1"/>
                        </a:solidFill>
                        <a:latin typeface="Cambria Math" panose="02040503050406030204" pitchFamily="18" charset="0"/>
                      </a:rPr>
                      <m:t>𝜖</m:t>
                    </m:r>
                  </m:oMath>
                </a14:m>
                <a:endParaRPr lang="en-US" sz="1800" i="1" dirty="0">
                  <a:solidFill>
                    <a:schemeClr val="bg1"/>
                  </a:solidFill>
                </a:endParaRPr>
              </a:p>
              <a:p>
                <a:pPr marL="0" indent="0">
                  <a:buNone/>
                </a:pPr>
                <a:r>
                  <a:rPr lang="en-US" sz="1800" i="1" dirty="0">
                    <a:solidFill>
                      <a:schemeClr val="bg1"/>
                    </a:solidFill>
                  </a:rPr>
                  <a:t>3. </a:t>
                </a:r>
                <a14:m>
                  <m:oMath xmlns:m="http://schemas.openxmlformats.org/officeDocument/2006/math">
                    <m:r>
                      <a:rPr lang="en-US" sz="1800" b="0" i="1" smtClean="0">
                        <a:solidFill>
                          <a:schemeClr val="bg1"/>
                        </a:solidFill>
                        <a:latin typeface="Cambria Math" panose="02040503050406030204" pitchFamily="18" charset="0"/>
                        <a:ea typeface="Cambria Math" panose="02040503050406030204" pitchFamily="18" charset="0"/>
                      </a:rPr>
                      <m:t>𝜙</m:t>
                    </m:r>
                  </m:oMath>
                </a14:m>
                <a:endParaRPr lang="en-US" sz="1800" i="1" dirty="0">
                  <a:solidFill>
                    <a:schemeClr val="bg1"/>
                  </a:solidFill>
                </a:endParaRPr>
              </a:p>
              <a:p>
                <a:pPr marL="0" indent="0">
                  <a:buNone/>
                </a:pPr>
                <a:r>
                  <a:rPr lang="en-US" sz="1800" b="1" i="1" dirty="0">
                    <a:solidFill>
                      <a:schemeClr val="bg1"/>
                    </a:solidFill>
                  </a:rPr>
                  <a:t>4. </a:t>
                </a:r>
                <a14:m>
                  <m:oMath xmlns:m="http://schemas.openxmlformats.org/officeDocument/2006/math">
                    <m:r>
                      <a:rPr lang="en-US" sz="1800" b="1" i="1" smtClean="0">
                        <a:solidFill>
                          <a:schemeClr val="bg1"/>
                        </a:solidFill>
                        <a:latin typeface="Cambria Math" panose="02040503050406030204" pitchFamily="18" charset="0"/>
                      </a:rPr>
                      <m:t>(</m:t>
                    </m:r>
                    <m:sSub>
                      <m:sSubPr>
                        <m:ctrlPr>
                          <a:rPr lang="en-US" sz="1800" b="1" i="1" smtClean="0">
                            <a:solidFill>
                              <a:schemeClr val="bg1"/>
                            </a:solidFill>
                            <a:latin typeface="Cambria Math" panose="02040503050406030204" pitchFamily="18" charset="0"/>
                          </a:rPr>
                        </m:ctrlPr>
                      </m:sSubPr>
                      <m:e>
                        <m:r>
                          <a:rPr lang="en-US" sz="1800" b="1" i="1" smtClean="0">
                            <a:solidFill>
                              <a:schemeClr val="bg1"/>
                            </a:solidFill>
                            <a:latin typeface="Cambria Math" panose="02040503050406030204" pitchFamily="18" charset="0"/>
                          </a:rPr>
                          <m:t>𝑹</m:t>
                        </m:r>
                      </m:e>
                      <m:sub>
                        <m:r>
                          <a:rPr lang="en-US" sz="1800" b="1" i="1" smtClean="0">
                            <a:solidFill>
                              <a:schemeClr val="bg1"/>
                            </a:solidFill>
                            <a:latin typeface="Cambria Math" panose="02040503050406030204" pitchFamily="18" charset="0"/>
                          </a:rPr>
                          <m:t>𝟏</m:t>
                        </m:r>
                      </m:sub>
                    </m:sSub>
                    <m:r>
                      <a:rPr lang="en-US" sz="1800" b="1" i="1" smtClean="0">
                        <a:solidFill>
                          <a:schemeClr val="bg1"/>
                        </a:solidFill>
                        <a:latin typeface="Cambria Math" panose="02040503050406030204" pitchFamily="18" charset="0"/>
                      </a:rPr>
                      <m:t>∪</m:t>
                    </m:r>
                    <m:sSub>
                      <m:sSubPr>
                        <m:ctrlPr>
                          <a:rPr lang="en-US" sz="1800" b="1" i="1" smtClean="0">
                            <a:solidFill>
                              <a:schemeClr val="bg1"/>
                            </a:solidFill>
                            <a:latin typeface="Cambria Math" panose="02040503050406030204" pitchFamily="18" charset="0"/>
                          </a:rPr>
                        </m:ctrlPr>
                      </m:sSubPr>
                      <m:e>
                        <m:r>
                          <a:rPr lang="en-US" sz="1800" b="1" i="1" smtClean="0">
                            <a:solidFill>
                              <a:schemeClr val="bg1"/>
                            </a:solidFill>
                            <a:latin typeface="Cambria Math" panose="02040503050406030204" pitchFamily="18" charset="0"/>
                          </a:rPr>
                          <m:t>𝑹</m:t>
                        </m:r>
                      </m:e>
                      <m:sub>
                        <m:r>
                          <a:rPr lang="en-US" sz="1800" b="1" i="1" smtClean="0">
                            <a:solidFill>
                              <a:schemeClr val="bg1"/>
                            </a:solidFill>
                            <a:latin typeface="Cambria Math" panose="02040503050406030204" pitchFamily="18" charset="0"/>
                          </a:rPr>
                          <m:t>𝟐</m:t>
                        </m:r>
                      </m:sub>
                    </m:sSub>
                    <m:r>
                      <a:rPr lang="en-US" sz="1800" b="1" i="1" smtClean="0">
                        <a:solidFill>
                          <a:schemeClr val="bg1"/>
                        </a:solidFill>
                        <a:latin typeface="Cambria Math" panose="02040503050406030204" pitchFamily="18" charset="0"/>
                      </a:rPr>
                      <m:t>)</m:t>
                    </m:r>
                  </m:oMath>
                </a14:m>
                <a:r>
                  <a:rPr lang="en-US" sz="1800" b="1" i="1" dirty="0">
                    <a:solidFill>
                      <a:schemeClr val="bg1"/>
                    </a:solidFill>
                  </a:rPr>
                  <a:t>, where </a:t>
                </a:r>
                <a14:m>
                  <m:oMath xmlns:m="http://schemas.openxmlformats.org/officeDocument/2006/math">
                    <m:sSub>
                      <m:sSubPr>
                        <m:ctrlPr>
                          <a:rPr lang="en-US" sz="1800" b="1" i="1" smtClean="0">
                            <a:solidFill>
                              <a:schemeClr val="bg1"/>
                            </a:solidFill>
                            <a:latin typeface="Cambria Math" panose="02040503050406030204" pitchFamily="18" charset="0"/>
                          </a:rPr>
                        </m:ctrlPr>
                      </m:sSubPr>
                      <m:e>
                        <m:r>
                          <a:rPr lang="en-US" sz="1800" b="1" i="1" smtClean="0">
                            <a:solidFill>
                              <a:schemeClr val="bg1"/>
                            </a:solidFill>
                            <a:latin typeface="Cambria Math" panose="02040503050406030204" pitchFamily="18" charset="0"/>
                          </a:rPr>
                          <m:t>𝑹</m:t>
                        </m:r>
                      </m:e>
                      <m:sub>
                        <m:r>
                          <a:rPr lang="en-US" sz="1800" b="1" i="1" smtClean="0">
                            <a:solidFill>
                              <a:schemeClr val="bg1"/>
                            </a:solidFill>
                            <a:latin typeface="Cambria Math" panose="02040503050406030204" pitchFamily="18" charset="0"/>
                          </a:rPr>
                          <m:t>𝟏</m:t>
                        </m:r>
                      </m:sub>
                    </m:sSub>
                  </m:oMath>
                </a14:m>
                <a:r>
                  <a:rPr lang="en-US" sz="1800" b="1" i="1" dirty="0">
                    <a:solidFill>
                      <a:schemeClr val="bg1"/>
                    </a:solidFill>
                  </a:rPr>
                  <a:t> and </a:t>
                </a:r>
                <a14:m>
                  <m:oMath xmlns:m="http://schemas.openxmlformats.org/officeDocument/2006/math">
                    <m:sSub>
                      <m:sSubPr>
                        <m:ctrlPr>
                          <a:rPr lang="en-US" sz="1800" b="1" i="1" smtClean="0">
                            <a:solidFill>
                              <a:schemeClr val="bg1"/>
                            </a:solidFill>
                            <a:latin typeface="Cambria Math" panose="02040503050406030204" pitchFamily="18" charset="0"/>
                          </a:rPr>
                        </m:ctrlPr>
                      </m:sSubPr>
                      <m:e>
                        <m:r>
                          <a:rPr lang="en-US" sz="1800" b="1" i="1" smtClean="0">
                            <a:solidFill>
                              <a:schemeClr val="bg1"/>
                            </a:solidFill>
                            <a:latin typeface="Cambria Math" panose="02040503050406030204" pitchFamily="18" charset="0"/>
                          </a:rPr>
                          <m:t>𝑹</m:t>
                        </m:r>
                      </m:e>
                      <m:sub>
                        <m:r>
                          <a:rPr lang="en-US" sz="1800" b="1" i="1" smtClean="0">
                            <a:solidFill>
                              <a:schemeClr val="bg1"/>
                            </a:solidFill>
                            <a:latin typeface="Cambria Math" panose="02040503050406030204" pitchFamily="18" charset="0"/>
                          </a:rPr>
                          <m:t>𝟐</m:t>
                        </m:r>
                      </m:sub>
                    </m:sSub>
                  </m:oMath>
                </a14:m>
                <a:r>
                  <a:rPr lang="en-US" sz="1800" b="1" i="1" dirty="0">
                    <a:solidFill>
                      <a:schemeClr val="bg1"/>
                    </a:solidFill>
                  </a:rPr>
                  <a:t> are regular expressions</a:t>
                </a:r>
              </a:p>
              <a:p>
                <a:pPr marL="0" indent="0">
                  <a:buNone/>
                </a:pPr>
                <a:r>
                  <a:rPr lang="en-US" sz="1800" b="1" i="1" dirty="0">
                    <a:solidFill>
                      <a:schemeClr val="bg1"/>
                    </a:solidFill>
                  </a:rPr>
                  <a:t>5. </a:t>
                </a:r>
                <a14:m>
                  <m:oMath xmlns:m="http://schemas.openxmlformats.org/officeDocument/2006/math">
                    <m:r>
                      <a:rPr lang="en-US" sz="1800" b="1" i="1" smtClean="0">
                        <a:solidFill>
                          <a:schemeClr val="bg1"/>
                        </a:solidFill>
                        <a:latin typeface="Cambria Math" panose="02040503050406030204" pitchFamily="18" charset="0"/>
                      </a:rPr>
                      <m:t>(</m:t>
                    </m:r>
                    <m:sSub>
                      <m:sSubPr>
                        <m:ctrlPr>
                          <a:rPr lang="en-US" sz="1800" b="1" i="1" smtClean="0">
                            <a:solidFill>
                              <a:schemeClr val="bg1"/>
                            </a:solidFill>
                            <a:latin typeface="Cambria Math" panose="02040503050406030204" pitchFamily="18" charset="0"/>
                          </a:rPr>
                        </m:ctrlPr>
                      </m:sSubPr>
                      <m:e>
                        <m:r>
                          <a:rPr lang="en-US" sz="1800" b="1" i="1" smtClean="0">
                            <a:solidFill>
                              <a:schemeClr val="bg1"/>
                            </a:solidFill>
                            <a:latin typeface="Cambria Math" panose="02040503050406030204" pitchFamily="18" charset="0"/>
                          </a:rPr>
                          <m:t>𝑹</m:t>
                        </m:r>
                      </m:e>
                      <m:sub>
                        <m:r>
                          <a:rPr lang="en-US" sz="1800" b="1" i="1" smtClean="0">
                            <a:solidFill>
                              <a:schemeClr val="bg1"/>
                            </a:solidFill>
                            <a:latin typeface="Cambria Math" panose="02040503050406030204" pitchFamily="18" charset="0"/>
                          </a:rPr>
                          <m:t>𝟏</m:t>
                        </m:r>
                      </m:sub>
                    </m:sSub>
                    <m:r>
                      <a:rPr lang="en-US" sz="1800" b="1" i="1" smtClean="0">
                        <a:solidFill>
                          <a:schemeClr val="bg1"/>
                        </a:solidFill>
                        <a:latin typeface="Cambria Math" panose="02040503050406030204" pitchFamily="18" charset="0"/>
                      </a:rPr>
                      <m:t>∘</m:t>
                    </m:r>
                    <m:sSub>
                      <m:sSubPr>
                        <m:ctrlPr>
                          <a:rPr lang="en-US" sz="1800" b="1" i="1" smtClean="0">
                            <a:solidFill>
                              <a:schemeClr val="bg1"/>
                            </a:solidFill>
                            <a:latin typeface="Cambria Math" panose="02040503050406030204" pitchFamily="18" charset="0"/>
                          </a:rPr>
                        </m:ctrlPr>
                      </m:sSubPr>
                      <m:e>
                        <m:r>
                          <a:rPr lang="en-US" sz="1800" b="1" i="1" smtClean="0">
                            <a:solidFill>
                              <a:schemeClr val="bg1"/>
                            </a:solidFill>
                            <a:latin typeface="Cambria Math" panose="02040503050406030204" pitchFamily="18" charset="0"/>
                          </a:rPr>
                          <m:t>𝑹</m:t>
                        </m:r>
                      </m:e>
                      <m:sub>
                        <m:r>
                          <a:rPr lang="en-US" sz="1800" b="1" i="1" smtClean="0">
                            <a:solidFill>
                              <a:schemeClr val="bg1"/>
                            </a:solidFill>
                            <a:latin typeface="Cambria Math" panose="02040503050406030204" pitchFamily="18" charset="0"/>
                          </a:rPr>
                          <m:t>𝟐</m:t>
                        </m:r>
                      </m:sub>
                    </m:sSub>
                    <m:r>
                      <a:rPr lang="en-US" sz="1800" b="1" i="1" smtClean="0">
                        <a:solidFill>
                          <a:schemeClr val="bg1"/>
                        </a:solidFill>
                        <a:latin typeface="Cambria Math" panose="02040503050406030204" pitchFamily="18" charset="0"/>
                      </a:rPr>
                      <m:t>)</m:t>
                    </m:r>
                  </m:oMath>
                </a14:m>
                <a:r>
                  <a:rPr lang="en-US" sz="1800" b="1" i="1" dirty="0">
                    <a:solidFill>
                      <a:schemeClr val="bg1"/>
                    </a:solidFill>
                  </a:rPr>
                  <a:t>, where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b="1" i="1">
                            <a:solidFill>
                              <a:schemeClr val="bg1"/>
                            </a:solidFill>
                            <a:latin typeface="Cambria Math" panose="02040503050406030204" pitchFamily="18" charset="0"/>
                          </a:rPr>
                          <m:t>𝑹</m:t>
                        </m:r>
                      </m:e>
                      <m:sub>
                        <m:r>
                          <a:rPr lang="en-US" sz="1800" b="1" i="1">
                            <a:solidFill>
                              <a:schemeClr val="bg1"/>
                            </a:solidFill>
                            <a:latin typeface="Cambria Math" panose="02040503050406030204" pitchFamily="18" charset="0"/>
                          </a:rPr>
                          <m:t>𝟏</m:t>
                        </m:r>
                      </m:sub>
                    </m:sSub>
                  </m:oMath>
                </a14:m>
                <a:r>
                  <a:rPr lang="en-US" sz="1800" b="1" i="1" dirty="0">
                    <a:solidFill>
                      <a:schemeClr val="bg1"/>
                    </a:solidFill>
                  </a:rPr>
                  <a:t> and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b="1" i="1">
                            <a:solidFill>
                              <a:schemeClr val="bg1"/>
                            </a:solidFill>
                            <a:latin typeface="Cambria Math" panose="02040503050406030204" pitchFamily="18" charset="0"/>
                          </a:rPr>
                          <m:t>𝑹</m:t>
                        </m:r>
                      </m:e>
                      <m:sub>
                        <m:r>
                          <a:rPr lang="en-US" sz="1800" b="1" i="1">
                            <a:solidFill>
                              <a:schemeClr val="bg1"/>
                            </a:solidFill>
                            <a:latin typeface="Cambria Math" panose="02040503050406030204" pitchFamily="18" charset="0"/>
                          </a:rPr>
                          <m:t>𝟐</m:t>
                        </m:r>
                      </m:sub>
                    </m:sSub>
                  </m:oMath>
                </a14:m>
                <a:r>
                  <a:rPr lang="en-US" sz="1800" b="1" i="1" dirty="0">
                    <a:solidFill>
                      <a:schemeClr val="bg1"/>
                    </a:solidFill>
                  </a:rPr>
                  <a:t> are regular expressions</a:t>
                </a:r>
              </a:p>
              <a:p>
                <a:pPr marL="0" indent="0">
                  <a:buNone/>
                </a:pPr>
                <a:r>
                  <a:rPr lang="en-US" sz="1800" b="1" i="1" dirty="0">
                    <a:solidFill>
                      <a:schemeClr val="bg1"/>
                    </a:solidFill>
                  </a:rPr>
                  <a:t>6. </a:t>
                </a:r>
                <a14:m>
                  <m:oMath xmlns:m="http://schemas.openxmlformats.org/officeDocument/2006/math">
                    <m:r>
                      <a:rPr lang="en-US" sz="1800" b="1" i="1" smtClean="0">
                        <a:solidFill>
                          <a:schemeClr val="bg1"/>
                        </a:solidFill>
                        <a:latin typeface="Cambria Math" panose="02040503050406030204" pitchFamily="18" charset="0"/>
                      </a:rPr>
                      <m:t>(</m:t>
                    </m:r>
                    <m:sSubSup>
                      <m:sSubSupPr>
                        <m:ctrlPr>
                          <a:rPr lang="en-US" sz="1800" b="1" i="1" smtClean="0">
                            <a:solidFill>
                              <a:schemeClr val="bg1"/>
                            </a:solidFill>
                            <a:latin typeface="Cambria Math" panose="02040503050406030204" pitchFamily="18" charset="0"/>
                          </a:rPr>
                        </m:ctrlPr>
                      </m:sSubSupPr>
                      <m:e>
                        <m:r>
                          <a:rPr lang="en-US" sz="1800" b="1" i="1" smtClean="0">
                            <a:solidFill>
                              <a:schemeClr val="bg1"/>
                            </a:solidFill>
                            <a:latin typeface="Cambria Math" panose="02040503050406030204" pitchFamily="18" charset="0"/>
                          </a:rPr>
                          <m:t>𝑹</m:t>
                        </m:r>
                      </m:e>
                      <m:sub>
                        <m:r>
                          <a:rPr lang="en-US" sz="1800" b="1" i="1" smtClean="0">
                            <a:solidFill>
                              <a:schemeClr val="bg1"/>
                            </a:solidFill>
                            <a:latin typeface="Cambria Math" panose="02040503050406030204" pitchFamily="18" charset="0"/>
                          </a:rPr>
                          <m:t>𝟏</m:t>
                        </m:r>
                      </m:sub>
                      <m:sup>
                        <m:r>
                          <a:rPr lang="en-US" sz="1800" b="1" i="1" smtClean="0">
                            <a:solidFill>
                              <a:schemeClr val="bg1"/>
                            </a:solidFill>
                            <a:latin typeface="Cambria Math" panose="02040503050406030204" pitchFamily="18" charset="0"/>
                          </a:rPr>
                          <m:t>∗</m:t>
                        </m:r>
                      </m:sup>
                    </m:sSubSup>
                    <m:r>
                      <a:rPr lang="en-US" sz="1800" b="1" i="1" smtClean="0">
                        <a:solidFill>
                          <a:schemeClr val="bg1"/>
                        </a:solidFill>
                        <a:latin typeface="Cambria Math" panose="02040503050406030204" pitchFamily="18" charset="0"/>
                      </a:rPr>
                      <m:t>)</m:t>
                    </m:r>
                  </m:oMath>
                </a14:m>
                <a:r>
                  <a:rPr lang="en-US" sz="1800" b="1" i="1" dirty="0">
                    <a:solidFill>
                      <a:schemeClr val="bg1"/>
                    </a:solidFill>
                  </a:rPr>
                  <a:t>, where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b="1" i="1">
                            <a:solidFill>
                              <a:schemeClr val="bg1"/>
                            </a:solidFill>
                            <a:latin typeface="Cambria Math" panose="02040503050406030204" pitchFamily="18" charset="0"/>
                          </a:rPr>
                          <m:t>𝑹</m:t>
                        </m:r>
                      </m:e>
                      <m:sub>
                        <m:r>
                          <a:rPr lang="en-US" sz="1800" b="1" i="1">
                            <a:solidFill>
                              <a:schemeClr val="bg1"/>
                            </a:solidFill>
                            <a:latin typeface="Cambria Math" panose="02040503050406030204" pitchFamily="18" charset="0"/>
                          </a:rPr>
                          <m:t>𝟏</m:t>
                        </m:r>
                      </m:sub>
                    </m:sSub>
                  </m:oMath>
                </a14:m>
                <a:r>
                  <a:rPr lang="en-US" sz="1800" b="1" i="1" dirty="0">
                    <a:solidFill>
                      <a:schemeClr val="bg1"/>
                    </a:solidFill>
                  </a:rPr>
                  <a:t> is a regular expression</a:t>
                </a:r>
              </a:p>
            </p:txBody>
          </p:sp>
        </mc:Choice>
        <mc:Fallback xmlns="">
          <p:sp>
            <p:nvSpPr>
              <p:cNvPr id="6" name="Content Placeholder 2">
                <a:extLst>
                  <a:ext uri="{FF2B5EF4-FFF2-40B4-BE49-F238E27FC236}">
                    <a16:creationId xmlns:a16="http://schemas.microsoft.com/office/drawing/2014/main" id="{AA4CEE26-C1FC-2A49-BA4E-C265B0079073}"/>
                  </a:ext>
                </a:extLst>
              </p:cNvPr>
              <p:cNvSpPr>
                <a:spLocks noGrp="1" noRot="1" noChangeAspect="1" noMove="1" noResize="1" noEditPoints="1" noAdjustHandles="1" noChangeArrowheads="1" noChangeShapeType="1" noTextEdit="1"/>
              </p:cNvSpPr>
              <p:nvPr>
                <p:ph idx="1"/>
              </p:nvPr>
            </p:nvSpPr>
            <p:spPr>
              <a:xfrm>
                <a:off x="476396" y="2958517"/>
                <a:ext cx="5401842" cy="2843771"/>
              </a:xfrm>
              <a:blipFill>
                <a:blip r:embed="rId2"/>
                <a:stretch>
                  <a:fillRect l="-939"/>
                </a:stretch>
              </a:blipFill>
            </p:spPr>
            <p:txBody>
              <a:bodyPr/>
              <a:lstStyle/>
              <a:p>
                <a:r>
                  <a:rPr lang="en-US">
                    <a:noFill/>
                  </a:rPr>
                  <a:t> </a:t>
                </a:r>
              </a:p>
            </p:txBody>
          </p:sp>
        </mc:Fallback>
      </mc:AlternateContent>
      <p:sp>
        <p:nvSpPr>
          <p:cNvPr id="8" name="Content Placeholder 2">
            <a:extLst>
              <a:ext uri="{FF2B5EF4-FFF2-40B4-BE49-F238E27FC236}">
                <a16:creationId xmlns:a16="http://schemas.microsoft.com/office/drawing/2014/main" id="{D7B1591E-587A-6C42-A239-A234F534BA3F}"/>
              </a:ext>
            </a:extLst>
          </p:cNvPr>
          <p:cNvSpPr txBox="1">
            <a:spLocks/>
          </p:cNvSpPr>
          <p:nvPr/>
        </p:nvSpPr>
        <p:spPr>
          <a:xfrm>
            <a:off x="376644" y="2543696"/>
            <a:ext cx="5665490" cy="434745"/>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We say that an expression R is a regular expression if R is…</a:t>
            </a:r>
          </a:p>
        </p:txBody>
      </p:sp>
      <p:sp>
        <p:nvSpPr>
          <p:cNvPr id="3" name="Right Arrow 2">
            <a:extLst>
              <a:ext uri="{FF2B5EF4-FFF2-40B4-BE49-F238E27FC236}">
                <a16:creationId xmlns:a16="http://schemas.microsoft.com/office/drawing/2014/main" id="{20728B0F-B0DE-B04F-9F26-5C0008D1AFA6}"/>
              </a:ext>
            </a:extLst>
          </p:cNvPr>
          <p:cNvSpPr/>
          <p:nvPr/>
        </p:nvSpPr>
        <p:spPr>
          <a:xfrm>
            <a:off x="6001787" y="3923607"/>
            <a:ext cx="689957" cy="299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DFFBDEFD-8A90-5C46-8622-77B7803B4E95}"/>
                  </a:ext>
                </a:extLst>
              </p:cNvPr>
              <p:cNvSpPr txBox="1">
                <a:spLocks/>
              </p:cNvSpPr>
              <p:nvPr/>
            </p:nvSpPr>
            <p:spPr>
              <a:xfrm>
                <a:off x="6982690" y="2502136"/>
                <a:ext cx="4123113" cy="1637603"/>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b="1" i="1" u="sng" dirty="0"/>
                  <a:t>Inductive Hypothesis</a:t>
                </a:r>
                <a:r>
                  <a:rPr lang="en-US" sz="1800" i="1" dirty="0"/>
                  <a:t>:</a:t>
                </a:r>
              </a:p>
              <a:p>
                <a:pPr marL="0" indent="0">
                  <a:buFont typeface="Arial" panose="020B0604020202020204" pitchFamily="34" charset="0"/>
                  <a:buNone/>
                </a:pPr>
                <a:r>
                  <a:rPr lang="en-US" sz="1800" i="1" dirty="0"/>
                  <a:t>Assume that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1</m:t>
                        </m:r>
                      </m:sub>
                    </m:sSub>
                  </m:oMath>
                </a14:m>
                <a:r>
                  <a:rPr lang="en-US" sz="1800" i="1" dirty="0"/>
                  <a:t> and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2</m:t>
                        </m:r>
                      </m:sub>
                    </m:sSub>
                  </m:oMath>
                </a14:m>
                <a:r>
                  <a:rPr lang="en-US" sz="1800" i="1" dirty="0"/>
                  <a:t> are regular languages and have at least one DFA/NFA that recognizes them each.</a:t>
                </a:r>
              </a:p>
            </p:txBody>
          </p:sp>
        </mc:Choice>
        <mc:Fallback xmlns="">
          <p:sp>
            <p:nvSpPr>
              <p:cNvPr id="9" name="Content Placeholder 2">
                <a:extLst>
                  <a:ext uri="{FF2B5EF4-FFF2-40B4-BE49-F238E27FC236}">
                    <a16:creationId xmlns:a16="http://schemas.microsoft.com/office/drawing/2014/main" id="{DFFBDEFD-8A90-5C46-8622-77B7803B4E95}"/>
                  </a:ext>
                </a:extLst>
              </p:cNvPr>
              <p:cNvSpPr txBox="1">
                <a:spLocks noRot="1" noChangeAspect="1" noMove="1" noResize="1" noEditPoints="1" noAdjustHandles="1" noChangeArrowheads="1" noChangeShapeType="1" noTextEdit="1"/>
              </p:cNvSpPr>
              <p:nvPr/>
            </p:nvSpPr>
            <p:spPr>
              <a:xfrm>
                <a:off x="6982690" y="2502136"/>
                <a:ext cx="4123113" cy="1637603"/>
              </a:xfrm>
              <a:prstGeom prst="rect">
                <a:avLst/>
              </a:prstGeom>
              <a:blipFill>
                <a:blip r:embed="rId3"/>
                <a:stretch>
                  <a:fillRect l="-1227"/>
                </a:stretch>
              </a:blipFill>
              <a:ln>
                <a:solidFill>
                  <a:schemeClr val="tx1">
                    <a:lumMod val="9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E936282D-6A36-354A-BED0-03E68E1BE4A8}"/>
                  </a:ext>
                </a:extLst>
              </p:cNvPr>
              <p:cNvSpPr txBox="1">
                <a:spLocks/>
              </p:cNvSpPr>
              <p:nvPr/>
            </p:nvSpPr>
            <p:spPr>
              <a:xfrm>
                <a:off x="6982690" y="4308768"/>
                <a:ext cx="4123113" cy="1637603"/>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b="1" i="1" u="sng" dirty="0"/>
                  <a:t>Inductive Step</a:t>
                </a:r>
                <a:r>
                  <a:rPr lang="en-US" sz="1800" i="1" dirty="0"/>
                  <a:t>:</a:t>
                </a:r>
              </a:p>
              <a:p>
                <a:pPr marL="0" indent="0">
                  <a:buFont typeface="Arial" panose="020B0604020202020204" pitchFamily="34" charset="0"/>
                  <a:buNone/>
                </a:pPr>
                <a:r>
                  <a:rPr lang="en-US" sz="1800" i="1" dirty="0"/>
                  <a:t>Use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1</m:t>
                        </m:r>
                      </m:sub>
                    </m:sSub>
                  </m:oMath>
                </a14:m>
                <a:r>
                  <a:rPr lang="en-US" sz="1800" i="1" dirty="0"/>
                  <a:t> and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2</m:t>
                        </m:r>
                      </m:sub>
                    </m:sSub>
                  </m:oMath>
                </a14:m>
                <a:r>
                  <a:rPr lang="en-US" sz="1800" i="1" dirty="0"/>
                  <a:t> to construct cases 4-6 in exactly the same we did to prove closure for regular languages. Will not repeat here.</a:t>
                </a:r>
              </a:p>
            </p:txBody>
          </p:sp>
        </mc:Choice>
        <mc:Fallback xmlns="">
          <p:sp>
            <p:nvSpPr>
              <p:cNvPr id="10" name="Content Placeholder 2">
                <a:extLst>
                  <a:ext uri="{FF2B5EF4-FFF2-40B4-BE49-F238E27FC236}">
                    <a16:creationId xmlns:a16="http://schemas.microsoft.com/office/drawing/2014/main" id="{E936282D-6A36-354A-BED0-03E68E1BE4A8}"/>
                  </a:ext>
                </a:extLst>
              </p:cNvPr>
              <p:cNvSpPr txBox="1">
                <a:spLocks noRot="1" noChangeAspect="1" noMove="1" noResize="1" noEditPoints="1" noAdjustHandles="1" noChangeArrowheads="1" noChangeShapeType="1" noTextEdit="1"/>
              </p:cNvSpPr>
              <p:nvPr/>
            </p:nvSpPr>
            <p:spPr>
              <a:xfrm>
                <a:off x="6982690" y="4308768"/>
                <a:ext cx="4123113" cy="1637603"/>
              </a:xfrm>
              <a:prstGeom prst="rect">
                <a:avLst/>
              </a:prstGeom>
              <a:blipFill>
                <a:blip r:embed="rId4"/>
                <a:stretch>
                  <a:fillRect l="-1227" r="-1534"/>
                </a:stretch>
              </a:blipFill>
              <a:ln>
                <a:solidFill>
                  <a:schemeClr val="tx1">
                    <a:lumMod val="95000"/>
                  </a:schemeClr>
                </a:solidFill>
              </a:ln>
            </p:spPr>
            <p:txBody>
              <a:bodyPr/>
              <a:lstStyle/>
              <a:p>
                <a:r>
                  <a:rPr lang="en-US">
                    <a:noFill/>
                  </a:rPr>
                  <a:t> </a:t>
                </a:r>
              </a:p>
            </p:txBody>
          </p:sp>
        </mc:Fallback>
      </mc:AlternateContent>
      <p:sp>
        <p:nvSpPr>
          <p:cNvPr id="11" name="Content Placeholder 2">
            <a:extLst>
              <a:ext uri="{FF2B5EF4-FFF2-40B4-BE49-F238E27FC236}">
                <a16:creationId xmlns:a16="http://schemas.microsoft.com/office/drawing/2014/main" id="{4BD5039A-08E9-3348-8444-8493160B3AEE}"/>
              </a:ext>
            </a:extLst>
          </p:cNvPr>
          <p:cNvSpPr txBox="1">
            <a:spLocks/>
          </p:cNvSpPr>
          <p:nvPr/>
        </p:nvSpPr>
        <p:spPr>
          <a:xfrm>
            <a:off x="3258589" y="6106562"/>
            <a:ext cx="7998396" cy="548319"/>
          </a:xfrm>
          <a:prstGeom prst="rect">
            <a:avLst/>
          </a:prstGeom>
          <a:noFill/>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Thus, it is proven in one direction. All regular expressions are also a regular language (and thus have at least one DFA that recognizes them) </a:t>
            </a:r>
          </a:p>
        </p:txBody>
      </p:sp>
    </p:spTree>
    <p:extLst>
      <p:ext uri="{BB962C8B-B14F-4D97-AF65-F5344CB8AC3E}">
        <p14:creationId xmlns:p14="http://schemas.microsoft.com/office/powerpoint/2010/main" val="4809540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Reg. Expressions To Finite Automata</a:t>
            </a:r>
          </a:p>
        </p:txBody>
      </p:sp>
      <p:sp>
        <p:nvSpPr>
          <p:cNvPr id="12" name="Content Placeholder 2">
            <a:extLst>
              <a:ext uri="{FF2B5EF4-FFF2-40B4-BE49-F238E27FC236}">
                <a16:creationId xmlns:a16="http://schemas.microsoft.com/office/drawing/2014/main" id="{DC1B5086-9D2D-154A-890A-558509108537}"/>
              </a:ext>
            </a:extLst>
          </p:cNvPr>
          <p:cNvSpPr txBox="1">
            <a:spLocks/>
          </p:cNvSpPr>
          <p:nvPr/>
        </p:nvSpPr>
        <p:spPr>
          <a:xfrm>
            <a:off x="1958830" y="1006973"/>
            <a:ext cx="8271163" cy="906087"/>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u="sng" dirty="0"/>
              <a:t>Direction 1</a:t>
            </a:r>
            <a:r>
              <a:rPr lang="en-US" sz="1800" i="1" dirty="0"/>
              <a:t>: If given a regular expression, then the language is regular</a:t>
            </a:r>
            <a:br>
              <a:rPr lang="en-US" sz="1800" i="1" dirty="0"/>
            </a:br>
            <a:r>
              <a:rPr lang="en-US" sz="1800" i="1" u="sng" dirty="0"/>
              <a:t>Strategy</a:t>
            </a:r>
            <a:r>
              <a:rPr lang="en-US" sz="1800" i="1" dirty="0"/>
              <a:t>: Given a regular expression, show how to construct the NFA that is equivalent to it</a:t>
            </a:r>
          </a:p>
        </p:txBody>
      </p:sp>
      <p:pic>
        <p:nvPicPr>
          <p:cNvPr id="13" name="Picture 12">
            <a:extLst>
              <a:ext uri="{FF2B5EF4-FFF2-40B4-BE49-F238E27FC236}">
                <a16:creationId xmlns:a16="http://schemas.microsoft.com/office/drawing/2014/main" id="{6DAA364B-F254-9A44-B6A8-827DEA604F61}"/>
              </a:ext>
            </a:extLst>
          </p:cNvPr>
          <p:cNvPicPr>
            <a:picLocks noChangeAspect="1"/>
          </p:cNvPicPr>
          <p:nvPr/>
        </p:nvPicPr>
        <p:blipFill>
          <a:blip r:embed="rId2"/>
          <a:stretch>
            <a:fillRect/>
          </a:stretch>
        </p:blipFill>
        <p:spPr>
          <a:xfrm>
            <a:off x="5228705" y="2202003"/>
            <a:ext cx="5004262" cy="4179284"/>
          </a:xfrm>
          <a:prstGeom prst="rect">
            <a:avLst/>
          </a:prstGeom>
        </p:spPr>
      </p:pic>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E0747E6D-6220-9044-9810-2AD12555D3AE}"/>
                  </a:ext>
                </a:extLst>
              </p:cNvPr>
              <p:cNvSpPr txBox="1">
                <a:spLocks/>
              </p:cNvSpPr>
              <p:nvPr/>
            </p:nvSpPr>
            <p:spPr>
              <a:xfrm>
                <a:off x="955965" y="4435704"/>
                <a:ext cx="2867890" cy="1757278"/>
              </a:xfrm>
              <a:prstGeom prst="rect">
                <a:avLst/>
              </a:prstGeom>
              <a:noFill/>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Example conversion of </a:t>
                </a:r>
                <a14:m>
                  <m:oMath xmlns:m="http://schemas.openxmlformats.org/officeDocument/2006/math">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𝑎𝑏</m:t>
                            </m:r>
                            <m:r>
                              <a:rPr lang="en-US" sz="1800" b="0" i="1" smtClean="0">
                                <a:latin typeface="Cambria Math" panose="02040503050406030204" pitchFamily="18" charset="0"/>
                              </a:rPr>
                              <m:t>∪</m:t>
                            </m:r>
                            <m:r>
                              <a:rPr lang="en-US" sz="1800" b="0" i="1" smtClean="0">
                                <a:latin typeface="Cambria Math" panose="02040503050406030204" pitchFamily="18" charset="0"/>
                              </a:rPr>
                              <m:t>𝑎</m:t>
                            </m:r>
                          </m:e>
                        </m:d>
                      </m:e>
                      <m:sup>
                        <m:r>
                          <a:rPr lang="en-US" sz="1800" b="0" i="1" smtClean="0">
                            <a:latin typeface="Cambria Math" panose="02040503050406030204" pitchFamily="18" charset="0"/>
                          </a:rPr>
                          <m:t>∗</m:t>
                        </m:r>
                      </m:sup>
                    </m:sSup>
                  </m:oMath>
                </a14:m>
                <a:r>
                  <a:rPr lang="en-US" sz="1800" i="1" dirty="0"/>
                  <a:t> to help with intuition. Remember that an example is not a proof, even if it helps with your understanding.</a:t>
                </a:r>
              </a:p>
            </p:txBody>
          </p:sp>
        </mc:Choice>
        <mc:Fallback xmlns="">
          <p:sp>
            <p:nvSpPr>
              <p:cNvPr id="14" name="Content Placeholder 2">
                <a:extLst>
                  <a:ext uri="{FF2B5EF4-FFF2-40B4-BE49-F238E27FC236}">
                    <a16:creationId xmlns:a16="http://schemas.microsoft.com/office/drawing/2014/main" id="{E0747E6D-6220-9044-9810-2AD12555D3AE}"/>
                  </a:ext>
                </a:extLst>
              </p:cNvPr>
              <p:cNvSpPr txBox="1">
                <a:spLocks noRot="1" noChangeAspect="1" noMove="1" noResize="1" noEditPoints="1" noAdjustHandles="1" noChangeArrowheads="1" noChangeShapeType="1" noTextEdit="1"/>
              </p:cNvSpPr>
              <p:nvPr/>
            </p:nvSpPr>
            <p:spPr>
              <a:xfrm>
                <a:off x="955965" y="4435704"/>
                <a:ext cx="2867890" cy="1757278"/>
              </a:xfrm>
              <a:prstGeom prst="rect">
                <a:avLst/>
              </a:prstGeom>
              <a:blipFill>
                <a:blip r:embed="rId3"/>
                <a:stretch>
                  <a:fillRect l="-881" r="-2203"/>
                </a:stretch>
              </a:blipFill>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98876158-0725-B541-9553-718D66AF74A5}"/>
              </a:ext>
            </a:extLst>
          </p:cNvPr>
          <p:cNvCxnSpPr/>
          <p:nvPr/>
        </p:nvCxnSpPr>
        <p:spPr>
          <a:xfrm flipV="1">
            <a:off x="3682538" y="3424844"/>
            <a:ext cx="1330037" cy="1047403"/>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750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Reg. Expressions To Finite Automata</a:t>
            </a:r>
          </a:p>
        </p:txBody>
      </p:sp>
      <p:sp>
        <p:nvSpPr>
          <p:cNvPr id="7" name="Content Placeholder 2">
            <a:extLst>
              <a:ext uri="{FF2B5EF4-FFF2-40B4-BE49-F238E27FC236}">
                <a16:creationId xmlns:a16="http://schemas.microsoft.com/office/drawing/2014/main" id="{BDD34504-143A-E24B-B799-6C7B37572447}"/>
              </a:ext>
            </a:extLst>
          </p:cNvPr>
          <p:cNvSpPr txBox="1">
            <a:spLocks/>
          </p:cNvSpPr>
          <p:nvPr/>
        </p:nvSpPr>
        <p:spPr>
          <a:xfrm>
            <a:off x="1339634" y="997530"/>
            <a:ext cx="9509556" cy="881148"/>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u="sng" dirty="0"/>
              <a:t>Direction 2</a:t>
            </a:r>
            <a:r>
              <a:rPr lang="en-US" sz="1800" i="1" dirty="0"/>
              <a:t>: If given a regular language (or DFA/NFA), then some regular expression describes it.</a:t>
            </a:r>
            <a:br>
              <a:rPr lang="en-US" sz="1800" i="1" dirty="0"/>
            </a:br>
            <a:r>
              <a:rPr lang="en-US" sz="1800" i="1" u="sng" dirty="0"/>
              <a:t>Strategy</a:t>
            </a:r>
            <a:r>
              <a:rPr lang="en-US" sz="1800" i="1" dirty="0"/>
              <a:t>: Given an arbitrary DFA/NFA, describe the process for generating an equivalent reg. expression</a:t>
            </a:r>
          </a:p>
        </p:txBody>
      </p:sp>
      <p:sp>
        <p:nvSpPr>
          <p:cNvPr id="8" name="Content Placeholder 2">
            <a:extLst>
              <a:ext uri="{FF2B5EF4-FFF2-40B4-BE49-F238E27FC236}">
                <a16:creationId xmlns:a16="http://schemas.microsoft.com/office/drawing/2014/main" id="{7728534E-C7D7-C644-8B2D-6C533CE18546}"/>
              </a:ext>
            </a:extLst>
          </p:cNvPr>
          <p:cNvSpPr txBox="1">
            <a:spLocks/>
          </p:cNvSpPr>
          <p:nvPr/>
        </p:nvSpPr>
        <p:spPr>
          <a:xfrm>
            <a:off x="3042459" y="2207894"/>
            <a:ext cx="5552900" cy="502056"/>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This direction is much harder, so we will provide an overview</a:t>
            </a:r>
          </a:p>
        </p:txBody>
      </p:sp>
      <p:sp>
        <p:nvSpPr>
          <p:cNvPr id="9" name="Content Placeholder 2">
            <a:extLst>
              <a:ext uri="{FF2B5EF4-FFF2-40B4-BE49-F238E27FC236}">
                <a16:creationId xmlns:a16="http://schemas.microsoft.com/office/drawing/2014/main" id="{65F7702F-30BA-EB47-8E67-FFE5867B710B}"/>
              </a:ext>
            </a:extLst>
          </p:cNvPr>
          <p:cNvSpPr txBox="1">
            <a:spLocks/>
          </p:cNvSpPr>
          <p:nvPr/>
        </p:nvSpPr>
        <p:spPr>
          <a:xfrm>
            <a:off x="1141413" y="3843254"/>
            <a:ext cx="1882934" cy="1161008"/>
          </a:xfrm>
          <a:prstGeom prst="rect">
            <a:avLst/>
          </a:prstGeom>
          <a:solidFill>
            <a:schemeClr val="tx1">
              <a:lumMod val="95000"/>
            </a:schemeClr>
          </a:solid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400" i="1" dirty="0">
                <a:solidFill>
                  <a:schemeClr val="bg1"/>
                </a:solidFill>
              </a:rPr>
              <a:t>Given an NFA, need to convert it into an equivalent regular expression</a:t>
            </a:r>
          </a:p>
        </p:txBody>
      </p:sp>
      <p:sp>
        <p:nvSpPr>
          <p:cNvPr id="10" name="Content Placeholder 2">
            <a:extLst>
              <a:ext uri="{FF2B5EF4-FFF2-40B4-BE49-F238E27FC236}">
                <a16:creationId xmlns:a16="http://schemas.microsoft.com/office/drawing/2014/main" id="{3D8AFB4E-AA01-9A4F-830A-A7337C18D405}"/>
              </a:ext>
            </a:extLst>
          </p:cNvPr>
          <p:cNvSpPr txBox="1">
            <a:spLocks/>
          </p:cNvSpPr>
          <p:nvPr/>
        </p:nvSpPr>
        <p:spPr>
          <a:xfrm>
            <a:off x="3935975" y="3843254"/>
            <a:ext cx="1882934" cy="1161008"/>
          </a:xfrm>
          <a:prstGeom prst="rect">
            <a:avLst/>
          </a:prstGeom>
          <a:solidFill>
            <a:schemeClr val="tx1">
              <a:lumMod val="95000"/>
            </a:schemeClr>
          </a:solid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400" i="1" dirty="0">
                <a:solidFill>
                  <a:schemeClr val="bg1"/>
                </a:solidFill>
              </a:rPr>
              <a:t>Convert to a GNFA (an NFA with regular expressions as transitions)</a:t>
            </a:r>
          </a:p>
        </p:txBody>
      </p:sp>
      <p:sp>
        <p:nvSpPr>
          <p:cNvPr id="11" name="Content Placeholder 2">
            <a:extLst>
              <a:ext uri="{FF2B5EF4-FFF2-40B4-BE49-F238E27FC236}">
                <a16:creationId xmlns:a16="http://schemas.microsoft.com/office/drawing/2014/main" id="{019D7A0B-2DCE-384D-A0A8-1A15CEE9A3F6}"/>
              </a:ext>
            </a:extLst>
          </p:cNvPr>
          <p:cNvSpPr txBox="1">
            <a:spLocks/>
          </p:cNvSpPr>
          <p:nvPr/>
        </p:nvSpPr>
        <p:spPr>
          <a:xfrm>
            <a:off x="6730537" y="3843254"/>
            <a:ext cx="1882934" cy="1161008"/>
          </a:xfrm>
          <a:prstGeom prst="rect">
            <a:avLst/>
          </a:prstGeom>
          <a:solidFill>
            <a:schemeClr val="tx1">
              <a:lumMod val="95000"/>
            </a:schemeClr>
          </a:solidFill>
          <a:ln>
            <a:solidFill>
              <a:schemeClr val="tx1">
                <a:lumMod val="95000"/>
              </a:schemeClr>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400" i="1" dirty="0">
                <a:solidFill>
                  <a:schemeClr val="bg1"/>
                </a:solidFill>
              </a:rPr>
              <a:t>Make GNFA smaller one state at a time until there is only a start and final state (one transition)</a:t>
            </a:r>
          </a:p>
        </p:txBody>
      </p:sp>
      <p:sp>
        <p:nvSpPr>
          <p:cNvPr id="15" name="Content Placeholder 2">
            <a:extLst>
              <a:ext uri="{FF2B5EF4-FFF2-40B4-BE49-F238E27FC236}">
                <a16:creationId xmlns:a16="http://schemas.microsoft.com/office/drawing/2014/main" id="{0AD2F83B-5236-7644-A496-AF94A5EBA4B4}"/>
              </a:ext>
            </a:extLst>
          </p:cNvPr>
          <p:cNvSpPr txBox="1">
            <a:spLocks/>
          </p:cNvSpPr>
          <p:nvPr/>
        </p:nvSpPr>
        <p:spPr>
          <a:xfrm>
            <a:off x="9525099" y="3843254"/>
            <a:ext cx="1882934" cy="1161008"/>
          </a:xfrm>
          <a:prstGeom prst="rect">
            <a:avLst/>
          </a:prstGeom>
          <a:solidFill>
            <a:schemeClr val="tx1">
              <a:lumMod val="95000"/>
            </a:schemeClr>
          </a:solid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400" i="1" dirty="0">
                <a:solidFill>
                  <a:schemeClr val="bg1"/>
                </a:solidFill>
              </a:rPr>
              <a:t>The one transition in the GNFA is the regular expression we need</a:t>
            </a:r>
          </a:p>
        </p:txBody>
      </p:sp>
      <p:sp>
        <p:nvSpPr>
          <p:cNvPr id="3" name="Right Arrow 2">
            <a:extLst>
              <a:ext uri="{FF2B5EF4-FFF2-40B4-BE49-F238E27FC236}">
                <a16:creationId xmlns:a16="http://schemas.microsoft.com/office/drawing/2014/main" id="{629F5B31-7946-E14B-B411-44604A4D1BEB}"/>
              </a:ext>
            </a:extLst>
          </p:cNvPr>
          <p:cNvSpPr/>
          <p:nvPr/>
        </p:nvSpPr>
        <p:spPr>
          <a:xfrm>
            <a:off x="3175463" y="4256116"/>
            <a:ext cx="606829" cy="3005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0F799D9D-B84C-CD49-BABD-229B374F8963}"/>
              </a:ext>
            </a:extLst>
          </p:cNvPr>
          <p:cNvSpPr/>
          <p:nvPr/>
        </p:nvSpPr>
        <p:spPr>
          <a:xfrm>
            <a:off x="5996247" y="4273468"/>
            <a:ext cx="606829" cy="3005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8698A80F-D0FC-694F-A977-C84006D7DAE9}"/>
              </a:ext>
            </a:extLst>
          </p:cNvPr>
          <p:cNvSpPr/>
          <p:nvPr/>
        </p:nvSpPr>
        <p:spPr>
          <a:xfrm>
            <a:off x="8765870" y="4256115"/>
            <a:ext cx="606829" cy="3005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429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Reg. Expressions To Finite Automata</a:t>
            </a:r>
          </a:p>
        </p:txBody>
      </p:sp>
      <p:sp>
        <p:nvSpPr>
          <p:cNvPr id="7" name="Content Placeholder 2">
            <a:extLst>
              <a:ext uri="{FF2B5EF4-FFF2-40B4-BE49-F238E27FC236}">
                <a16:creationId xmlns:a16="http://schemas.microsoft.com/office/drawing/2014/main" id="{BDD34504-143A-E24B-B799-6C7B37572447}"/>
              </a:ext>
            </a:extLst>
          </p:cNvPr>
          <p:cNvSpPr txBox="1">
            <a:spLocks/>
          </p:cNvSpPr>
          <p:nvPr/>
        </p:nvSpPr>
        <p:spPr>
          <a:xfrm>
            <a:off x="1339634" y="997530"/>
            <a:ext cx="9509556" cy="881148"/>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u="sng" dirty="0"/>
              <a:t>Direction 2</a:t>
            </a:r>
            <a:r>
              <a:rPr lang="en-US" sz="1800" i="1" dirty="0"/>
              <a:t>: If given a regular language (or DFA/NFA), then some regular expression describes it.</a:t>
            </a:r>
            <a:br>
              <a:rPr lang="en-US" sz="1800" i="1" dirty="0"/>
            </a:br>
            <a:r>
              <a:rPr lang="en-US" sz="1800" i="1" u="sng" dirty="0"/>
              <a:t>Strategy</a:t>
            </a:r>
            <a:r>
              <a:rPr lang="en-US" sz="1800" i="1" dirty="0"/>
              <a:t>: Given an arbitrary DFA/NFA, describe the process for generating an equivalent reg. expression</a:t>
            </a:r>
          </a:p>
        </p:txBody>
      </p:sp>
      <p:sp>
        <p:nvSpPr>
          <p:cNvPr id="9" name="Content Placeholder 2">
            <a:extLst>
              <a:ext uri="{FF2B5EF4-FFF2-40B4-BE49-F238E27FC236}">
                <a16:creationId xmlns:a16="http://schemas.microsoft.com/office/drawing/2014/main" id="{65F7702F-30BA-EB47-8E67-FFE5867B710B}"/>
              </a:ext>
            </a:extLst>
          </p:cNvPr>
          <p:cNvSpPr txBox="1">
            <a:spLocks/>
          </p:cNvSpPr>
          <p:nvPr/>
        </p:nvSpPr>
        <p:spPr>
          <a:xfrm>
            <a:off x="634337" y="2573654"/>
            <a:ext cx="1882934" cy="1161008"/>
          </a:xfrm>
          <a:prstGeom prst="rect">
            <a:avLst/>
          </a:prstGeom>
          <a:solidFill>
            <a:schemeClr val="tx1">
              <a:lumMod val="95000"/>
            </a:schemeClr>
          </a:solid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400" i="1" dirty="0">
                <a:solidFill>
                  <a:schemeClr val="bg1"/>
                </a:solidFill>
              </a:rPr>
              <a:t>Given an NFA, need to convert it into an equivalent regular expression</a:t>
            </a:r>
          </a:p>
        </p:txBody>
      </p:sp>
      <p:sp>
        <p:nvSpPr>
          <p:cNvPr id="10" name="Content Placeholder 2">
            <a:extLst>
              <a:ext uri="{FF2B5EF4-FFF2-40B4-BE49-F238E27FC236}">
                <a16:creationId xmlns:a16="http://schemas.microsoft.com/office/drawing/2014/main" id="{3D8AFB4E-AA01-9A4F-830A-A7337C18D405}"/>
              </a:ext>
            </a:extLst>
          </p:cNvPr>
          <p:cNvSpPr txBox="1">
            <a:spLocks/>
          </p:cNvSpPr>
          <p:nvPr/>
        </p:nvSpPr>
        <p:spPr>
          <a:xfrm>
            <a:off x="3428899" y="2573654"/>
            <a:ext cx="1882934" cy="1161008"/>
          </a:xfrm>
          <a:prstGeom prst="rect">
            <a:avLst/>
          </a:prstGeom>
          <a:solidFill>
            <a:schemeClr val="tx1">
              <a:lumMod val="95000"/>
            </a:schemeClr>
          </a:solid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400" i="1" dirty="0">
                <a:solidFill>
                  <a:schemeClr val="bg1"/>
                </a:solidFill>
              </a:rPr>
              <a:t>Convert to a GNFA (an NFA with regular expressions as transitions)</a:t>
            </a:r>
          </a:p>
        </p:txBody>
      </p:sp>
      <p:sp>
        <p:nvSpPr>
          <p:cNvPr id="3" name="Right Arrow 2">
            <a:extLst>
              <a:ext uri="{FF2B5EF4-FFF2-40B4-BE49-F238E27FC236}">
                <a16:creationId xmlns:a16="http://schemas.microsoft.com/office/drawing/2014/main" id="{629F5B31-7946-E14B-B411-44604A4D1BEB}"/>
              </a:ext>
            </a:extLst>
          </p:cNvPr>
          <p:cNvSpPr/>
          <p:nvPr/>
        </p:nvSpPr>
        <p:spPr>
          <a:xfrm>
            <a:off x="2668387" y="2986516"/>
            <a:ext cx="606829" cy="3005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C847169-9711-3B41-88C3-3FF505F66854}"/>
              </a:ext>
            </a:extLst>
          </p:cNvPr>
          <p:cNvPicPr>
            <a:picLocks noChangeAspect="1"/>
          </p:cNvPicPr>
          <p:nvPr/>
        </p:nvPicPr>
        <p:blipFill>
          <a:blip r:embed="rId2"/>
          <a:stretch>
            <a:fillRect/>
          </a:stretch>
        </p:blipFill>
        <p:spPr>
          <a:xfrm>
            <a:off x="6356010" y="2288246"/>
            <a:ext cx="4940782" cy="3491345"/>
          </a:xfrm>
          <a:prstGeom prst="rect">
            <a:avLst/>
          </a:prstGeom>
        </p:spPr>
      </p:pic>
      <p:sp>
        <p:nvSpPr>
          <p:cNvPr id="13" name="Content Placeholder 2">
            <a:extLst>
              <a:ext uri="{FF2B5EF4-FFF2-40B4-BE49-F238E27FC236}">
                <a16:creationId xmlns:a16="http://schemas.microsoft.com/office/drawing/2014/main" id="{FE9243F4-2DBB-FE41-9D66-1C31D9B277DD}"/>
              </a:ext>
            </a:extLst>
          </p:cNvPr>
          <p:cNvSpPr txBox="1">
            <a:spLocks/>
          </p:cNvSpPr>
          <p:nvPr/>
        </p:nvSpPr>
        <p:spPr>
          <a:xfrm>
            <a:off x="1589015" y="4455621"/>
            <a:ext cx="4619307" cy="2335877"/>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200" i="1" dirty="0"/>
              <a:t>A Generalized NFA (GNFA) is an NFA that allows for patterns of strings as inputs instead of just once character as inputs (can read multiple symbols at once and then transition. Also:</a:t>
            </a:r>
            <a:br>
              <a:rPr lang="en-US" sz="1200" i="1" dirty="0"/>
            </a:br>
            <a:endParaRPr lang="en-US" sz="1200" i="1" dirty="0"/>
          </a:p>
          <a:p>
            <a:pPr marL="342900" indent="-342900">
              <a:buFont typeface="Arial" panose="020B0604020202020204" pitchFamily="34" charset="0"/>
              <a:buAutoNum type="arabicPeriod"/>
            </a:pPr>
            <a:r>
              <a:rPr lang="en-US" sz="1200" i="1" dirty="0"/>
              <a:t>Is a complete graph (there is a transition from every node to every other except:</a:t>
            </a:r>
          </a:p>
          <a:p>
            <a:pPr marL="342900" indent="-342900">
              <a:buFont typeface="Arial" panose="020B0604020202020204" pitchFamily="34" charset="0"/>
              <a:buAutoNum type="arabicPeriod"/>
            </a:pPr>
            <a:r>
              <a:rPr lang="en-US" sz="1200" i="1" dirty="0"/>
              <a:t>Start node (only one allowed) has no incoming edges</a:t>
            </a:r>
          </a:p>
          <a:p>
            <a:pPr marL="342900" indent="-342900">
              <a:buFont typeface="Arial" panose="020B0604020202020204" pitchFamily="34" charset="0"/>
              <a:buAutoNum type="arabicPeriod"/>
            </a:pPr>
            <a:r>
              <a:rPr lang="en-US" sz="1200" i="1" dirty="0"/>
              <a:t>Final node (only one allowed) has no outgoing edges</a:t>
            </a:r>
          </a:p>
        </p:txBody>
      </p:sp>
    </p:spTree>
    <p:extLst>
      <p:ext uri="{BB962C8B-B14F-4D97-AF65-F5344CB8AC3E}">
        <p14:creationId xmlns:p14="http://schemas.microsoft.com/office/powerpoint/2010/main" val="42746058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Reg. Expressions To Finite Automata</a:t>
            </a:r>
          </a:p>
        </p:txBody>
      </p:sp>
      <p:sp>
        <p:nvSpPr>
          <p:cNvPr id="7" name="Content Placeholder 2">
            <a:extLst>
              <a:ext uri="{FF2B5EF4-FFF2-40B4-BE49-F238E27FC236}">
                <a16:creationId xmlns:a16="http://schemas.microsoft.com/office/drawing/2014/main" id="{BDD34504-143A-E24B-B799-6C7B37572447}"/>
              </a:ext>
            </a:extLst>
          </p:cNvPr>
          <p:cNvSpPr txBox="1">
            <a:spLocks/>
          </p:cNvSpPr>
          <p:nvPr/>
        </p:nvSpPr>
        <p:spPr>
          <a:xfrm>
            <a:off x="1339634" y="997530"/>
            <a:ext cx="9509556" cy="881148"/>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u="sng" dirty="0"/>
              <a:t>Direction 2</a:t>
            </a:r>
            <a:r>
              <a:rPr lang="en-US" sz="1800" i="1" dirty="0"/>
              <a:t>: If given a regular language (or DFA/NFA), then some regular expression describes it.</a:t>
            </a:r>
            <a:br>
              <a:rPr lang="en-US" sz="1800" i="1" dirty="0"/>
            </a:br>
            <a:r>
              <a:rPr lang="en-US" sz="1800" i="1" u="sng" dirty="0"/>
              <a:t>Strategy</a:t>
            </a:r>
            <a:r>
              <a:rPr lang="en-US" sz="1800" i="1" dirty="0"/>
              <a:t>: Given an arbitrary DFA/NFA, describe the process for generating an equivalent reg. expression</a:t>
            </a:r>
          </a:p>
        </p:txBody>
      </p:sp>
      <p:sp>
        <p:nvSpPr>
          <p:cNvPr id="9" name="Content Placeholder 2">
            <a:extLst>
              <a:ext uri="{FF2B5EF4-FFF2-40B4-BE49-F238E27FC236}">
                <a16:creationId xmlns:a16="http://schemas.microsoft.com/office/drawing/2014/main" id="{65F7702F-30BA-EB47-8E67-FFE5867B710B}"/>
              </a:ext>
            </a:extLst>
          </p:cNvPr>
          <p:cNvSpPr txBox="1">
            <a:spLocks/>
          </p:cNvSpPr>
          <p:nvPr/>
        </p:nvSpPr>
        <p:spPr>
          <a:xfrm>
            <a:off x="634337" y="3479741"/>
            <a:ext cx="1882934" cy="1161008"/>
          </a:xfrm>
          <a:prstGeom prst="rect">
            <a:avLst/>
          </a:prstGeom>
          <a:solidFill>
            <a:schemeClr val="tx1">
              <a:lumMod val="95000"/>
            </a:schemeClr>
          </a:solid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400" i="1" dirty="0">
                <a:solidFill>
                  <a:schemeClr val="bg1"/>
                </a:solidFill>
              </a:rPr>
              <a:t>Given an NFA, need to convert it into an equivalent regular expression</a:t>
            </a:r>
          </a:p>
        </p:txBody>
      </p:sp>
      <p:sp>
        <p:nvSpPr>
          <p:cNvPr id="10" name="Content Placeholder 2">
            <a:extLst>
              <a:ext uri="{FF2B5EF4-FFF2-40B4-BE49-F238E27FC236}">
                <a16:creationId xmlns:a16="http://schemas.microsoft.com/office/drawing/2014/main" id="{3D8AFB4E-AA01-9A4F-830A-A7337C18D405}"/>
              </a:ext>
            </a:extLst>
          </p:cNvPr>
          <p:cNvSpPr txBox="1">
            <a:spLocks/>
          </p:cNvSpPr>
          <p:nvPr/>
        </p:nvSpPr>
        <p:spPr>
          <a:xfrm>
            <a:off x="3428899" y="3479741"/>
            <a:ext cx="1882934" cy="1161008"/>
          </a:xfrm>
          <a:prstGeom prst="rect">
            <a:avLst/>
          </a:prstGeom>
          <a:solidFill>
            <a:schemeClr val="tx1">
              <a:lumMod val="95000"/>
            </a:schemeClr>
          </a:solid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400" i="1" dirty="0">
                <a:solidFill>
                  <a:schemeClr val="bg1"/>
                </a:solidFill>
              </a:rPr>
              <a:t>Convert to a GNFA (an NFA with regular expressions as transitions)</a:t>
            </a:r>
          </a:p>
        </p:txBody>
      </p:sp>
      <p:sp>
        <p:nvSpPr>
          <p:cNvPr id="3" name="Right Arrow 2">
            <a:extLst>
              <a:ext uri="{FF2B5EF4-FFF2-40B4-BE49-F238E27FC236}">
                <a16:creationId xmlns:a16="http://schemas.microsoft.com/office/drawing/2014/main" id="{629F5B31-7946-E14B-B411-44604A4D1BEB}"/>
              </a:ext>
            </a:extLst>
          </p:cNvPr>
          <p:cNvSpPr/>
          <p:nvPr/>
        </p:nvSpPr>
        <p:spPr>
          <a:xfrm>
            <a:off x="2668387" y="3892603"/>
            <a:ext cx="606829" cy="3005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FE9243F4-2DBB-FE41-9D66-1C31D9B277DD}"/>
              </a:ext>
            </a:extLst>
          </p:cNvPr>
          <p:cNvSpPr txBox="1">
            <a:spLocks/>
          </p:cNvSpPr>
          <p:nvPr/>
        </p:nvSpPr>
        <p:spPr>
          <a:xfrm>
            <a:off x="5687189" y="2590278"/>
            <a:ext cx="5510055" cy="3369947"/>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To convert a generic NFA into a GNFA, simply:</a:t>
            </a:r>
          </a:p>
          <a:p>
            <a:pPr>
              <a:buFont typeface="Arial" panose="020B0604020202020204" pitchFamily="34" charset="0"/>
              <a:buAutoNum type="arabicPeriod"/>
            </a:pPr>
            <a:r>
              <a:rPr lang="en-US" sz="1600" i="1" dirty="0"/>
              <a:t>Add dummy start node with epsilon transition to old start node</a:t>
            </a:r>
          </a:p>
          <a:p>
            <a:pPr>
              <a:buFont typeface="Arial" panose="020B0604020202020204" pitchFamily="34" charset="0"/>
              <a:buAutoNum type="arabicPeriod"/>
            </a:pPr>
            <a:r>
              <a:rPr lang="en-US" sz="1600" i="1" dirty="0"/>
              <a:t>Add dummy final node with epsilon transitions from all final nodes in NFA</a:t>
            </a:r>
          </a:p>
          <a:p>
            <a:pPr>
              <a:buFont typeface="Arial" panose="020B0604020202020204" pitchFamily="34" charset="0"/>
              <a:buAutoNum type="arabicPeriod"/>
            </a:pPr>
            <a:r>
              <a:rPr lang="en-US" sz="1600" i="1" dirty="0"/>
              <a:t>For any pair of nodes with no connection, add one with null set as transition requirement (will never be used)</a:t>
            </a:r>
          </a:p>
          <a:p>
            <a:pPr>
              <a:buFont typeface="Arial" panose="020B0604020202020204" pitchFamily="34" charset="0"/>
              <a:buAutoNum type="arabicPeriod"/>
            </a:pPr>
            <a:r>
              <a:rPr lang="en-US" sz="1600" i="1" dirty="0"/>
              <a:t>If any pair of nodes have multiple transitions, combine them into one where the transition is now the Union of the two (or more) old labels.</a:t>
            </a:r>
          </a:p>
          <a:p>
            <a:pPr>
              <a:buFont typeface="Arial" panose="020B0604020202020204" pitchFamily="34" charset="0"/>
              <a:buAutoNum type="arabicPeriod"/>
            </a:pPr>
            <a:endParaRPr lang="en-US" sz="1600" i="1" dirty="0"/>
          </a:p>
        </p:txBody>
      </p:sp>
    </p:spTree>
    <p:extLst>
      <p:ext uri="{BB962C8B-B14F-4D97-AF65-F5344CB8AC3E}">
        <p14:creationId xmlns:p14="http://schemas.microsoft.com/office/powerpoint/2010/main" val="11868509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Reg. Expressions To Finite Automata</a:t>
            </a:r>
          </a:p>
        </p:txBody>
      </p:sp>
      <p:sp>
        <p:nvSpPr>
          <p:cNvPr id="7" name="Content Placeholder 2">
            <a:extLst>
              <a:ext uri="{FF2B5EF4-FFF2-40B4-BE49-F238E27FC236}">
                <a16:creationId xmlns:a16="http://schemas.microsoft.com/office/drawing/2014/main" id="{BDD34504-143A-E24B-B799-6C7B37572447}"/>
              </a:ext>
            </a:extLst>
          </p:cNvPr>
          <p:cNvSpPr txBox="1">
            <a:spLocks/>
          </p:cNvSpPr>
          <p:nvPr/>
        </p:nvSpPr>
        <p:spPr>
          <a:xfrm>
            <a:off x="1339634" y="997530"/>
            <a:ext cx="9509556" cy="881148"/>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u="sng" dirty="0"/>
              <a:t>Direction 2</a:t>
            </a:r>
            <a:r>
              <a:rPr lang="en-US" sz="1800" i="1" dirty="0"/>
              <a:t>: If given a regular language (or DFA/NFA), then some regular expression describes it.</a:t>
            </a:r>
            <a:br>
              <a:rPr lang="en-US" sz="1800" i="1" dirty="0"/>
            </a:br>
            <a:r>
              <a:rPr lang="en-US" sz="1800" i="1" u="sng" dirty="0"/>
              <a:t>Strategy</a:t>
            </a:r>
            <a:r>
              <a:rPr lang="en-US" sz="1800" i="1" dirty="0"/>
              <a:t>: Given an arbitrary DFA/NFA, describe the process for generating an equivalent reg. expression</a:t>
            </a:r>
          </a:p>
        </p:txBody>
      </p:sp>
      <p:sp>
        <p:nvSpPr>
          <p:cNvPr id="10" name="Content Placeholder 2">
            <a:extLst>
              <a:ext uri="{FF2B5EF4-FFF2-40B4-BE49-F238E27FC236}">
                <a16:creationId xmlns:a16="http://schemas.microsoft.com/office/drawing/2014/main" id="{3D8AFB4E-AA01-9A4F-830A-A7337C18D405}"/>
              </a:ext>
            </a:extLst>
          </p:cNvPr>
          <p:cNvSpPr txBox="1">
            <a:spLocks/>
          </p:cNvSpPr>
          <p:nvPr/>
        </p:nvSpPr>
        <p:spPr>
          <a:xfrm>
            <a:off x="527763" y="2714970"/>
            <a:ext cx="1882934" cy="1161008"/>
          </a:xfrm>
          <a:prstGeom prst="rect">
            <a:avLst/>
          </a:prstGeom>
          <a:solidFill>
            <a:schemeClr val="tx1">
              <a:lumMod val="95000"/>
            </a:schemeClr>
          </a:solid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400" i="1" dirty="0">
                <a:solidFill>
                  <a:schemeClr val="bg1"/>
                </a:solidFill>
              </a:rPr>
              <a:t>Convert to a GNFA (an NFA with regular expressions as transitions)</a:t>
            </a:r>
          </a:p>
        </p:txBody>
      </p:sp>
      <p:sp>
        <p:nvSpPr>
          <p:cNvPr id="3" name="Right Arrow 2">
            <a:extLst>
              <a:ext uri="{FF2B5EF4-FFF2-40B4-BE49-F238E27FC236}">
                <a16:creationId xmlns:a16="http://schemas.microsoft.com/office/drawing/2014/main" id="{629F5B31-7946-E14B-B411-44604A4D1BEB}"/>
              </a:ext>
            </a:extLst>
          </p:cNvPr>
          <p:cNvSpPr/>
          <p:nvPr/>
        </p:nvSpPr>
        <p:spPr>
          <a:xfrm>
            <a:off x="2643450" y="3127832"/>
            <a:ext cx="606829" cy="3005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83935B9-A5AF-F349-B437-FA7AFA5C935A}"/>
              </a:ext>
            </a:extLst>
          </p:cNvPr>
          <p:cNvPicPr>
            <a:picLocks noChangeAspect="1"/>
          </p:cNvPicPr>
          <p:nvPr/>
        </p:nvPicPr>
        <p:blipFill>
          <a:blip r:embed="rId2"/>
          <a:stretch>
            <a:fillRect/>
          </a:stretch>
        </p:blipFill>
        <p:spPr>
          <a:xfrm>
            <a:off x="5833758" y="2460567"/>
            <a:ext cx="6180567" cy="2731826"/>
          </a:xfrm>
          <a:prstGeom prst="rect">
            <a:avLst/>
          </a:prstGeom>
        </p:spPr>
      </p:pic>
      <p:sp>
        <p:nvSpPr>
          <p:cNvPr id="11" name="Content Placeholder 2">
            <a:extLst>
              <a:ext uri="{FF2B5EF4-FFF2-40B4-BE49-F238E27FC236}">
                <a16:creationId xmlns:a16="http://schemas.microsoft.com/office/drawing/2014/main" id="{353EBEED-9C96-C548-9BF4-6404FB934ACE}"/>
              </a:ext>
            </a:extLst>
          </p:cNvPr>
          <p:cNvSpPr txBox="1">
            <a:spLocks/>
          </p:cNvSpPr>
          <p:nvPr/>
        </p:nvSpPr>
        <p:spPr>
          <a:xfrm>
            <a:off x="3483032" y="2697617"/>
            <a:ext cx="1882934" cy="1161008"/>
          </a:xfrm>
          <a:prstGeom prst="rect">
            <a:avLst/>
          </a:prstGeom>
          <a:solidFill>
            <a:schemeClr val="tx1">
              <a:lumMod val="95000"/>
            </a:schemeClr>
          </a:solidFill>
          <a:ln>
            <a:solidFill>
              <a:schemeClr val="tx1">
                <a:lumMod val="95000"/>
              </a:schemeClr>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400" i="1" dirty="0">
                <a:solidFill>
                  <a:schemeClr val="bg1"/>
                </a:solidFill>
              </a:rPr>
              <a:t>Make GNFA smaller one state at a time until there is only a start and final state (one transition)</a:t>
            </a:r>
          </a:p>
        </p:txBody>
      </p:sp>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858B788F-B47E-C14B-B437-B754A1B36222}"/>
                  </a:ext>
                </a:extLst>
              </p:cNvPr>
              <p:cNvSpPr txBox="1">
                <a:spLocks/>
              </p:cNvSpPr>
              <p:nvPr/>
            </p:nvSpPr>
            <p:spPr>
              <a:xfrm>
                <a:off x="1289756" y="4317078"/>
                <a:ext cx="4427622" cy="2245251"/>
              </a:xfrm>
              <a:prstGeom prst="rect">
                <a:avLst/>
              </a:prstGeom>
              <a:noFill/>
              <a:ln>
                <a:solidFill>
                  <a:schemeClr val="tx1">
                    <a:lumMod val="95000"/>
                  </a:schemeClr>
                </a:solid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u="sng" dirty="0"/>
                  <a:t>Process: </a:t>
                </a:r>
                <a:r>
                  <a:rPr lang="en-US" sz="1800" i="1" dirty="0"/>
                  <a:t>Given a state you want remove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𝑞</m:t>
                        </m:r>
                      </m:e>
                      <m:sub>
                        <m:r>
                          <a:rPr lang="en-US" sz="1800" b="0" i="1" smtClean="0">
                            <a:latin typeface="Cambria Math" panose="02040503050406030204" pitchFamily="18" charset="0"/>
                          </a:rPr>
                          <m:t>𝑟𝑖𝑝</m:t>
                        </m:r>
                      </m:sub>
                    </m:sSub>
                  </m:oMath>
                </a14:m>
                <a:r>
                  <a:rPr lang="en-US" sz="1800" i="1" dirty="0"/>
                  <a:t>) every pair of any two other states that you will not remove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𝑞</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𝑞</m:t>
                        </m:r>
                      </m:e>
                      <m:sub>
                        <m:r>
                          <a:rPr lang="en-US" sz="1800" b="0" i="1" smtClean="0">
                            <a:latin typeface="Cambria Math" panose="02040503050406030204" pitchFamily="18" charset="0"/>
                          </a:rPr>
                          <m:t>𝑗</m:t>
                        </m:r>
                      </m:sub>
                    </m:sSub>
                  </m:oMath>
                </a14:m>
                <a:r>
                  <a:rPr lang="en-US" sz="1800" i="1" dirty="0"/>
                  <a:t>), change the transition from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𝑞</m:t>
                        </m:r>
                      </m:e>
                      <m:sub>
                        <m:r>
                          <a:rPr lang="en-US" sz="1800" b="0" i="1" smtClean="0">
                            <a:latin typeface="Cambria Math" panose="02040503050406030204" pitchFamily="18" charset="0"/>
                          </a:rPr>
                          <m:t>𝑖</m:t>
                        </m:r>
                      </m:sub>
                    </m:sSub>
                  </m:oMath>
                </a14:m>
                <a:r>
                  <a:rPr lang="en-US" sz="1800" i="1" dirty="0"/>
                  <a:t> to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𝑞</m:t>
                        </m:r>
                      </m:e>
                      <m:sub>
                        <m:r>
                          <a:rPr lang="en-US" sz="1800" b="0" i="1" smtClean="0">
                            <a:latin typeface="Cambria Math" panose="02040503050406030204" pitchFamily="18" charset="0"/>
                          </a:rPr>
                          <m:t>𝑗</m:t>
                        </m:r>
                      </m:sub>
                    </m:sSub>
                  </m:oMath>
                </a14:m>
                <a:r>
                  <a:rPr lang="en-US" sz="1800" i="1" dirty="0"/>
                  <a:t> to:</a:t>
                </a: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1</m:t>
                              </m:r>
                            </m:sub>
                          </m:sSub>
                        </m:e>
                      </m:d>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2</m:t>
                                  </m:r>
                                </m:sub>
                              </m:sSub>
                            </m:e>
                          </m:d>
                        </m:e>
                        <m:sup>
                          <m:r>
                            <a:rPr lang="en-US" sz="1800" b="0" i="1" smtClean="0">
                              <a:latin typeface="Cambria Math" panose="02040503050406030204" pitchFamily="18" charset="0"/>
                            </a:rPr>
                            <m:t>∗</m:t>
                          </m:r>
                        </m:sup>
                      </m:sSup>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3</m:t>
                              </m:r>
                            </m:sub>
                          </m:sSub>
                        </m:e>
                      </m:d>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4</m:t>
                          </m:r>
                        </m:sub>
                      </m:sSub>
                      <m:r>
                        <a:rPr lang="en-US" sz="1800" b="0" i="1" smtClean="0">
                          <a:latin typeface="Cambria Math" panose="02040503050406030204" pitchFamily="18" charset="0"/>
                        </a:rPr>
                        <m:t>)</m:t>
                      </m:r>
                    </m:oMath>
                  </m:oMathPara>
                </a14:m>
                <a:endParaRPr lang="en-US" sz="1800" i="1" dirty="0"/>
              </a:p>
              <a:p>
                <a:pPr marL="0" indent="0">
                  <a:buFont typeface="Arial" panose="020B0604020202020204" pitchFamily="34" charset="0"/>
                  <a:buNone/>
                </a:pPr>
                <a:r>
                  <a:rPr lang="en-US" sz="1800" i="1" dirty="0"/>
                  <a:t>**See diagram for definitions of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1</m:t>
                        </m:r>
                      </m:sub>
                    </m:sSub>
                  </m:oMath>
                </a14:m>
                <a:r>
                  <a:rPr lang="en-US" sz="1800" i="1" dirty="0"/>
                  <a:t> through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4</m:t>
                        </m:r>
                      </m:sub>
                    </m:sSub>
                  </m:oMath>
                </a14:m>
                <a:endParaRPr lang="en-US" sz="1800" i="1" dirty="0"/>
              </a:p>
            </p:txBody>
          </p:sp>
        </mc:Choice>
        <mc:Fallback xmlns="">
          <p:sp>
            <p:nvSpPr>
              <p:cNvPr id="12" name="Content Placeholder 2">
                <a:extLst>
                  <a:ext uri="{FF2B5EF4-FFF2-40B4-BE49-F238E27FC236}">
                    <a16:creationId xmlns:a16="http://schemas.microsoft.com/office/drawing/2014/main" id="{858B788F-B47E-C14B-B437-B754A1B36222}"/>
                  </a:ext>
                </a:extLst>
              </p:cNvPr>
              <p:cNvSpPr txBox="1">
                <a:spLocks noRot="1" noChangeAspect="1" noMove="1" noResize="1" noEditPoints="1" noAdjustHandles="1" noChangeArrowheads="1" noChangeShapeType="1" noTextEdit="1"/>
              </p:cNvSpPr>
              <p:nvPr/>
            </p:nvSpPr>
            <p:spPr>
              <a:xfrm>
                <a:off x="1289756" y="4317078"/>
                <a:ext cx="4427622" cy="2245251"/>
              </a:xfrm>
              <a:prstGeom prst="rect">
                <a:avLst/>
              </a:prstGeom>
              <a:blipFill>
                <a:blip r:embed="rId3"/>
                <a:stretch>
                  <a:fillRect l="-1143"/>
                </a:stretch>
              </a:blipFill>
              <a:ln>
                <a:solidFill>
                  <a:schemeClr val="tx1">
                    <a:lumMod val="95000"/>
                  </a:schemeClr>
                </a:solidFill>
              </a:ln>
            </p:spPr>
            <p:txBody>
              <a:bodyPr/>
              <a:lstStyle/>
              <a:p>
                <a:r>
                  <a:rPr lang="en-US">
                    <a:noFill/>
                  </a:rPr>
                  <a:t> </a:t>
                </a:r>
              </a:p>
            </p:txBody>
          </p:sp>
        </mc:Fallback>
      </mc:AlternateContent>
      <p:sp>
        <p:nvSpPr>
          <p:cNvPr id="13" name="Content Placeholder 2">
            <a:extLst>
              <a:ext uri="{FF2B5EF4-FFF2-40B4-BE49-F238E27FC236}">
                <a16:creationId xmlns:a16="http://schemas.microsoft.com/office/drawing/2014/main" id="{BEC08675-D45D-EB49-ACC3-65686F68F078}"/>
              </a:ext>
            </a:extLst>
          </p:cNvPr>
          <p:cNvSpPr txBox="1">
            <a:spLocks/>
          </p:cNvSpPr>
          <p:nvPr/>
        </p:nvSpPr>
        <p:spPr>
          <a:xfrm>
            <a:off x="8345977" y="5261957"/>
            <a:ext cx="2776451" cy="1125804"/>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400" i="1" dirty="0"/>
              <a:t>**Repeat this process until there are only two states left (start and final state).</a:t>
            </a:r>
          </a:p>
        </p:txBody>
      </p:sp>
    </p:spTree>
    <p:extLst>
      <p:ext uri="{BB962C8B-B14F-4D97-AF65-F5344CB8AC3E}">
        <p14:creationId xmlns:p14="http://schemas.microsoft.com/office/powerpoint/2010/main" val="1263871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Reg. Expressions To Finite Automata</a:t>
            </a:r>
          </a:p>
        </p:txBody>
      </p:sp>
      <p:sp>
        <p:nvSpPr>
          <p:cNvPr id="7" name="Content Placeholder 2">
            <a:extLst>
              <a:ext uri="{FF2B5EF4-FFF2-40B4-BE49-F238E27FC236}">
                <a16:creationId xmlns:a16="http://schemas.microsoft.com/office/drawing/2014/main" id="{BDD34504-143A-E24B-B799-6C7B37572447}"/>
              </a:ext>
            </a:extLst>
          </p:cNvPr>
          <p:cNvSpPr txBox="1">
            <a:spLocks/>
          </p:cNvSpPr>
          <p:nvPr/>
        </p:nvSpPr>
        <p:spPr>
          <a:xfrm>
            <a:off x="1339634" y="997530"/>
            <a:ext cx="9509556" cy="881148"/>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u="sng" dirty="0"/>
              <a:t>Direction 2</a:t>
            </a:r>
            <a:r>
              <a:rPr lang="en-US" sz="1800" i="1" dirty="0"/>
              <a:t>: If given a regular language (or DFA/NFA), then some regular expression describes it.</a:t>
            </a:r>
            <a:br>
              <a:rPr lang="en-US" sz="1800" i="1" dirty="0"/>
            </a:br>
            <a:r>
              <a:rPr lang="en-US" sz="1800" i="1" u="sng" dirty="0"/>
              <a:t>Strategy</a:t>
            </a:r>
            <a:r>
              <a:rPr lang="en-US" sz="1800" i="1" dirty="0"/>
              <a:t>: Given an arbitrary DFA/NFA, describe the process for generating an equivalent reg. expression</a:t>
            </a:r>
          </a:p>
        </p:txBody>
      </p:sp>
      <p:sp>
        <p:nvSpPr>
          <p:cNvPr id="11" name="Content Placeholder 2">
            <a:extLst>
              <a:ext uri="{FF2B5EF4-FFF2-40B4-BE49-F238E27FC236}">
                <a16:creationId xmlns:a16="http://schemas.microsoft.com/office/drawing/2014/main" id="{5439020D-B445-9848-B61F-978F756B33A4}"/>
              </a:ext>
            </a:extLst>
          </p:cNvPr>
          <p:cNvSpPr txBox="1">
            <a:spLocks/>
          </p:cNvSpPr>
          <p:nvPr/>
        </p:nvSpPr>
        <p:spPr>
          <a:xfrm>
            <a:off x="3626918" y="2671159"/>
            <a:ext cx="1882934" cy="1161008"/>
          </a:xfrm>
          <a:prstGeom prst="rect">
            <a:avLst/>
          </a:prstGeom>
          <a:solidFill>
            <a:schemeClr val="tx1">
              <a:lumMod val="95000"/>
            </a:schemeClr>
          </a:solidFill>
          <a:ln>
            <a:solidFill>
              <a:schemeClr val="tx1">
                <a:lumMod val="95000"/>
              </a:schemeClr>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400" i="1" dirty="0">
                <a:solidFill>
                  <a:schemeClr val="bg1"/>
                </a:solidFill>
              </a:rPr>
              <a:t>Make GNFA smaller one state at a time until there is only a start and final state (one transition)</a:t>
            </a:r>
          </a:p>
        </p:txBody>
      </p:sp>
      <p:sp>
        <p:nvSpPr>
          <p:cNvPr id="12" name="Content Placeholder 2">
            <a:extLst>
              <a:ext uri="{FF2B5EF4-FFF2-40B4-BE49-F238E27FC236}">
                <a16:creationId xmlns:a16="http://schemas.microsoft.com/office/drawing/2014/main" id="{21286361-AB51-AB44-A609-57EFB0039C0B}"/>
              </a:ext>
            </a:extLst>
          </p:cNvPr>
          <p:cNvSpPr txBox="1">
            <a:spLocks/>
          </p:cNvSpPr>
          <p:nvPr/>
        </p:nvSpPr>
        <p:spPr>
          <a:xfrm>
            <a:off x="6421480" y="2671159"/>
            <a:ext cx="1882934" cy="1161008"/>
          </a:xfrm>
          <a:prstGeom prst="rect">
            <a:avLst/>
          </a:prstGeom>
          <a:solidFill>
            <a:schemeClr val="tx1">
              <a:lumMod val="95000"/>
            </a:schemeClr>
          </a:solid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400" i="1" dirty="0">
                <a:solidFill>
                  <a:schemeClr val="bg1"/>
                </a:solidFill>
              </a:rPr>
              <a:t>The one transition in the GNFA is the regular expression we need</a:t>
            </a:r>
          </a:p>
        </p:txBody>
      </p:sp>
      <p:sp>
        <p:nvSpPr>
          <p:cNvPr id="13" name="Right Arrow 12">
            <a:extLst>
              <a:ext uri="{FF2B5EF4-FFF2-40B4-BE49-F238E27FC236}">
                <a16:creationId xmlns:a16="http://schemas.microsoft.com/office/drawing/2014/main" id="{F8567115-2B05-4847-9EC6-5AAFA374B760}"/>
              </a:ext>
            </a:extLst>
          </p:cNvPr>
          <p:cNvSpPr/>
          <p:nvPr/>
        </p:nvSpPr>
        <p:spPr>
          <a:xfrm>
            <a:off x="5662251" y="3084020"/>
            <a:ext cx="606829" cy="3005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1AD6BCFD-7686-F141-ABFB-2C08101E2F1A}"/>
              </a:ext>
            </a:extLst>
          </p:cNvPr>
          <p:cNvSpPr txBox="1">
            <a:spLocks/>
          </p:cNvSpPr>
          <p:nvPr/>
        </p:nvSpPr>
        <p:spPr>
          <a:xfrm>
            <a:off x="4581496" y="4064925"/>
            <a:ext cx="3025831" cy="1288472"/>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400" i="1" dirty="0"/>
              <a:t>Once there is only one state left, the one transition label IS the regular expression that is equivalent to the original NFA.</a:t>
            </a:r>
          </a:p>
        </p:txBody>
      </p:sp>
    </p:spTree>
    <p:extLst>
      <p:ext uri="{BB962C8B-B14F-4D97-AF65-F5344CB8AC3E}">
        <p14:creationId xmlns:p14="http://schemas.microsoft.com/office/powerpoint/2010/main" val="5336071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Reg. Expressions To Finite Automata</a:t>
            </a:r>
          </a:p>
        </p:txBody>
      </p:sp>
      <p:sp>
        <p:nvSpPr>
          <p:cNvPr id="7" name="Content Placeholder 2">
            <a:extLst>
              <a:ext uri="{FF2B5EF4-FFF2-40B4-BE49-F238E27FC236}">
                <a16:creationId xmlns:a16="http://schemas.microsoft.com/office/drawing/2014/main" id="{BDD34504-143A-E24B-B799-6C7B37572447}"/>
              </a:ext>
            </a:extLst>
          </p:cNvPr>
          <p:cNvSpPr txBox="1">
            <a:spLocks/>
          </p:cNvSpPr>
          <p:nvPr/>
        </p:nvSpPr>
        <p:spPr>
          <a:xfrm>
            <a:off x="1339634" y="997530"/>
            <a:ext cx="9509556" cy="881148"/>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u="sng" dirty="0"/>
              <a:t>Direction 2</a:t>
            </a:r>
            <a:r>
              <a:rPr lang="en-US" sz="1800" i="1" dirty="0"/>
              <a:t>: If given a regular language (or DFA/NFA), then some regular expression describes it.</a:t>
            </a:r>
            <a:br>
              <a:rPr lang="en-US" sz="1800" i="1" dirty="0"/>
            </a:br>
            <a:r>
              <a:rPr lang="en-US" sz="1800" i="1" u="sng" dirty="0"/>
              <a:t>Strategy</a:t>
            </a:r>
            <a:r>
              <a:rPr lang="en-US" sz="1800" i="1" dirty="0"/>
              <a:t>: Given an arbitrary DFA/NFA, describe the process for generating an equivalent reg. expression</a:t>
            </a:r>
          </a:p>
        </p:txBody>
      </p:sp>
      <p:pic>
        <p:nvPicPr>
          <p:cNvPr id="5" name="Picture 4">
            <a:extLst>
              <a:ext uri="{FF2B5EF4-FFF2-40B4-BE49-F238E27FC236}">
                <a16:creationId xmlns:a16="http://schemas.microsoft.com/office/drawing/2014/main" id="{FB4237FA-C8ED-5140-BCA3-C116F0A1E05D}"/>
              </a:ext>
            </a:extLst>
          </p:cNvPr>
          <p:cNvPicPr>
            <a:picLocks noChangeAspect="1"/>
          </p:cNvPicPr>
          <p:nvPr/>
        </p:nvPicPr>
        <p:blipFill>
          <a:blip r:embed="rId2"/>
          <a:stretch>
            <a:fillRect/>
          </a:stretch>
        </p:blipFill>
        <p:spPr>
          <a:xfrm>
            <a:off x="3936232" y="2041878"/>
            <a:ext cx="4316360" cy="4649868"/>
          </a:xfrm>
          <a:prstGeom prst="rect">
            <a:avLst/>
          </a:prstGeom>
        </p:spPr>
      </p:pic>
    </p:spTree>
    <p:extLst>
      <p:ext uri="{BB962C8B-B14F-4D97-AF65-F5344CB8AC3E}">
        <p14:creationId xmlns:p14="http://schemas.microsoft.com/office/powerpoint/2010/main" val="3419900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831CD-4A7F-974A-9587-130A8E709335}"/>
              </a:ext>
            </a:extLst>
          </p:cNvPr>
          <p:cNvSpPr>
            <a:spLocks noGrp="1"/>
          </p:cNvSpPr>
          <p:nvPr>
            <p:ph type="title"/>
          </p:nvPr>
        </p:nvSpPr>
        <p:spPr>
          <a:xfrm>
            <a:off x="1141413" y="234470"/>
            <a:ext cx="9905998" cy="689074"/>
          </a:xfrm>
        </p:spPr>
        <p:txBody>
          <a:bodyPr/>
          <a:lstStyle/>
          <a:p>
            <a:pPr algn="ctr"/>
            <a:r>
              <a:rPr lang="en-US" dirty="0"/>
              <a:t>Finite State Machines</a:t>
            </a:r>
          </a:p>
        </p:txBody>
      </p:sp>
      <p:sp>
        <p:nvSpPr>
          <p:cNvPr id="3" name="Content Placeholder 2">
            <a:extLst>
              <a:ext uri="{FF2B5EF4-FFF2-40B4-BE49-F238E27FC236}">
                <a16:creationId xmlns:a16="http://schemas.microsoft.com/office/drawing/2014/main" id="{5280526C-6C30-5644-8F5B-A60ED7B16CEA}"/>
              </a:ext>
            </a:extLst>
          </p:cNvPr>
          <p:cNvSpPr>
            <a:spLocks noGrp="1"/>
          </p:cNvSpPr>
          <p:nvPr>
            <p:ph idx="1"/>
          </p:nvPr>
        </p:nvSpPr>
        <p:spPr>
          <a:xfrm>
            <a:off x="1141412" y="1746504"/>
            <a:ext cx="10123996" cy="4279392"/>
          </a:xfrm>
        </p:spPr>
        <p:txBody>
          <a:bodyPr/>
          <a:lstStyle/>
          <a:p>
            <a:r>
              <a:rPr lang="en-US" dirty="0"/>
              <a:t>First model of computation that we will look at in detail.</a:t>
            </a:r>
          </a:p>
          <a:p>
            <a:r>
              <a:rPr lang="en-US" dirty="0"/>
              <a:t>Features:</a:t>
            </a:r>
          </a:p>
          <a:p>
            <a:pPr lvl="1"/>
            <a:r>
              <a:rPr lang="en-US" dirty="0"/>
              <a:t>Has a VERY limited amount of memory. What can we compute with such limited memory?</a:t>
            </a:r>
          </a:p>
          <a:p>
            <a:pPr lvl="1"/>
            <a:r>
              <a:rPr lang="en-US" dirty="0"/>
              <a:t>What input / output does this machine support? Does this matter?</a:t>
            </a:r>
          </a:p>
          <a:p>
            <a:pPr lvl="1"/>
            <a:r>
              <a:rPr lang="en-US" dirty="0"/>
              <a:t>Can we find at least one function that this machine CANNOT compute?</a:t>
            </a:r>
          </a:p>
        </p:txBody>
      </p:sp>
    </p:spTree>
    <p:extLst>
      <p:ext uri="{BB962C8B-B14F-4D97-AF65-F5344CB8AC3E}">
        <p14:creationId xmlns:p14="http://schemas.microsoft.com/office/powerpoint/2010/main" val="29283923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Summary so Far!!!</a:t>
            </a:r>
          </a:p>
        </p:txBody>
      </p:sp>
      <p:sp>
        <p:nvSpPr>
          <p:cNvPr id="6" name="Content Placeholder 2">
            <a:extLst>
              <a:ext uri="{FF2B5EF4-FFF2-40B4-BE49-F238E27FC236}">
                <a16:creationId xmlns:a16="http://schemas.microsoft.com/office/drawing/2014/main" id="{E055912F-1294-194E-8AEE-939D75488B0E}"/>
              </a:ext>
            </a:extLst>
          </p:cNvPr>
          <p:cNvSpPr txBox="1">
            <a:spLocks/>
          </p:cNvSpPr>
          <p:nvPr/>
        </p:nvSpPr>
        <p:spPr>
          <a:xfrm>
            <a:off x="1149726" y="2352502"/>
            <a:ext cx="3083700" cy="1238595"/>
          </a:xfrm>
          <a:prstGeom prst="rect">
            <a:avLst/>
          </a:prstGeom>
          <a:solidFill>
            <a:schemeClr val="tx1">
              <a:lumMod val="95000"/>
            </a:schemeClr>
          </a:solid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400" i="1" dirty="0">
                <a:solidFill>
                  <a:schemeClr val="bg1"/>
                </a:solidFill>
              </a:rPr>
              <a:t>Finite Automata: First computation model.</a:t>
            </a:r>
          </a:p>
          <a:p>
            <a:pPr marL="0" indent="0" algn="ctr">
              <a:buFont typeface="Arial" panose="020B0604020202020204" pitchFamily="34" charset="0"/>
              <a:buNone/>
            </a:pPr>
            <a:r>
              <a:rPr lang="en-US" sz="1400" i="1" dirty="0">
                <a:solidFill>
                  <a:schemeClr val="bg1"/>
                </a:solidFill>
              </a:rPr>
              <a:t>Limited memory (just one state and input)</a:t>
            </a:r>
          </a:p>
          <a:p>
            <a:pPr marL="0" indent="0" algn="ctr">
              <a:buFont typeface="Arial" panose="020B0604020202020204" pitchFamily="34" charset="0"/>
              <a:buNone/>
            </a:pPr>
            <a:r>
              <a:rPr lang="en-US" sz="1400" i="1" dirty="0">
                <a:solidFill>
                  <a:schemeClr val="bg1"/>
                </a:solidFill>
              </a:rPr>
              <a:t>DFAs are equivalent to NFAs</a:t>
            </a:r>
          </a:p>
        </p:txBody>
      </p:sp>
      <p:sp>
        <p:nvSpPr>
          <p:cNvPr id="8" name="Content Placeholder 2">
            <a:extLst>
              <a:ext uri="{FF2B5EF4-FFF2-40B4-BE49-F238E27FC236}">
                <a16:creationId xmlns:a16="http://schemas.microsoft.com/office/drawing/2014/main" id="{E8F6557F-6604-974A-85A4-869DBE1CF67D}"/>
              </a:ext>
            </a:extLst>
          </p:cNvPr>
          <p:cNvSpPr txBox="1">
            <a:spLocks/>
          </p:cNvSpPr>
          <p:nvPr/>
        </p:nvSpPr>
        <p:spPr>
          <a:xfrm>
            <a:off x="4710344" y="2352501"/>
            <a:ext cx="3083700" cy="1238595"/>
          </a:xfrm>
          <a:prstGeom prst="rect">
            <a:avLst/>
          </a:prstGeom>
          <a:solidFill>
            <a:schemeClr val="tx1">
              <a:lumMod val="95000"/>
            </a:schemeClr>
          </a:solid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400" i="1" dirty="0">
                <a:solidFill>
                  <a:schemeClr val="bg1"/>
                </a:solidFill>
              </a:rPr>
              <a:t>Regular Languages:</a:t>
            </a:r>
          </a:p>
          <a:p>
            <a:pPr marL="0" indent="0" algn="ctr">
              <a:buFont typeface="Arial" panose="020B0604020202020204" pitchFamily="34" charset="0"/>
              <a:buNone/>
            </a:pPr>
            <a:r>
              <a:rPr lang="en-US" sz="1400" i="1" dirty="0">
                <a:solidFill>
                  <a:schemeClr val="bg1"/>
                </a:solidFill>
              </a:rPr>
              <a:t>Class of languages DFA/NFA can recognize</a:t>
            </a:r>
          </a:p>
        </p:txBody>
      </p:sp>
      <p:sp>
        <p:nvSpPr>
          <p:cNvPr id="9" name="Content Placeholder 2">
            <a:extLst>
              <a:ext uri="{FF2B5EF4-FFF2-40B4-BE49-F238E27FC236}">
                <a16:creationId xmlns:a16="http://schemas.microsoft.com/office/drawing/2014/main" id="{994CB342-3DEE-1D40-ABAD-543D90235041}"/>
              </a:ext>
            </a:extLst>
          </p:cNvPr>
          <p:cNvSpPr txBox="1">
            <a:spLocks/>
          </p:cNvSpPr>
          <p:nvPr/>
        </p:nvSpPr>
        <p:spPr>
          <a:xfrm>
            <a:off x="8270962" y="2352500"/>
            <a:ext cx="3083700" cy="1238595"/>
          </a:xfrm>
          <a:prstGeom prst="rect">
            <a:avLst/>
          </a:prstGeom>
          <a:solidFill>
            <a:schemeClr val="tx1">
              <a:lumMod val="95000"/>
            </a:schemeClr>
          </a:solid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400" i="1" dirty="0">
                <a:solidFill>
                  <a:schemeClr val="bg1"/>
                </a:solidFill>
              </a:rPr>
              <a:t>Regular Expressions:</a:t>
            </a:r>
          </a:p>
          <a:p>
            <a:pPr marL="0" indent="0" algn="ctr">
              <a:buFont typeface="Arial" panose="020B0604020202020204" pitchFamily="34" charset="0"/>
              <a:buNone/>
            </a:pPr>
            <a:r>
              <a:rPr lang="en-US" sz="1400" i="1" dirty="0">
                <a:solidFill>
                  <a:schemeClr val="bg1"/>
                </a:solidFill>
              </a:rPr>
              <a:t>A different but equivalent way to express the regular languages</a:t>
            </a:r>
          </a:p>
        </p:txBody>
      </p:sp>
      <p:sp>
        <p:nvSpPr>
          <p:cNvPr id="10" name="Content Placeholder 2">
            <a:extLst>
              <a:ext uri="{FF2B5EF4-FFF2-40B4-BE49-F238E27FC236}">
                <a16:creationId xmlns:a16="http://schemas.microsoft.com/office/drawing/2014/main" id="{E29647DB-84DC-FE40-8DAB-37B1C904C396}"/>
              </a:ext>
            </a:extLst>
          </p:cNvPr>
          <p:cNvSpPr txBox="1">
            <a:spLocks/>
          </p:cNvSpPr>
          <p:nvPr/>
        </p:nvSpPr>
        <p:spPr>
          <a:xfrm>
            <a:off x="964278" y="1787236"/>
            <a:ext cx="10557162" cy="2053243"/>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These are all equivalent in their expressive power…and we proved it!</a:t>
            </a:r>
          </a:p>
        </p:txBody>
      </p:sp>
      <p:sp>
        <p:nvSpPr>
          <p:cNvPr id="11" name="Content Placeholder 2">
            <a:extLst>
              <a:ext uri="{FF2B5EF4-FFF2-40B4-BE49-F238E27FC236}">
                <a16:creationId xmlns:a16="http://schemas.microsoft.com/office/drawing/2014/main" id="{D34954E1-0D8A-D243-B1F6-8D7BC3659741}"/>
              </a:ext>
            </a:extLst>
          </p:cNvPr>
          <p:cNvSpPr txBox="1">
            <a:spLocks/>
          </p:cNvSpPr>
          <p:nvPr/>
        </p:nvSpPr>
        <p:spPr>
          <a:xfrm>
            <a:off x="7090756" y="5070764"/>
            <a:ext cx="3218207" cy="1463040"/>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Just one last thing to do…</a:t>
            </a:r>
          </a:p>
          <a:p>
            <a:pPr marL="0" indent="0">
              <a:buFont typeface="Arial" panose="020B0604020202020204" pitchFamily="34" charset="0"/>
              <a:buNone/>
            </a:pPr>
            <a:r>
              <a:rPr lang="en-US" sz="1600" i="1" dirty="0"/>
              <a:t>Can we find languages that are not regular??</a:t>
            </a:r>
          </a:p>
        </p:txBody>
      </p:sp>
      <p:cxnSp>
        <p:nvCxnSpPr>
          <p:cNvPr id="4" name="Straight Connector 3">
            <a:extLst>
              <a:ext uri="{FF2B5EF4-FFF2-40B4-BE49-F238E27FC236}">
                <a16:creationId xmlns:a16="http://schemas.microsoft.com/office/drawing/2014/main" id="{ECE61C2E-06CA-9540-B7D2-22B42A3FB2D3}"/>
              </a:ext>
            </a:extLst>
          </p:cNvPr>
          <p:cNvCxnSpPr/>
          <p:nvPr/>
        </p:nvCxnSpPr>
        <p:spPr>
          <a:xfrm>
            <a:off x="6999316" y="4073236"/>
            <a:ext cx="698269" cy="1030779"/>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43142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a:xfrm>
            <a:off x="1141411" y="1419227"/>
            <a:ext cx="9906000" cy="2364498"/>
          </a:xfrm>
        </p:spPr>
        <p:txBody>
          <a:bodyPr/>
          <a:lstStyle/>
          <a:p>
            <a:pPr algn="ctr"/>
            <a:r>
              <a:rPr lang="en-US" dirty="0"/>
              <a:t>Finding Non-Regular Languages</a:t>
            </a:r>
          </a:p>
        </p:txBody>
      </p:sp>
    </p:spTree>
    <p:extLst>
      <p:ext uri="{BB962C8B-B14F-4D97-AF65-F5344CB8AC3E}">
        <p14:creationId xmlns:p14="http://schemas.microsoft.com/office/powerpoint/2010/main" val="786751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Motivating Questions</a:t>
            </a:r>
          </a:p>
        </p:txBody>
      </p:sp>
      <p:sp>
        <p:nvSpPr>
          <p:cNvPr id="3" name="Content Placeholder 2">
            <a:extLst>
              <a:ext uri="{FF2B5EF4-FFF2-40B4-BE49-F238E27FC236}">
                <a16:creationId xmlns:a16="http://schemas.microsoft.com/office/drawing/2014/main" id="{3AF1510D-4DE5-0944-9883-C7378A65B719}"/>
              </a:ext>
            </a:extLst>
          </p:cNvPr>
          <p:cNvSpPr>
            <a:spLocks noGrp="1"/>
          </p:cNvSpPr>
          <p:nvPr>
            <p:ph idx="1"/>
          </p:nvPr>
        </p:nvSpPr>
        <p:spPr>
          <a:xfrm>
            <a:off x="1954924" y="2139520"/>
            <a:ext cx="8415767" cy="761335"/>
          </a:xfrm>
          <a:solidFill>
            <a:schemeClr val="tx1">
              <a:lumMod val="95000"/>
            </a:schemeClr>
          </a:solidFill>
        </p:spPr>
        <p:txBody>
          <a:bodyPr>
            <a:normAutofit/>
          </a:bodyPr>
          <a:lstStyle/>
          <a:p>
            <a:pPr marL="0" indent="0" algn="ctr">
              <a:buNone/>
            </a:pPr>
            <a:r>
              <a:rPr lang="en-US" sz="1800" i="1" dirty="0">
                <a:solidFill>
                  <a:schemeClr val="bg1"/>
                </a:solidFill>
              </a:rPr>
              <a:t>Can we find at least one non-regular language? What seems to be the limiting factor that prevents a DFA/NFA from recognizing it?</a:t>
            </a:r>
          </a:p>
        </p:txBody>
      </p:sp>
      <p:sp>
        <p:nvSpPr>
          <p:cNvPr id="5" name="Content Placeholder 2">
            <a:extLst>
              <a:ext uri="{FF2B5EF4-FFF2-40B4-BE49-F238E27FC236}">
                <a16:creationId xmlns:a16="http://schemas.microsoft.com/office/drawing/2014/main" id="{B490E4B8-F193-734A-A854-27014A106DAC}"/>
              </a:ext>
            </a:extLst>
          </p:cNvPr>
          <p:cNvSpPr txBox="1">
            <a:spLocks/>
          </p:cNvSpPr>
          <p:nvPr/>
        </p:nvSpPr>
        <p:spPr>
          <a:xfrm>
            <a:off x="1954924" y="3505865"/>
            <a:ext cx="8415767" cy="761335"/>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bg1"/>
                </a:solidFill>
              </a:rPr>
              <a:t>Do we have a good mechanism for proving a language is not regular?</a:t>
            </a:r>
          </a:p>
        </p:txBody>
      </p:sp>
    </p:spTree>
    <p:extLst>
      <p:ext uri="{BB962C8B-B14F-4D97-AF65-F5344CB8AC3E}">
        <p14:creationId xmlns:p14="http://schemas.microsoft.com/office/powerpoint/2010/main" val="568182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Try it!!</a:t>
            </a:r>
          </a:p>
        </p:txBody>
      </p:sp>
      <p:sp>
        <p:nvSpPr>
          <p:cNvPr id="3" name="Content Placeholder 2">
            <a:extLst>
              <a:ext uri="{FF2B5EF4-FFF2-40B4-BE49-F238E27FC236}">
                <a16:creationId xmlns:a16="http://schemas.microsoft.com/office/drawing/2014/main" id="{3AF1510D-4DE5-0944-9883-C7378A65B719}"/>
              </a:ext>
            </a:extLst>
          </p:cNvPr>
          <p:cNvSpPr>
            <a:spLocks noGrp="1"/>
          </p:cNvSpPr>
          <p:nvPr>
            <p:ph idx="1"/>
          </p:nvPr>
        </p:nvSpPr>
        <p:spPr>
          <a:xfrm>
            <a:off x="1954924" y="2139520"/>
            <a:ext cx="8415767" cy="761335"/>
          </a:xfrm>
          <a:solidFill>
            <a:schemeClr val="tx1">
              <a:lumMod val="95000"/>
            </a:schemeClr>
          </a:solidFill>
        </p:spPr>
        <p:txBody>
          <a:bodyPr>
            <a:normAutofit/>
          </a:bodyPr>
          <a:lstStyle/>
          <a:p>
            <a:pPr marL="0" indent="0" algn="ctr">
              <a:buNone/>
            </a:pPr>
            <a:r>
              <a:rPr lang="en-US" sz="1800" i="1" dirty="0">
                <a:solidFill>
                  <a:schemeClr val="bg1"/>
                </a:solidFill>
              </a:rPr>
              <a:t>Can you come up with a simple language that is not regular?</a:t>
            </a:r>
          </a:p>
        </p:txBody>
      </p:sp>
      <p:sp>
        <p:nvSpPr>
          <p:cNvPr id="6" name="Content Placeholder 2">
            <a:extLst>
              <a:ext uri="{FF2B5EF4-FFF2-40B4-BE49-F238E27FC236}">
                <a16:creationId xmlns:a16="http://schemas.microsoft.com/office/drawing/2014/main" id="{BE87BE64-0A3B-8046-B761-7283E6F85F98}"/>
              </a:ext>
            </a:extLst>
          </p:cNvPr>
          <p:cNvSpPr txBox="1">
            <a:spLocks/>
          </p:cNvSpPr>
          <p:nvPr/>
        </p:nvSpPr>
        <p:spPr>
          <a:xfrm>
            <a:off x="6774872" y="4074436"/>
            <a:ext cx="3218207" cy="1463040"/>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HINT: Think about what a DFA/NFA does not have / cannot do and try to exploit it. What does a DFA have very limited amount of…</a:t>
            </a:r>
          </a:p>
        </p:txBody>
      </p:sp>
      <p:cxnSp>
        <p:nvCxnSpPr>
          <p:cNvPr id="7" name="Straight Connector 6">
            <a:extLst>
              <a:ext uri="{FF2B5EF4-FFF2-40B4-BE49-F238E27FC236}">
                <a16:creationId xmlns:a16="http://schemas.microsoft.com/office/drawing/2014/main" id="{7CB62D30-648B-9D43-AA2B-96C2658A572A}"/>
              </a:ext>
            </a:extLst>
          </p:cNvPr>
          <p:cNvCxnSpPr/>
          <p:nvPr/>
        </p:nvCxnSpPr>
        <p:spPr>
          <a:xfrm>
            <a:off x="6683432" y="3076908"/>
            <a:ext cx="698269" cy="1030779"/>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3465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Try it!!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F1510D-4DE5-0944-9883-C7378A65B719}"/>
                  </a:ext>
                </a:extLst>
              </p:cNvPr>
              <p:cNvSpPr>
                <a:spLocks noGrp="1"/>
              </p:cNvSpPr>
              <p:nvPr>
                <p:ph idx="1"/>
              </p:nvPr>
            </p:nvSpPr>
            <p:spPr>
              <a:xfrm>
                <a:off x="4681965" y="2073018"/>
                <a:ext cx="2824894" cy="611993"/>
              </a:xfrm>
              <a:solidFill>
                <a:schemeClr val="tx1">
                  <a:lumMod val="95000"/>
                </a:schemeClr>
              </a:solidFill>
            </p:spPr>
            <p:txBody>
              <a:bodyPr>
                <a:normAutofit/>
              </a:bodyPr>
              <a:lstStyle/>
              <a:p>
                <a:pPr marL="0" indent="0" algn="ctr">
                  <a:buNone/>
                </a:pPr>
                <a14:m>
                  <m:oMathPara xmlns:m="http://schemas.openxmlformats.org/officeDocument/2006/math">
                    <m:oMathParaPr>
                      <m:jc m:val="centerGroup"/>
                    </m:oMathParaPr>
                    <m:oMath xmlns:m="http://schemas.openxmlformats.org/officeDocument/2006/math">
                      <m:r>
                        <m:rPr>
                          <m:sty m:val="p"/>
                        </m:rPr>
                        <a:rPr lang="en-US" sz="1800" b="0" i="0" smtClean="0">
                          <a:solidFill>
                            <a:schemeClr val="bg1"/>
                          </a:solidFill>
                          <a:latin typeface="Cambria Math" panose="02040503050406030204" pitchFamily="18" charset="0"/>
                        </a:rPr>
                        <m:t>L</m:t>
                      </m:r>
                      <m:r>
                        <a:rPr lang="en-US" sz="1800" b="0" i="1" smtClean="0">
                          <a:solidFill>
                            <a:schemeClr val="bg1"/>
                          </a:solidFill>
                          <a:latin typeface="Cambria Math" panose="02040503050406030204" pitchFamily="18" charset="0"/>
                        </a:rPr>
                        <m:t>=</m:t>
                      </m:r>
                      <m:d>
                        <m:dPr>
                          <m:begChr m:val="{"/>
                          <m:endChr m:val="|"/>
                          <m:ctrlPr>
                            <a:rPr lang="en-US" sz="1800" b="0" i="1" smtClean="0">
                              <a:solidFill>
                                <a:schemeClr val="bg1"/>
                              </a:solidFill>
                              <a:latin typeface="Cambria Math" panose="02040503050406030204" pitchFamily="18" charset="0"/>
                            </a:rPr>
                          </m:ctrlPr>
                        </m:dPr>
                        <m:e>
                          <m:sSup>
                            <m:sSupPr>
                              <m:ctrlPr>
                                <a:rPr lang="en-US" sz="1800" b="0" i="1" smtClean="0">
                                  <a:solidFill>
                                    <a:schemeClr val="bg1"/>
                                  </a:solidFill>
                                  <a:latin typeface="Cambria Math" panose="02040503050406030204" pitchFamily="18" charset="0"/>
                                </a:rPr>
                              </m:ctrlPr>
                            </m:sSupPr>
                            <m:e>
                              <m:r>
                                <a:rPr lang="en-US" sz="1800" b="0" i="1" smtClean="0">
                                  <a:solidFill>
                                    <a:schemeClr val="bg1"/>
                                  </a:solidFill>
                                  <a:latin typeface="Cambria Math" panose="02040503050406030204" pitchFamily="18" charset="0"/>
                                </a:rPr>
                                <m:t>0</m:t>
                              </m:r>
                            </m:e>
                            <m:sup>
                              <m:r>
                                <a:rPr lang="en-US" sz="1800" b="0" i="1" smtClean="0">
                                  <a:solidFill>
                                    <a:schemeClr val="bg1"/>
                                  </a:solidFill>
                                  <a:latin typeface="Cambria Math" panose="02040503050406030204" pitchFamily="18" charset="0"/>
                                </a:rPr>
                                <m:t>𝑛</m:t>
                              </m:r>
                            </m:sup>
                          </m:sSup>
                          <m:sSup>
                            <m:sSupPr>
                              <m:ctrlPr>
                                <a:rPr lang="en-US" sz="1800" b="0" i="1" smtClean="0">
                                  <a:solidFill>
                                    <a:schemeClr val="bg1"/>
                                  </a:solidFill>
                                  <a:latin typeface="Cambria Math" panose="02040503050406030204" pitchFamily="18" charset="0"/>
                                </a:rPr>
                              </m:ctrlPr>
                            </m:sSupPr>
                            <m:e>
                              <m:r>
                                <a:rPr lang="en-US" sz="1800" b="0" i="1" smtClean="0">
                                  <a:solidFill>
                                    <a:schemeClr val="bg1"/>
                                  </a:solidFill>
                                  <a:latin typeface="Cambria Math" panose="02040503050406030204" pitchFamily="18" charset="0"/>
                                </a:rPr>
                                <m:t>1</m:t>
                              </m:r>
                            </m:e>
                            <m:sup>
                              <m:r>
                                <a:rPr lang="en-US" sz="1800" b="0" i="1" smtClean="0">
                                  <a:solidFill>
                                    <a:schemeClr val="bg1"/>
                                  </a:solidFill>
                                  <a:latin typeface="Cambria Math" panose="02040503050406030204" pitchFamily="18" charset="0"/>
                                </a:rPr>
                                <m:t>𝑛</m:t>
                              </m:r>
                            </m:sup>
                          </m:sSup>
                          <m:r>
                            <a:rPr lang="en-US" sz="1800" b="0" i="1" smtClean="0">
                              <a:solidFill>
                                <a:schemeClr val="bg1"/>
                              </a:solidFill>
                              <a:latin typeface="Cambria Math" panose="02040503050406030204" pitchFamily="18" charset="0"/>
                            </a:rPr>
                            <m:t> </m:t>
                          </m:r>
                        </m:e>
                      </m:d>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𝑛</m:t>
                      </m:r>
                      <m:r>
                        <a:rPr lang="en-US" sz="1800" b="0" i="1" smtClean="0">
                          <a:solidFill>
                            <a:schemeClr val="bg1"/>
                          </a:solidFill>
                          <a:latin typeface="Cambria Math" panose="02040503050406030204" pitchFamily="18" charset="0"/>
                        </a:rPr>
                        <m:t>≥0}</m:t>
                      </m:r>
                    </m:oMath>
                  </m:oMathPara>
                </a14:m>
                <a:endParaRPr lang="en-US" sz="1800" i="1" dirty="0">
                  <a:solidFill>
                    <a:schemeClr val="bg1"/>
                  </a:solidFill>
                </a:endParaRPr>
              </a:p>
            </p:txBody>
          </p:sp>
        </mc:Choice>
        <mc:Fallback xmlns="">
          <p:sp>
            <p:nvSpPr>
              <p:cNvPr id="3" name="Content Placeholder 2">
                <a:extLst>
                  <a:ext uri="{FF2B5EF4-FFF2-40B4-BE49-F238E27FC236}">
                    <a16:creationId xmlns:a16="http://schemas.microsoft.com/office/drawing/2014/main" id="{3AF1510D-4DE5-0944-9883-C7378A65B719}"/>
                  </a:ext>
                </a:extLst>
              </p:cNvPr>
              <p:cNvSpPr>
                <a:spLocks noGrp="1" noRot="1" noChangeAspect="1" noMove="1" noResize="1" noEditPoints="1" noAdjustHandles="1" noChangeArrowheads="1" noChangeShapeType="1" noTextEdit="1"/>
              </p:cNvSpPr>
              <p:nvPr>
                <p:ph idx="1"/>
              </p:nvPr>
            </p:nvSpPr>
            <p:spPr>
              <a:xfrm>
                <a:off x="4681965" y="2073018"/>
                <a:ext cx="2824894" cy="611993"/>
              </a:xfrm>
              <a:blipFill>
                <a:blip r:embed="rId2"/>
                <a:stretch>
                  <a:fillRect/>
                </a:stretch>
              </a:blipFill>
            </p:spPr>
            <p:txBody>
              <a:bodyPr/>
              <a:lstStyle/>
              <a:p>
                <a:r>
                  <a:rPr lang="en-US">
                    <a:noFill/>
                  </a:rPr>
                  <a:t> </a:t>
                </a:r>
              </a:p>
            </p:txBody>
          </p:sp>
        </mc:Fallback>
      </mc:AlternateContent>
      <p:sp>
        <p:nvSpPr>
          <p:cNvPr id="6" name="Content Placeholder 2">
            <a:extLst>
              <a:ext uri="{FF2B5EF4-FFF2-40B4-BE49-F238E27FC236}">
                <a16:creationId xmlns:a16="http://schemas.microsoft.com/office/drawing/2014/main" id="{BE87BE64-0A3B-8046-B761-7283E6F85F98}"/>
              </a:ext>
            </a:extLst>
          </p:cNvPr>
          <p:cNvSpPr txBox="1">
            <a:spLocks/>
          </p:cNvSpPr>
          <p:nvPr/>
        </p:nvSpPr>
        <p:spPr>
          <a:xfrm>
            <a:off x="2535381" y="3708676"/>
            <a:ext cx="3218207" cy="1463040"/>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Can you write a DFA/NFA that recognizes this? If not, why?</a:t>
            </a:r>
          </a:p>
        </p:txBody>
      </p:sp>
      <p:cxnSp>
        <p:nvCxnSpPr>
          <p:cNvPr id="7" name="Straight Connector 6">
            <a:extLst>
              <a:ext uri="{FF2B5EF4-FFF2-40B4-BE49-F238E27FC236}">
                <a16:creationId xmlns:a16="http://schemas.microsoft.com/office/drawing/2014/main" id="{7CB62D30-648B-9D43-AA2B-96C2658A572A}"/>
              </a:ext>
            </a:extLst>
          </p:cNvPr>
          <p:cNvCxnSpPr>
            <a:cxnSpLocks/>
          </p:cNvCxnSpPr>
          <p:nvPr/>
        </p:nvCxnSpPr>
        <p:spPr>
          <a:xfrm flipH="1">
            <a:off x="4530436" y="2794562"/>
            <a:ext cx="865707" cy="914114"/>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4948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What about these two?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F1510D-4DE5-0944-9883-C7378A65B719}"/>
                  </a:ext>
                </a:extLst>
              </p:cNvPr>
              <p:cNvSpPr>
                <a:spLocks noGrp="1"/>
              </p:cNvSpPr>
              <p:nvPr>
                <p:ph idx="1"/>
              </p:nvPr>
            </p:nvSpPr>
            <p:spPr>
              <a:xfrm>
                <a:off x="2793077" y="1848574"/>
                <a:ext cx="6417425" cy="595368"/>
              </a:xfrm>
              <a:solidFill>
                <a:schemeClr val="tx1">
                  <a:lumMod val="95000"/>
                </a:schemeClr>
              </a:solidFill>
            </p:spPr>
            <p:txBody>
              <a:bodyPr>
                <a:normAutofit/>
              </a:bodyPr>
              <a:lstStyle/>
              <a:p>
                <a:pPr marL="0" indent="0" algn="ctr">
                  <a:buNone/>
                </a:pPr>
                <a14:m>
                  <m:oMathPara xmlns:m="http://schemas.openxmlformats.org/officeDocument/2006/math">
                    <m:oMathParaPr>
                      <m:jc m:val="centerGroup"/>
                    </m:oMathParaPr>
                    <m:oMath xmlns:m="http://schemas.openxmlformats.org/officeDocument/2006/math">
                      <m:r>
                        <m:rPr>
                          <m:sty m:val="p"/>
                        </m:rPr>
                        <a:rPr lang="en-US" sz="1800" smtClean="0">
                          <a:solidFill>
                            <a:schemeClr val="bg1"/>
                          </a:solidFill>
                          <a:latin typeface="Cambria Math" panose="02040503050406030204" pitchFamily="18" charset="0"/>
                        </a:rPr>
                        <m:t>C</m:t>
                      </m:r>
                      <m:r>
                        <a:rPr lang="en-US" sz="1800" b="0" i="1" smtClean="0">
                          <a:solidFill>
                            <a:schemeClr val="bg1"/>
                          </a:solidFill>
                          <a:latin typeface="Cambria Math" panose="02040503050406030204" pitchFamily="18" charset="0"/>
                        </a:rPr>
                        <m:t>=</m:t>
                      </m:r>
                      <m:d>
                        <m:dPr>
                          <m:begChr m:val="{"/>
                          <m:endChr m:val="|"/>
                          <m:ctrlPr>
                            <a:rPr lang="en-US" sz="1800" b="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𝑤</m:t>
                          </m:r>
                          <m:r>
                            <a:rPr lang="en-US" sz="1800" b="0" i="1" smtClean="0">
                              <a:solidFill>
                                <a:schemeClr val="bg1"/>
                              </a:solidFill>
                              <a:latin typeface="Cambria Math" panose="02040503050406030204" pitchFamily="18" charset="0"/>
                            </a:rPr>
                            <m:t> </m:t>
                          </m:r>
                        </m:e>
                      </m:d>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𝑤</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h𝑎𝑠</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𝑎𝑛</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𝑒𝑞𝑢𝑎𝑙</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𝑛𝑢𝑚𝑏𝑒𝑟</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𝑜𝑟</m:t>
                      </m:r>
                      <m:r>
                        <a:rPr lang="en-US" sz="1800" b="0" i="1" smtClean="0">
                          <a:solidFill>
                            <a:schemeClr val="bg1"/>
                          </a:solidFill>
                          <a:latin typeface="Cambria Math" panose="02040503050406030204" pitchFamily="18" charset="0"/>
                        </a:rPr>
                        <m:t> 0</m:t>
                      </m:r>
                      <m:r>
                        <a:rPr lang="en-US" sz="1800" b="0" i="1" smtClean="0">
                          <a:solidFill>
                            <a:schemeClr val="bg1"/>
                          </a:solidFill>
                          <a:latin typeface="Cambria Math" panose="02040503050406030204" pitchFamily="18" charset="0"/>
                        </a:rPr>
                        <m:t>𝑠</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𝑎𝑛𝑑</m:t>
                      </m:r>
                      <m:r>
                        <a:rPr lang="en-US" sz="1800" b="0" i="1" smtClean="0">
                          <a:solidFill>
                            <a:schemeClr val="bg1"/>
                          </a:solidFill>
                          <a:latin typeface="Cambria Math" panose="02040503050406030204" pitchFamily="18" charset="0"/>
                        </a:rPr>
                        <m:t> 1</m:t>
                      </m:r>
                      <m:r>
                        <a:rPr lang="en-US" sz="1800" b="0" i="1" smtClean="0">
                          <a:solidFill>
                            <a:schemeClr val="bg1"/>
                          </a:solidFill>
                          <a:latin typeface="Cambria Math" panose="02040503050406030204" pitchFamily="18" charset="0"/>
                        </a:rPr>
                        <m:t>𝑠</m:t>
                      </m:r>
                      <m:r>
                        <a:rPr lang="en-US" sz="1800" b="0" i="1" smtClean="0">
                          <a:solidFill>
                            <a:schemeClr val="bg1"/>
                          </a:solidFill>
                          <a:latin typeface="Cambria Math" panose="02040503050406030204" pitchFamily="18" charset="0"/>
                        </a:rPr>
                        <m:t>}</m:t>
                      </m:r>
                    </m:oMath>
                  </m:oMathPara>
                </a14:m>
                <a:endParaRPr lang="en-US" sz="1800" i="1" dirty="0">
                  <a:solidFill>
                    <a:schemeClr val="bg1"/>
                  </a:solidFill>
                </a:endParaRPr>
              </a:p>
            </p:txBody>
          </p:sp>
        </mc:Choice>
        <mc:Fallback xmlns="">
          <p:sp>
            <p:nvSpPr>
              <p:cNvPr id="3" name="Content Placeholder 2">
                <a:extLst>
                  <a:ext uri="{FF2B5EF4-FFF2-40B4-BE49-F238E27FC236}">
                    <a16:creationId xmlns:a16="http://schemas.microsoft.com/office/drawing/2014/main" id="{3AF1510D-4DE5-0944-9883-C7378A65B719}"/>
                  </a:ext>
                </a:extLst>
              </p:cNvPr>
              <p:cNvSpPr>
                <a:spLocks noGrp="1" noRot="1" noChangeAspect="1" noMove="1" noResize="1" noEditPoints="1" noAdjustHandles="1" noChangeArrowheads="1" noChangeShapeType="1" noTextEdit="1"/>
              </p:cNvSpPr>
              <p:nvPr>
                <p:ph idx="1"/>
              </p:nvPr>
            </p:nvSpPr>
            <p:spPr>
              <a:xfrm>
                <a:off x="2793077" y="1848574"/>
                <a:ext cx="6417425" cy="595368"/>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340A97D4-64F0-1E49-8C0F-402007C926AF}"/>
                  </a:ext>
                </a:extLst>
              </p:cNvPr>
              <p:cNvSpPr txBox="1">
                <a:spLocks/>
              </p:cNvSpPr>
              <p:nvPr/>
            </p:nvSpPr>
            <p:spPr>
              <a:xfrm>
                <a:off x="2793077" y="2904203"/>
                <a:ext cx="6417426" cy="595368"/>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m:rPr>
                          <m:sty m:val="p"/>
                        </m:rPr>
                        <a:rPr lang="en-US" sz="1800" smtClean="0">
                          <a:solidFill>
                            <a:schemeClr val="bg1"/>
                          </a:solidFill>
                          <a:latin typeface="Cambria Math" panose="02040503050406030204" pitchFamily="18" charset="0"/>
                        </a:rPr>
                        <m:t>D</m:t>
                      </m:r>
                      <m:r>
                        <a:rPr lang="en-US" sz="1800" i="1" smtClean="0">
                          <a:solidFill>
                            <a:schemeClr val="bg1"/>
                          </a:solidFill>
                          <a:latin typeface="Cambria Math" panose="02040503050406030204" pitchFamily="18" charset="0"/>
                        </a:rPr>
                        <m:t>=</m:t>
                      </m:r>
                      <m:d>
                        <m:dPr>
                          <m:begChr m:val="{"/>
                          <m:endChr m:val="|"/>
                          <m:ctrlPr>
                            <a:rPr lang="en-US" sz="1800" i="1" smtClean="0">
                              <a:solidFill>
                                <a:schemeClr val="bg1"/>
                              </a:solidFill>
                              <a:latin typeface="Cambria Math" panose="02040503050406030204" pitchFamily="18" charset="0"/>
                            </a:rPr>
                          </m:ctrlPr>
                        </m:dPr>
                        <m:e>
                          <m:r>
                            <a:rPr lang="en-US" sz="1800" i="1" smtClean="0">
                              <a:solidFill>
                                <a:schemeClr val="bg1"/>
                              </a:solidFill>
                              <a:latin typeface="Cambria Math" panose="02040503050406030204" pitchFamily="18" charset="0"/>
                            </a:rPr>
                            <m:t>𝑤</m:t>
                          </m:r>
                          <m:r>
                            <a:rPr lang="en-US" sz="1800" i="1" smtClean="0">
                              <a:solidFill>
                                <a:schemeClr val="bg1"/>
                              </a:solidFill>
                              <a:latin typeface="Cambria Math" panose="02040503050406030204" pitchFamily="18" charset="0"/>
                            </a:rPr>
                            <m:t> </m:t>
                          </m:r>
                        </m:e>
                      </m:d>
                      <m:r>
                        <a:rPr lang="en-US" sz="1800" i="1" smtClean="0">
                          <a:solidFill>
                            <a:schemeClr val="bg1"/>
                          </a:solidFill>
                          <a:latin typeface="Cambria Math" panose="02040503050406030204" pitchFamily="18" charset="0"/>
                        </a:rPr>
                        <m:t> </m:t>
                      </m:r>
                      <m:r>
                        <a:rPr lang="en-US" sz="1800" i="1" smtClean="0">
                          <a:solidFill>
                            <a:schemeClr val="bg1"/>
                          </a:solidFill>
                          <a:latin typeface="Cambria Math" panose="02040503050406030204" pitchFamily="18" charset="0"/>
                        </a:rPr>
                        <m:t>𝑤</m:t>
                      </m:r>
                      <m:r>
                        <a:rPr lang="en-US" sz="1800" i="1" smtClean="0">
                          <a:solidFill>
                            <a:schemeClr val="bg1"/>
                          </a:solidFill>
                          <a:latin typeface="Cambria Math" panose="02040503050406030204" pitchFamily="18" charset="0"/>
                        </a:rPr>
                        <m:t> </m:t>
                      </m:r>
                      <m:r>
                        <a:rPr lang="en-US" sz="1800" i="1" smtClean="0">
                          <a:solidFill>
                            <a:schemeClr val="bg1"/>
                          </a:solidFill>
                          <a:latin typeface="Cambria Math" panose="02040503050406030204" pitchFamily="18" charset="0"/>
                        </a:rPr>
                        <m:t>h𝑎𝑠</m:t>
                      </m:r>
                      <m:r>
                        <a:rPr lang="en-US" sz="1800" i="1" smtClean="0">
                          <a:solidFill>
                            <a:schemeClr val="bg1"/>
                          </a:solidFill>
                          <a:latin typeface="Cambria Math" panose="02040503050406030204" pitchFamily="18" charset="0"/>
                        </a:rPr>
                        <m:t> </m:t>
                      </m:r>
                      <m:r>
                        <a:rPr lang="en-US" sz="1800" i="1" smtClean="0">
                          <a:solidFill>
                            <a:schemeClr val="bg1"/>
                          </a:solidFill>
                          <a:latin typeface="Cambria Math" panose="02040503050406030204" pitchFamily="18" charset="0"/>
                        </a:rPr>
                        <m:t>𝑎𝑛</m:t>
                      </m:r>
                      <m:r>
                        <a:rPr lang="en-US" sz="1800" i="1" smtClean="0">
                          <a:solidFill>
                            <a:schemeClr val="bg1"/>
                          </a:solidFill>
                          <a:latin typeface="Cambria Math" panose="02040503050406030204" pitchFamily="18" charset="0"/>
                        </a:rPr>
                        <m:t> </m:t>
                      </m:r>
                      <m:r>
                        <a:rPr lang="en-US" sz="1800" i="1" smtClean="0">
                          <a:solidFill>
                            <a:schemeClr val="bg1"/>
                          </a:solidFill>
                          <a:latin typeface="Cambria Math" panose="02040503050406030204" pitchFamily="18" charset="0"/>
                        </a:rPr>
                        <m:t>𝑒𝑞𝑢𝑎𝑙</m:t>
                      </m:r>
                      <m:r>
                        <a:rPr lang="en-US" sz="1800" i="1" smtClean="0">
                          <a:solidFill>
                            <a:schemeClr val="bg1"/>
                          </a:solidFill>
                          <a:latin typeface="Cambria Math" panose="02040503050406030204" pitchFamily="18" charset="0"/>
                        </a:rPr>
                        <m:t> </m:t>
                      </m:r>
                      <m:r>
                        <a:rPr lang="en-US" sz="1800" i="1" smtClean="0">
                          <a:solidFill>
                            <a:schemeClr val="bg1"/>
                          </a:solidFill>
                          <a:latin typeface="Cambria Math" panose="02040503050406030204" pitchFamily="18" charset="0"/>
                        </a:rPr>
                        <m:t>𝑛𝑢𝑚𝑏𝑒𝑟</m:t>
                      </m:r>
                      <m:r>
                        <a:rPr lang="en-US" sz="1800" i="1" smtClean="0">
                          <a:solidFill>
                            <a:schemeClr val="bg1"/>
                          </a:solidFill>
                          <a:latin typeface="Cambria Math" panose="02040503050406030204" pitchFamily="18" charset="0"/>
                        </a:rPr>
                        <m:t> </m:t>
                      </m:r>
                      <m:r>
                        <a:rPr lang="en-US" sz="1800" i="1" smtClean="0">
                          <a:solidFill>
                            <a:schemeClr val="bg1"/>
                          </a:solidFill>
                          <a:latin typeface="Cambria Math" panose="02040503050406030204" pitchFamily="18" charset="0"/>
                        </a:rPr>
                        <m:t>𝑜𝑟</m:t>
                      </m:r>
                      <m:r>
                        <a:rPr lang="en-US" sz="1800" i="1" smtClean="0">
                          <a:solidFill>
                            <a:schemeClr val="bg1"/>
                          </a:solidFill>
                          <a:latin typeface="Cambria Math" panose="02040503050406030204" pitchFamily="18" charset="0"/>
                        </a:rPr>
                        <m:t> 01 </m:t>
                      </m:r>
                      <m:r>
                        <a:rPr lang="en-US" sz="1800" i="1" smtClean="0">
                          <a:solidFill>
                            <a:schemeClr val="bg1"/>
                          </a:solidFill>
                          <a:latin typeface="Cambria Math" panose="02040503050406030204" pitchFamily="18" charset="0"/>
                        </a:rPr>
                        <m:t>𝑎𝑛𝑑</m:t>
                      </m:r>
                      <m:r>
                        <a:rPr lang="en-US" sz="1800" i="1" smtClean="0">
                          <a:solidFill>
                            <a:schemeClr val="bg1"/>
                          </a:solidFill>
                          <a:latin typeface="Cambria Math" panose="02040503050406030204" pitchFamily="18" charset="0"/>
                        </a:rPr>
                        <m:t> 10 </m:t>
                      </m:r>
                      <m:r>
                        <a:rPr lang="en-US" sz="1800" b="0" i="1" smtClean="0">
                          <a:solidFill>
                            <a:schemeClr val="bg1"/>
                          </a:solidFill>
                          <a:latin typeface="Cambria Math" panose="02040503050406030204" pitchFamily="18" charset="0"/>
                        </a:rPr>
                        <m:t>𝑠𝑢𝑏𝑠𝑡𝑟𝑖𝑛𝑔𝑠</m:t>
                      </m:r>
                      <m:r>
                        <a:rPr lang="en-US" sz="1800" i="1" smtClean="0">
                          <a:solidFill>
                            <a:schemeClr val="bg1"/>
                          </a:solidFill>
                          <a:latin typeface="Cambria Math" panose="02040503050406030204" pitchFamily="18" charset="0"/>
                        </a:rPr>
                        <m:t>}</m:t>
                      </m:r>
                    </m:oMath>
                  </m:oMathPara>
                </a14:m>
                <a:endParaRPr lang="en-US" sz="1800" i="1" dirty="0">
                  <a:solidFill>
                    <a:schemeClr val="bg1"/>
                  </a:solidFill>
                </a:endParaRPr>
              </a:p>
            </p:txBody>
          </p:sp>
        </mc:Choice>
        <mc:Fallback xmlns="">
          <p:sp>
            <p:nvSpPr>
              <p:cNvPr id="8" name="Content Placeholder 2">
                <a:extLst>
                  <a:ext uri="{FF2B5EF4-FFF2-40B4-BE49-F238E27FC236}">
                    <a16:creationId xmlns:a16="http://schemas.microsoft.com/office/drawing/2014/main" id="{340A97D4-64F0-1E49-8C0F-402007C926AF}"/>
                  </a:ext>
                </a:extLst>
              </p:cNvPr>
              <p:cNvSpPr txBox="1">
                <a:spLocks noRot="1" noChangeAspect="1" noMove="1" noResize="1" noEditPoints="1" noAdjustHandles="1" noChangeArrowheads="1" noChangeShapeType="1" noTextEdit="1"/>
              </p:cNvSpPr>
              <p:nvPr/>
            </p:nvSpPr>
            <p:spPr>
              <a:xfrm>
                <a:off x="2793077" y="2904203"/>
                <a:ext cx="6417426" cy="59536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346098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What about these two?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F1510D-4DE5-0944-9883-C7378A65B719}"/>
                  </a:ext>
                </a:extLst>
              </p:cNvPr>
              <p:cNvSpPr>
                <a:spLocks noGrp="1"/>
              </p:cNvSpPr>
              <p:nvPr>
                <p:ph idx="1"/>
              </p:nvPr>
            </p:nvSpPr>
            <p:spPr>
              <a:xfrm>
                <a:off x="2793077" y="1848574"/>
                <a:ext cx="6417425" cy="595368"/>
              </a:xfrm>
              <a:solidFill>
                <a:schemeClr val="tx1">
                  <a:lumMod val="95000"/>
                </a:schemeClr>
              </a:solidFill>
            </p:spPr>
            <p:txBody>
              <a:bodyPr>
                <a:normAutofit/>
              </a:bodyPr>
              <a:lstStyle/>
              <a:p>
                <a:pPr marL="0" indent="0" algn="ctr">
                  <a:buNone/>
                </a:pPr>
                <a14:m>
                  <m:oMathPara xmlns:m="http://schemas.openxmlformats.org/officeDocument/2006/math">
                    <m:oMathParaPr>
                      <m:jc m:val="centerGroup"/>
                    </m:oMathParaPr>
                    <m:oMath xmlns:m="http://schemas.openxmlformats.org/officeDocument/2006/math">
                      <m:r>
                        <m:rPr>
                          <m:sty m:val="p"/>
                        </m:rPr>
                        <a:rPr lang="en-US" sz="1800" smtClean="0">
                          <a:solidFill>
                            <a:schemeClr val="bg1"/>
                          </a:solidFill>
                          <a:latin typeface="Cambria Math" panose="02040503050406030204" pitchFamily="18" charset="0"/>
                        </a:rPr>
                        <m:t>C</m:t>
                      </m:r>
                      <m:r>
                        <a:rPr lang="en-US" sz="1800" b="0" i="1" smtClean="0">
                          <a:solidFill>
                            <a:schemeClr val="bg1"/>
                          </a:solidFill>
                          <a:latin typeface="Cambria Math" panose="02040503050406030204" pitchFamily="18" charset="0"/>
                        </a:rPr>
                        <m:t>=</m:t>
                      </m:r>
                      <m:d>
                        <m:dPr>
                          <m:begChr m:val="{"/>
                          <m:endChr m:val="|"/>
                          <m:ctrlPr>
                            <a:rPr lang="en-US" sz="1800" b="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𝑤</m:t>
                          </m:r>
                          <m:r>
                            <a:rPr lang="en-US" sz="1800" b="0" i="1" smtClean="0">
                              <a:solidFill>
                                <a:schemeClr val="bg1"/>
                              </a:solidFill>
                              <a:latin typeface="Cambria Math" panose="02040503050406030204" pitchFamily="18" charset="0"/>
                            </a:rPr>
                            <m:t> </m:t>
                          </m:r>
                        </m:e>
                      </m:d>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𝑤</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h𝑎𝑠</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𝑎𝑛</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𝑒𝑞𝑢𝑎𝑙</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𝑛𝑢𝑚𝑏𝑒𝑟</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𝑜𝑟</m:t>
                      </m:r>
                      <m:r>
                        <a:rPr lang="en-US" sz="1800" b="0" i="1" smtClean="0">
                          <a:solidFill>
                            <a:schemeClr val="bg1"/>
                          </a:solidFill>
                          <a:latin typeface="Cambria Math" panose="02040503050406030204" pitchFamily="18" charset="0"/>
                        </a:rPr>
                        <m:t> 0</m:t>
                      </m:r>
                      <m:r>
                        <a:rPr lang="en-US" sz="1800" b="0" i="1" smtClean="0">
                          <a:solidFill>
                            <a:schemeClr val="bg1"/>
                          </a:solidFill>
                          <a:latin typeface="Cambria Math" panose="02040503050406030204" pitchFamily="18" charset="0"/>
                        </a:rPr>
                        <m:t>𝑠</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𝑎𝑛𝑑</m:t>
                      </m:r>
                      <m:r>
                        <a:rPr lang="en-US" sz="1800" b="0" i="1" smtClean="0">
                          <a:solidFill>
                            <a:schemeClr val="bg1"/>
                          </a:solidFill>
                          <a:latin typeface="Cambria Math" panose="02040503050406030204" pitchFamily="18" charset="0"/>
                        </a:rPr>
                        <m:t> 1</m:t>
                      </m:r>
                      <m:r>
                        <a:rPr lang="en-US" sz="1800" b="0" i="1" smtClean="0">
                          <a:solidFill>
                            <a:schemeClr val="bg1"/>
                          </a:solidFill>
                          <a:latin typeface="Cambria Math" panose="02040503050406030204" pitchFamily="18" charset="0"/>
                        </a:rPr>
                        <m:t>𝑠</m:t>
                      </m:r>
                      <m:r>
                        <a:rPr lang="en-US" sz="1800" b="0" i="1" smtClean="0">
                          <a:solidFill>
                            <a:schemeClr val="bg1"/>
                          </a:solidFill>
                          <a:latin typeface="Cambria Math" panose="02040503050406030204" pitchFamily="18" charset="0"/>
                        </a:rPr>
                        <m:t>}</m:t>
                      </m:r>
                    </m:oMath>
                  </m:oMathPara>
                </a14:m>
                <a:endParaRPr lang="en-US" sz="1800" i="1" dirty="0">
                  <a:solidFill>
                    <a:schemeClr val="bg1"/>
                  </a:solidFill>
                </a:endParaRPr>
              </a:p>
            </p:txBody>
          </p:sp>
        </mc:Choice>
        <mc:Fallback xmlns="">
          <p:sp>
            <p:nvSpPr>
              <p:cNvPr id="3" name="Content Placeholder 2">
                <a:extLst>
                  <a:ext uri="{FF2B5EF4-FFF2-40B4-BE49-F238E27FC236}">
                    <a16:creationId xmlns:a16="http://schemas.microsoft.com/office/drawing/2014/main" id="{3AF1510D-4DE5-0944-9883-C7378A65B719}"/>
                  </a:ext>
                </a:extLst>
              </p:cNvPr>
              <p:cNvSpPr>
                <a:spLocks noGrp="1" noRot="1" noChangeAspect="1" noMove="1" noResize="1" noEditPoints="1" noAdjustHandles="1" noChangeArrowheads="1" noChangeShapeType="1" noTextEdit="1"/>
              </p:cNvSpPr>
              <p:nvPr>
                <p:ph idx="1"/>
              </p:nvPr>
            </p:nvSpPr>
            <p:spPr>
              <a:xfrm>
                <a:off x="2793077" y="1848574"/>
                <a:ext cx="6417425" cy="595368"/>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340A97D4-64F0-1E49-8C0F-402007C926AF}"/>
                  </a:ext>
                </a:extLst>
              </p:cNvPr>
              <p:cNvSpPr txBox="1">
                <a:spLocks/>
              </p:cNvSpPr>
              <p:nvPr/>
            </p:nvSpPr>
            <p:spPr>
              <a:xfrm>
                <a:off x="2793077" y="2904203"/>
                <a:ext cx="6417426" cy="595368"/>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m:rPr>
                          <m:sty m:val="p"/>
                        </m:rPr>
                        <a:rPr lang="en-US" sz="1800" smtClean="0">
                          <a:solidFill>
                            <a:schemeClr val="bg1"/>
                          </a:solidFill>
                          <a:latin typeface="Cambria Math" panose="02040503050406030204" pitchFamily="18" charset="0"/>
                        </a:rPr>
                        <m:t>D</m:t>
                      </m:r>
                      <m:r>
                        <a:rPr lang="en-US" sz="1800" i="1" smtClean="0">
                          <a:solidFill>
                            <a:schemeClr val="bg1"/>
                          </a:solidFill>
                          <a:latin typeface="Cambria Math" panose="02040503050406030204" pitchFamily="18" charset="0"/>
                        </a:rPr>
                        <m:t>=</m:t>
                      </m:r>
                      <m:d>
                        <m:dPr>
                          <m:begChr m:val="{"/>
                          <m:endChr m:val="|"/>
                          <m:ctrlPr>
                            <a:rPr lang="en-US" sz="1800" i="1" smtClean="0">
                              <a:solidFill>
                                <a:schemeClr val="bg1"/>
                              </a:solidFill>
                              <a:latin typeface="Cambria Math" panose="02040503050406030204" pitchFamily="18" charset="0"/>
                            </a:rPr>
                          </m:ctrlPr>
                        </m:dPr>
                        <m:e>
                          <m:r>
                            <a:rPr lang="en-US" sz="1800" i="1" smtClean="0">
                              <a:solidFill>
                                <a:schemeClr val="bg1"/>
                              </a:solidFill>
                              <a:latin typeface="Cambria Math" panose="02040503050406030204" pitchFamily="18" charset="0"/>
                            </a:rPr>
                            <m:t>𝑤</m:t>
                          </m:r>
                          <m:r>
                            <a:rPr lang="en-US" sz="1800" i="1" smtClean="0">
                              <a:solidFill>
                                <a:schemeClr val="bg1"/>
                              </a:solidFill>
                              <a:latin typeface="Cambria Math" panose="02040503050406030204" pitchFamily="18" charset="0"/>
                            </a:rPr>
                            <m:t> </m:t>
                          </m:r>
                        </m:e>
                      </m:d>
                      <m:r>
                        <a:rPr lang="en-US" sz="1800" i="1" smtClean="0">
                          <a:solidFill>
                            <a:schemeClr val="bg1"/>
                          </a:solidFill>
                          <a:latin typeface="Cambria Math" panose="02040503050406030204" pitchFamily="18" charset="0"/>
                        </a:rPr>
                        <m:t> </m:t>
                      </m:r>
                      <m:r>
                        <a:rPr lang="en-US" sz="1800" i="1" smtClean="0">
                          <a:solidFill>
                            <a:schemeClr val="bg1"/>
                          </a:solidFill>
                          <a:latin typeface="Cambria Math" panose="02040503050406030204" pitchFamily="18" charset="0"/>
                        </a:rPr>
                        <m:t>𝑤</m:t>
                      </m:r>
                      <m:r>
                        <a:rPr lang="en-US" sz="1800" i="1" smtClean="0">
                          <a:solidFill>
                            <a:schemeClr val="bg1"/>
                          </a:solidFill>
                          <a:latin typeface="Cambria Math" panose="02040503050406030204" pitchFamily="18" charset="0"/>
                        </a:rPr>
                        <m:t> </m:t>
                      </m:r>
                      <m:r>
                        <a:rPr lang="en-US" sz="1800" i="1" smtClean="0">
                          <a:solidFill>
                            <a:schemeClr val="bg1"/>
                          </a:solidFill>
                          <a:latin typeface="Cambria Math" panose="02040503050406030204" pitchFamily="18" charset="0"/>
                        </a:rPr>
                        <m:t>h𝑎𝑠</m:t>
                      </m:r>
                      <m:r>
                        <a:rPr lang="en-US" sz="1800" i="1" smtClean="0">
                          <a:solidFill>
                            <a:schemeClr val="bg1"/>
                          </a:solidFill>
                          <a:latin typeface="Cambria Math" panose="02040503050406030204" pitchFamily="18" charset="0"/>
                        </a:rPr>
                        <m:t> </m:t>
                      </m:r>
                      <m:r>
                        <a:rPr lang="en-US" sz="1800" i="1" smtClean="0">
                          <a:solidFill>
                            <a:schemeClr val="bg1"/>
                          </a:solidFill>
                          <a:latin typeface="Cambria Math" panose="02040503050406030204" pitchFamily="18" charset="0"/>
                        </a:rPr>
                        <m:t>𝑎𝑛</m:t>
                      </m:r>
                      <m:r>
                        <a:rPr lang="en-US" sz="1800" i="1" smtClean="0">
                          <a:solidFill>
                            <a:schemeClr val="bg1"/>
                          </a:solidFill>
                          <a:latin typeface="Cambria Math" panose="02040503050406030204" pitchFamily="18" charset="0"/>
                        </a:rPr>
                        <m:t> </m:t>
                      </m:r>
                      <m:r>
                        <a:rPr lang="en-US" sz="1800" i="1" smtClean="0">
                          <a:solidFill>
                            <a:schemeClr val="bg1"/>
                          </a:solidFill>
                          <a:latin typeface="Cambria Math" panose="02040503050406030204" pitchFamily="18" charset="0"/>
                        </a:rPr>
                        <m:t>𝑒𝑞𝑢𝑎𝑙</m:t>
                      </m:r>
                      <m:r>
                        <a:rPr lang="en-US" sz="1800" i="1" smtClean="0">
                          <a:solidFill>
                            <a:schemeClr val="bg1"/>
                          </a:solidFill>
                          <a:latin typeface="Cambria Math" panose="02040503050406030204" pitchFamily="18" charset="0"/>
                        </a:rPr>
                        <m:t> </m:t>
                      </m:r>
                      <m:r>
                        <a:rPr lang="en-US" sz="1800" i="1" smtClean="0">
                          <a:solidFill>
                            <a:schemeClr val="bg1"/>
                          </a:solidFill>
                          <a:latin typeface="Cambria Math" panose="02040503050406030204" pitchFamily="18" charset="0"/>
                        </a:rPr>
                        <m:t>𝑛𝑢𝑚𝑏𝑒𝑟</m:t>
                      </m:r>
                      <m:r>
                        <a:rPr lang="en-US" sz="1800" i="1" smtClean="0">
                          <a:solidFill>
                            <a:schemeClr val="bg1"/>
                          </a:solidFill>
                          <a:latin typeface="Cambria Math" panose="02040503050406030204" pitchFamily="18" charset="0"/>
                        </a:rPr>
                        <m:t> </m:t>
                      </m:r>
                      <m:r>
                        <a:rPr lang="en-US" sz="1800" i="1" smtClean="0">
                          <a:solidFill>
                            <a:schemeClr val="bg1"/>
                          </a:solidFill>
                          <a:latin typeface="Cambria Math" panose="02040503050406030204" pitchFamily="18" charset="0"/>
                        </a:rPr>
                        <m:t>𝑜𝑟</m:t>
                      </m:r>
                      <m:r>
                        <a:rPr lang="en-US" sz="1800" i="1" smtClean="0">
                          <a:solidFill>
                            <a:schemeClr val="bg1"/>
                          </a:solidFill>
                          <a:latin typeface="Cambria Math" panose="02040503050406030204" pitchFamily="18" charset="0"/>
                        </a:rPr>
                        <m:t> 01 </m:t>
                      </m:r>
                      <m:r>
                        <a:rPr lang="en-US" sz="1800" i="1" smtClean="0">
                          <a:solidFill>
                            <a:schemeClr val="bg1"/>
                          </a:solidFill>
                          <a:latin typeface="Cambria Math" panose="02040503050406030204" pitchFamily="18" charset="0"/>
                        </a:rPr>
                        <m:t>𝑎𝑛𝑑</m:t>
                      </m:r>
                      <m:r>
                        <a:rPr lang="en-US" sz="1800" i="1" smtClean="0">
                          <a:solidFill>
                            <a:schemeClr val="bg1"/>
                          </a:solidFill>
                          <a:latin typeface="Cambria Math" panose="02040503050406030204" pitchFamily="18" charset="0"/>
                        </a:rPr>
                        <m:t> 10 </m:t>
                      </m:r>
                      <m:r>
                        <a:rPr lang="en-US" sz="1800" b="0" i="1" smtClean="0">
                          <a:solidFill>
                            <a:schemeClr val="bg1"/>
                          </a:solidFill>
                          <a:latin typeface="Cambria Math" panose="02040503050406030204" pitchFamily="18" charset="0"/>
                        </a:rPr>
                        <m:t>𝑠𝑢𝑏𝑠𝑡𝑟𝑖𝑛𝑔𝑠</m:t>
                      </m:r>
                      <m:r>
                        <a:rPr lang="en-US" sz="1800" i="1" smtClean="0">
                          <a:solidFill>
                            <a:schemeClr val="bg1"/>
                          </a:solidFill>
                          <a:latin typeface="Cambria Math" panose="02040503050406030204" pitchFamily="18" charset="0"/>
                        </a:rPr>
                        <m:t>}</m:t>
                      </m:r>
                    </m:oMath>
                  </m:oMathPara>
                </a14:m>
                <a:endParaRPr lang="en-US" sz="1800" i="1" dirty="0">
                  <a:solidFill>
                    <a:schemeClr val="bg1"/>
                  </a:solidFill>
                </a:endParaRPr>
              </a:p>
            </p:txBody>
          </p:sp>
        </mc:Choice>
        <mc:Fallback xmlns="">
          <p:sp>
            <p:nvSpPr>
              <p:cNvPr id="8" name="Content Placeholder 2">
                <a:extLst>
                  <a:ext uri="{FF2B5EF4-FFF2-40B4-BE49-F238E27FC236}">
                    <a16:creationId xmlns:a16="http://schemas.microsoft.com/office/drawing/2014/main" id="{340A97D4-64F0-1E49-8C0F-402007C926AF}"/>
                  </a:ext>
                </a:extLst>
              </p:cNvPr>
              <p:cNvSpPr txBox="1">
                <a:spLocks noRot="1" noChangeAspect="1" noMove="1" noResize="1" noEditPoints="1" noAdjustHandles="1" noChangeArrowheads="1" noChangeShapeType="1" noTextEdit="1"/>
              </p:cNvSpPr>
              <p:nvPr/>
            </p:nvSpPr>
            <p:spPr>
              <a:xfrm>
                <a:off x="2793077" y="2904203"/>
                <a:ext cx="6417426" cy="595368"/>
              </a:xfrm>
              <a:prstGeom prst="rect">
                <a:avLst/>
              </a:prstGeom>
              <a:blipFill>
                <a:blip r:embed="rId3"/>
                <a:stretch>
                  <a:fillRect/>
                </a:stretch>
              </a:blipFill>
            </p:spPr>
            <p:txBody>
              <a:bodyPr/>
              <a:lstStyle/>
              <a:p>
                <a:r>
                  <a:rPr lang="en-US">
                    <a:noFill/>
                  </a:rPr>
                  <a:t> </a:t>
                </a:r>
              </a:p>
            </p:txBody>
          </p:sp>
        </mc:Fallback>
      </mc:AlternateContent>
      <p:sp>
        <p:nvSpPr>
          <p:cNvPr id="5" name="Content Placeholder 2">
            <a:extLst>
              <a:ext uri="{FF2B5EF4-FFF2-40B4-BE49-F238E27FC236}">
                <a16:creationId xmlns:a16="http://schemas.microsoft.com/office/drawing/2014/main" id="{BAE96944-6C65-0A49-BF0A-D926BD7ADEC4}"/>
              </a:ext>
            </a:extLst>
          </p:cNvPr>
          <p:cNvSpPr txBox="1">
            <a:spLocks/>
          </p:cNvSpPr>
          <p:nvPr/>
        </p:nvSpPr>
        <p:spPr>
          <a:xfrm>
            <a:off x="207817" y="3238320"/>
            <a:ext cx="2152997" cy="522502"/>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This one is NOT regular</a:t>
            </a:r>
          </a:p>
        </p:txBody>
      </p:sp>
      <p:cxnSp>
        <p:nvCxnSpPr>
          <p:cNvPr id="6" name="Straight Connector 5">
            <a:extLst>
              <a:ext uri="{FF2B5EF4-FFF2-40B4-BE49-F238E27FC236}">
                <a16:creationId xmlns:a16="http://schemas.microsoft.com/office/drawing/2014/main" id="{49D5D4EB-4802-3949-B26A-5DCE2E885AA7}"/>
              </a:ext>
            </a:extLst>
          </p:cNvPr>
          <p:cNvCxnSpPr>
            <a:cxnSpLocks/>
          </p:cNvCxnSpPr>
          <p:nvPr/>
        </p:nvCxnSpPr>
        <p:spPr>
          <a:xfrm flipH="1">
            <a:off x="1762298" y="2287773"/>
            <a:ext cx="865707" cy="914114"/>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2FA0F67-DDEF-8C48-AB81-FFCD982A6237}"/>
              </a:ext>
            </a:extLst>
          </p:cNvPr>
          <p:cNvSpPr txBox="1">
            <a:spLocks/>
          </p:cNvSpPr>
          <p:nvPr/>
        </p:nvSpPr>
        <p:spPr>
          <a:xfrm>
            <a:off x="7858298" y="5018698"/>
            <a:ext cx="2100349" cy="904776"/>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Surprisingly, this one IS regular</a:t>
            </a:r>
          </a:p>
        </p:txBody>
      </p:sp>
      <p:cxnSp>
        <p:nvCxnSpPr>
          <p:cNvPr id="9" name="Straight Connector 8">
            <a:extLst>
              <a:ext uri="{FF2B5EF4-FFF2-40B4-BE49-F238E27FC236}">
                <a16:creationId xmlns:a16="http://schemas.microsoft.com/office/drawing/2014/main" id="{DB541817-26D1-8242-8E63-9977BB8027CB}"/>
              </a:ext>
            </a:extLst>
          </p:cNvPr>
          <p:cNvCxnSpPr>
            <a:cxnSpLocks/>
          </p:cNvCxnSpPr>
          <p:nvPr/>
        </p:nvCxnSpPr>
        <p:spPr>
          <a:xfrm>
            <a:off x="7211091" y="3662144"/>
            <a:ext cx="918756" cy="1356554"/>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A41A91FF-1B9B-6641-9730-0327ADD588EA}"/>
              </a:ext>
            </a:extLst>
          </p:cNvPr>
          <p:cNvSpPr txBox="1">
            <a:spLocks/>
          </p:cNvSpPr>
          <p:nvPr/>
        </p:nvSpPr>
        <p:spPr>
          <a:xfrm>
            <a:off x="2360814" y="4268626"/>
            <a:ext cx="3657601" cy="1359090"/>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The point here is that sometimes we cannot rely on intuition alone. We need a mathematical proof to be SURE our intuition is correct.</a:t>
            </a:r>
          </a:p>
        </p:txBody>
      </p:sp>
    </p:spTree>
    <p:extLst>
      <p:ext uri="{BB962C8B-B14F-4D97-AF65-F5344CB8AC3E}">
        <p14:creationId xmlns:p14="http://schemas.microsoft.com/office/powerpoint/2010/main" val="18039056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The Pumping Lemma</a:t>
            </a:r>
          </a:p>
        </p:txBody>
      </p:sp>
      <p:sp>
        <p:nvSpPr>
          <p:cNvPr id="3" name="Content Placeholder 2">
            <a:extLst>
              <a:ext uri="{FF2B5EF4-FFF2-40B4-BE49-F238E27FC236}">
                <a16:creationId xmlns:a16="http://schemas.microsoft.com/office/drawing/2014/main" id="{3AF1510D-4DE5-0944-9883-C7378A65B719}"/>
              </a:ext>
            </a:extLst>
          </p:cNvPr>
          <p:cNvSpPr>
            <a:spLocks noGrp="1"/>
          </p:cNvSpPr>
          <p:nvPr>
            <p:ph idx="1"/>
          </p:nvPr>
        </p:nvSpPr>
        <p:spPr>
          <a:xfrm>
            <a:off x="1440873" y="926556"/>
            <a:ext cx="9756371" cy="794179"/>
          </a:xfrm>
          <a:solidFill>
            <a:schemeClr val="tx1">
              <a:lumMod val="95000"/>
            </a:schemeClr>
          </a:solidFill>
        </p:spPr>
        <p:txBody>
          <a:bodyPr>
            <a:normAutofit/>
          </a:bodyPr>
          <a:lstStyle/>
          <a:p>
            <a:pPr marL="0" indent="0" algn="ctr">
              <a:buNone/>
            </a:pPr>
            <a:r>
              <a:rPr lang="en-US" sz="1800" i="1" dirty="0">
                <a:solidFill>
                  <a:schemeClr val="bg1"/>
                </a:solidFill>
              </a:rPr>
              <a:t>The </a:t>
            </a:r>
            <a:r>
              <a:rPr lang="en-US" sz="1800" b="1" i="1" u="sng" dirty="0">
                <a:solidFill>
                  <a:schemeClr val="bg1"/>
                </a:solidFill>
              </a:rPr>
              <a:t>pumping lemma for regular languages </a:t>
            </a:r>
            <a:r>
              <a:rPr lang="en-US" sz="1800" i="1" dirty="0">
                <a:solidFill>
                  <a:schemeClr val="bg1"/>
                </a:solidFill>
              </a:rPr>
              <a:t>is a technique for proving that a language is NOT regular. It relies on the idea that certain substrings of input must be repeated in order for a DFA to continue to run.</a:t>
            </a:r>
          </a:p>
        </p:txBody>
      </p:sp>
      <p:sp>
        <p:nvSpPr>
          <p:cNvPr id="10" name="Content Placeholder 2">
            <a:extLst>
              <a:ext uri="{FF2B5EF4-FFF2-40B4-BE49-F238E27FC236}">
                <a16:creationId xmlns:a16="http://schemas.microsoft.com/office/drawing/2014/main" id="{A41A91FF-1B9B-6641-9730-0327ADD588EA}"/>
              </a:ext>
            </a:extLst>
          </p:cNvPr>
          <p:cNvSpPr txBox="1">
            <a:spLocks/>
          </p:cNvSpPr>
          <p:nvPr/>
        </p:nvSpPr>
        <p:spPr>
          <a:xfrm>
            <a:off x="185653" y="3150519"/>
            <a:ext cx="2715490" cy="1546169"/>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Consider the DFA M (to the right). The string x gets us from state q1 to q9 (possibly with states in between).</a:t>
            </a:r>
          </a:p>
        </p:txBody>
      </p:sp>
      <p:pic>
        <p:nvPicPr>
          <p:cNvPr id="11" name="Picture 10">
            <a:extLst>
              <a:ext uri="{FF2B5EF4-FFF2-40B4-BE49-F238E27FC236}">
                <a16:creationId xmlns:a16="http://schemas.microsoft.com/office/drawing/2014/main" id="{5675CA86-79E1-494E-A6DB-ED228F9C8000}"/>
              </a:ext>
            </a:extLst>
          </p:cNvPr>
          <p:cNvPicPr>
            <a:picLocks noChangeAspect="1"/>
          </p:cNvPicPr>
          <p:nvPr/>
        </p:nvPicPr>
        <p:blipFill>
          <a:blip r:embed="rId2"/>
          <a:stretch>
            <a:fillRect/>
          </a:stretch>
        </p:blipFill>
        <p:spPr>
          <a:xfrm>
            <a:off x="2860108" y="3067392"/>
            <a:ext cx="5660436" cy="3217027"/>
          </a:xfrm>
          <a:prstGeom prst="rect">
            <a:avLst/>
          </a:prstGeom>
        </p:spPr>
      </p:pic>
      <p:cxnSp>
        <p:nvCxnSpPr>
          <p:cNvPr id="12" name="Straight Connector 11">
            <a:extLst>
              <a:ext uri="{FF2B5EF4-FFF2-40B4-BE49-F238E27FC236}">
                <a16:creationId xmlns:a16="http://schemas.microsoft.com/office/drawing/2014/main" id="{B050A0DD-B6FB-A046-AFC7-61B3E9BF9295}"/>
              </a:ext>
            </a:extLst>
          </p:cNvPr>
          <p:cNvCxnSpPr>
            <a:cxnSpLocks/>
          </p:cNvCxnSpPr>
          <p:nvPr/>
        </p:nvCxnSpPr>
        <p:spPr>
          <a:xfrm>
            <a:off x="2103119" y="4231177"/>
            <a:ext cx="507077" cy="465511"/>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63ED0E5B-79F9-1A4D-AB80-7E411913D55E}"/>
              </a:ext>
            </a:extLst>
          </p:cNvPr>
          <p:cNvSpPr txBox="1">
            <a:spLocks/>
          </p:cNvSpPr>
          <p:nvPr/>
        </p:nvSpPr>
        <p:spPr>
          <a:xfrm>
            <a:off x="3538453" y="1886983"/>
            <a:ext cx="4890652" cy="739838"/>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The string y gets us from q9, through other states possibly, and eventually back to q9.</a:t>
            </a:r>
          </a:p>
        </p:txBody>
      </p:sp>
      <p:cxnSp>
        <p:nvCxnSpPr>
          <p:cNvPr id="16" name="Straight Connector 15">
            <a:extLst>
              <a:ext uri="{FF2B5EF4-FFF2-40B4-BE49-F238E27FC236}">
                <a16:creationId xmlns:a16="http://schemas.microsoft.com/office/drawing/2014/main" id="{3C724ADA-D9FB-F947-B419-22B24F213E09}"/>
              </a:ext>
            </a:extLst>
          </p:cNvPr>
          <p:cNvCxnSpPr>
            <a:cxnSpLocks/>
          </p:cNvCxnSpPr>
          <p:nvPr/>
        </p:nvCxnSpPr>
        <p:spPr>
          <a:xfrm>
            <a:off x="5879868" y="2345569"/>
            <a:ext cx="114993" cy="597132"/>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89BD4EFA-2972-8A44-BCEB-2673CEA5E50D}"/>
              </a:ext>
            </a:extLst>
          </p:cNvPr>
          <p:cNvSpPr txBox="1">
            <a:spLocks/>
          </p:cNvSpPr>
          <p:nvPr/>
        </p:nvSpPr>
        <p:spPr>
          <a:xfrm>
            <a:off x="9315593" y="2132209"/>
            <a:ext cx="2183476" cy="1105593"/>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The string z gets us from state q9 eventually to final state q13</a:t>
            </a:r>
          </a:p>
        </p:txBody>
      </p:sp>
      <p:cxnSp>
        <p:nvCxnSpPr>
          <p:cNvPr id="19" name="Straight Connector 18">
            <a:extLst>
              <a:ext uri="{FF2B5EF4-FFF2-40B4-BE49-F238E27FC236}">
                <a16:creationId xmlns:a16="http://schemas.microsoft.com/office/drawing/2014/main" id="{FE9896FD-2E99-0246-A839-DF7162E2384A}"/>
              </a:ext>
            </a:extLst>
          </p:cNvPr>
          <p:cNvCxnSpPr>
            <a:cxnSpLocks/>
            <a:stCxn id="18" idx="1"/>
          </p:cNvCxnSpPr>
          <p:nvPr/>
        </p:nvCxnSpPr>
        <p:spPr>
          <a:xfrm flipH="1">
            <a:off x="8615345" y="2685006"/>
            <a:ext cx="700248" cy="65671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25E0EB54-0CE4-C24A-A50C-DFB4E2353776}"/>
                  </a:ext>
                </a:extLst>
              </p:cNvPr>
              <p:cNvSpPr txBox="1">
                <a:spLocks/>
              </p:cNvSpPr>
              <p:nvPr/>
            </p:nvSpPr>
            <p:spPr>
              <a:xfrm>
                <a:off x="8615345" y="3848786"/>
                <a:ext cx="3039097" cy="2435634"/>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So…in this case, notice that the string y can be pumped (repeated) over and over and still be accepted by M.</a:t>
                </a:r>
              </a:p>
              <a:p>
                <a:pPr marL="0" indent="0">
                  <a:buFont typeface="Arial" panose="020B0604020202020204" pitchFamily="34" charset="0"/>
                  <a:buNone/>
                </a:pPr>
                <a:r>
                  <a:rPr lang="en-US" sz="1600" i="1" dirty="0"/>
                  <a:t>Any string of the form:</a:t>
                </a: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𝑥</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𝑦</m:t>
                          </m:r>
                        </m:e>
                        <m:sup>
                          <m:r>
                            <a:rPr lang="en-US" sz="1600" b="0" i="1" smtClean="0">
                              <a:latin typeface="Cambria Math" panose="02040503050406030204" pitchFamily="18" charset="0"/>
                            </a:rPr>
                            <m:t>∗</m:t>
                          </m:r>
                        </m:sup>
                      </m:sSup>
                      <m:r>
                        <a:rPr lang="en-US" sz="1600" b="0" i="1" smtClean="0">
                          <a:latin typeface="Cambria Math" panose="02040503050406030204" pitchFamily="18" charset="0"/>
                        </a:rPr>
                        <m:t>𝑧</m:t>
                      </m:r>
                    </m:oMath>
                  </m:oMathPara>
                </a14:m>
                <a:endParaRPr lang="en-US" sz="1600" i="1" dirty="0"/>
              </a:p>
              <a:p>
                <a:pPr marL="0" indent="0">
                  <a:buFont typeface="Arial" panose="020B0604020202020204" pitchFamily="34" charset="0"/>
                  <a:buNone/>
                </a:pPr>
                <a:r>
                  <a:rPr lang="en-US" sz="1600" i="1" dirty="0"/>
                  <a:t>Will be accepted</a:t>
                </a:r>
              </a:p>
            </p:txBody>
          </p:sp>
        </mc:Choice>
        <mc:Fallback xmlns="">
          <p:sp>
            <p:nvSpPr>
              <p:cNvPr id="21" name="Content Placeholder 2">
                <a:extLst>
                  <a:ext uri="{FF2B5EF4-FFF2-40B4-BE49-F238E27FC236}">
                    <a16:creationId xmlns:a16="http://schemas.microsoft.com/office/drawing/2014/main" id="{25E0EB54-0CE4-C24A-A50C-DFB4E2353776}"/>
                  </a:ext>
                </a:extLst>
              </p:cNvPr>
              <p:cNvSpPr txBox="1">
                <a:spLocks noRot="1" noChangeAspect="1" noMove="1" noResize="1" noEditPoints="1" noAdjustHandles="1" noChangeArrowheads="1" noChangeShapeType="1" noTextEdit="1"/>
              </p:cNvSpPr>
              <p:nvPr/>
            </p:nvSpPr>
            <p:spPr>
              <a:xfrm>
                <a:off x="8615345" y="3848786"/>
                <a:ext cx="3039097" cy="2435634"/>
              </a:xfrm>
              <a:prstGeom prst="rect">
                <a:avLst/>
              </a:prstGeom>
              <a:blipFill>
                <a:blip r:embed="rId3"/>
                <a:stretch>
                  <a:fillRect l="-826"/>
                </a:stretch>
              </a:blipFill>
              <a:ln>
                <a:solidFill>
                  <a:schemeClr val="tx1">
                    <a:lumMod val="9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12498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8" grpId="0"/>
      <p:bldP spid="21"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The Pumping Lemma</a:t>
            </a:r>
          </a:p>
        </p:txBody>
      </p:sp>
      <p:sp>
        <p:nvSpPr>
          <p:cNvPr id="3" name="Content Placeholder 2">
            <a:extLst>
              <a:ext uri="{FF2B5EF4-FFF2-40B4-BE49-F238E27FC236}">
                <a16:creationId xmlns:a16="http://schemas.microsoft.com/office/drawing/2014/main" id="{3AF1510D-4DE5-0944-9883-C7378A65B719}"/>
              </a:ext>
            </a:extLst>
          </p:cNvPr>
          <p:cNvSpPr>
            <a:spLocks noGrp="1"/>
          </p:cNvSpPr>
          <p:nvPr>
            <p:ph idx="1"/>
          </p:nvPr>
        </p:nvSpPr>
        <p:spPr>
          <a:xfrm>
            <a:off x="1440873" y="926556"/>
            <a:ext cx="9756371" cy="794179"/>
          </a:xfrm>
          <a:solidFill>
            <a:schemeClr val="tx1">
              <a:lumMod val="95000"/>
            </a:schemeClr>
          </a:solidFill>
        </p:spPr>
        <p:txBody>
          <a:bodyPr>
            <a:normAutofit/>
          </a:bodyPr>
          <a:lstStyle/>
          <a:p>
            <a:pPr marL="0" indent="0" algn="ctr">
              <a:buNone/>
            </a:pPr>
            <a:r>
              <a:rPr lang="en-US" sz="1800" i="1" dirty="0">
                <a:solidFill>
                  <a:schemeClr val="bg1"/>
                </a:solidFill>
              </a:rPr>
              <a:t>The </a:t>
            </a:r>
            <a:r>
              <a:rPr lang="en-US" sz="1800" b="1" i="1" u="sng" dirty="0">
                <a:solidFill>
                  <a:schemeClr val="bg1"/>
                </a:solidFill>
              </a:rPr>
              <a:t>pumping lemma for regular languages </a:t>
            </a:r>
            <a:r>
              <a:rPr lang="en-US" sz="1800" i="1" dirty="0">
                <a:solidFill>
                  <a:schemeClr val="bg1"/>
                </a:solidFill>
              </a:rPr>
              <a:t>is a technique for proving that a language is NOT regular. It relies on the idea that certain substrings of input must be repeated in order for a DFA to continue to run.</a:t>
            </a:r>
          </a:p>
        </p:txBody>
      </p:sp>
      <p:pic>
        <p:nvPicPr>
          <p:cNvPr id="11" name="Picture 10">
            <a:extLst>
              <a:ext uri="{FF2B5EF4-FFF2-40B4-BE49-F238E27FC236}">
                <a16:creationId xmlns:a16="http://schemas.microsoft.com/office/drawing/2014/main" id="{5675CA86-79E1-494E-A6DB-ED228F9C8000}"/>
              </a:ext>
            </a:extLst>
          </p:cNvPr>
          <p:cNvPicPr>
            <a:picLocks noChangeAspect="1"/>
          </p:cNvPicPr>
          <p:nvPr/>
        </p:nvPicPr>
        <p:blipFill>
          <a:blip r:embed="rId2"/>
          <a:stretch>
            <a:fillRect/>
          </a:stretch>
        </p:blipFill>
        <p:spPr>
          <a:xfrm>
            <a:off x="1870894" y="1945174"/>
            <a:ext cx="5660436" cy="3217027"/>
          </a:xfrm>
          <a:prstGeom prst="rect">
            <a:avLst/>
          </a:prstGeom>
        </p:spPr>
      </p:pic>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25E0EB54-0CE4-C24A-A50C-DFB4E2353776}"/>
                  </a:ext>
                </a:extLst>
              </p:cNvPr>
              <p:cNvSpPr txBox="1">
                <a:spLocks/>
              </p:cNvSpPr>
              <p:nvPr/>
            </p:nvSpPr>
            <p:spPr>
              <a:xfrm>
                <a:off x="7659382" y="1945174"/>
                <a:ext cx="3039097" cy="2435634"/>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So…in this case, notice that the string y can be pumped (repeated) over and over and still be accepted by M.</a:t>
                </a:r>
              </a:p>
              <a:p>
                <a:pPr marL="0" indent="0">
                  <a:buFont typeface="Arial" panose="020B0604020202020204" pitchFamily="34" charset="0"/>
                  <a:buNone/>
                </a:pPr>
                <a:r>
                  <a:rPr lang="en-US" sz="1600" i="1" dirty="0"/>
                  <a:t>Any string of the form:</a:t>
                </a: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𝑥</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𝑦</m:t>
                          </m:r>
                        </m:e>
                        <m:sup>
                          <m:r>
                            <a:rPr lang="en-US" sz="1600" b="0" i="1" smtClean="0">
                              <a:latin typeface="Cambria Math" panose="02040503050406030204" pitchFamily="18" charset="0"/>
                            </a:rPr>
                            <m:t>∗</m:t>
                          </m:r>
                        </m:sup>
                      </m:sSup>
                      <m:r>
                        <a:rPr lang="en-US" sz="1600" b="0" i="1" smtClean="0">
                          <a:latin typeface="Cambria Math" panose="02040503050406030204" pitchFamily="18" charset="0"/>
                        </a:rPr>
                        <m:t>𝑧</m:t>
                      </m:r>
                    </m:oMath>
                  </m:oMathPara>
                </a14:m>
                <a:endParaRPr lang="en-US" sz="1600" i="1" dirty="0"/>
              </a:p>
              <a:p>
                <a:pPr marL="0" indent="0">
                  <a:buFont typeface="Arial" panose="020B0604020202020204" pitchFamily="34" charset="0"/>
                  <a:buNone/>
                </a:pPr>
                <a:r>
                  <a:rPr lang="en-US" sz="1600" i="1" dirty="0"/>
                  <a:t>Will be accepted</a:t>
                </a:r>
              </a:p>
            </p:txBody>
          </p:sp>
        </mc:Choice>
        <mc:Fallback xmlns="">
          <p:sp>
            <p:nvSpPr>
              <p:cNvPr id="21" name="Content Placeholder 2">
                <a:extLst>
                  <a:ext uri="{FF2B5EF4-FFF2-40B4-BE49-F238E27FC236}">
                    <a16:creationId xmlns:a16="http://schemas.microsoft.com/office/drawing/2014/main" id="{25E0EB54-0CE4-C24A-A50C-DFB4E2353776}"/>
                  </a:ext>
                </a:extLst>
              </p:cNvPr>
              <p:cNvSpPr txBox="1">
                <a:spLocks noRot="1" noChangeAspect="1" noMove="1" noResize="1" noEditPoints="1" noAdjustHandles="1" noChangeArrowheads="1" noChangeShapeType="1" noTextEdit="1"/>
              </p:cNvSpPr>
              <p:nvPr/>
            </p:nvSpPr>
            <p:spPr>
              <a:xfrm>
                <a:off x="7659382" y="1945174"/>
                <a:ext cx="3039097" cy="2435634"/>
              </a:xfrm>
              <a:prstGeom prst="rect">
                <a:avLst/>
              </a:prstGeom>
              <a:blipFill>
                <a:blip r:embed="rId3"/>
                <a:stretch>
                  <a:fillRect l="-830"/>
                </a:stretch>
              </a:blipFill>
              <a:ln>
                <a:solidFill>
                  <a:schemeClr val="tx1">
                    <a:lumMod val="95000"/>
                  </a:schemeClr>
                </a:solidFill>
              </a:ln>
            </p:spPr>
            <p:txBody>
              <a:bodyPr/>
              <a:lstStyle/>
              <a:p>
                <a:r>
                  <a:rPr lang="en-US">
                    <a:noFill/>
                  </a:rPr>
                  <a:t> </a:t>
                </a:r>
              </a:p>
            </p:txBody>
          </p:sp>
        </mc:Fallback>
      </mc:AlternateContent>
      <p:sp>
        <p:nvSpPr>
          <p:cNvPr id="13" name="Content Placeholder 2">
            <a:extLst>
              <a:ext uri="{FF2B5EF4-FFF2-40B4-BE49-F238E27FC236}">
                <a16:creationId xmlns:a16="http://schemas.microsoft.com/office/drawing/2014/main" id="{F1192F45-9111-E74A-BE99-9F6D69E1CFA7}"/>
              </a:ext>
            </a:extLst>
          </p:cNvPr>
          <p:cNvSpPr txBox="1">
            <a:spLocks/>
          </p:cNvSpPr>
          <p:nvPr/>
        </p:nvSpPr>
        <p:spPr>
          <a:xfrm>
            <a:off x="1440873" y="5428203"/>
            <a:ext cx="9606538" cy="1047411"/>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b="1" i="1" u="sng" dirty="0"/>
              <a:t>Important Observation</a:t>
            </a:r>
            <a:r>
              <a:rPr lang="en-US" sz="1600" i="1" dirty="0"/>
              <a:t>: The string y (that can be pumped) is not guaranteed to exist for all accepted strings. They must be long enough that it is guaranteed that at least one state in the DFA was used multiple times (e.g., if the string is longer than the number of states in the DFA, then some string y is guaranteed to exist).</a:t>
            </a:r>
          </a:p>
        </p:txBody>
      </p:sp>
    </p:spTree>
    <p:extLst>
      <p:ext uri="{BB962C8B-B14F-4D97-AF65-F5344CB8AC3E}">
        <p14:creationId xmlns:p14="http://schemas.microsoft.com/office/powerpoint/2010/main" val="2840511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The Pumping Lemma</a:t>
            </a:r>
          </a:p>
        </p:txBody>
      </p:sp>
      <p:sp>
        <p:nvSpPr>
          <p:cNvPr id="3" name="Content Placeholder 2">
            <a:extLst>
              <a:ext uri="{FF2B5EF4-FFF2-40B4-BE49-F238E27FC236}">
                <a16:creationId xmlns:a16="http://schemas.microsoft.com/office/drawing/2014/main" id="{3AF1510D-4DE5-0944-9883-C7378A65B719}"/>
              </a:ext>
            </a:extLst>
          </p:cNvPr>
          <p:cNvSpPr>
            <a:spLocks noGrp="1"/>
          </p:cNvSpPr>
          <p:nvPr>
            <p:ph idx="1"/>
          </p:nvPr>
        </p:nvSpPr>
        <p:spPr>
          <a:xfrm>
            <a:off x="1440873" y="926556"/>
            <a:ext cx="9756371" cy="794179"/>
          </a:xfrm>
          <a:solidFill>
            <a:schemeClr val="tx1">
              <a:lumMod val="95000"/>
            </a:schemeClr>
          </a:solidFill>
        </p:spPr>
        <p:txBody>
          <a:bodyPr>
            <a:normAutofit/>
          </a:bodyPr>
          <a:lstStyle/>
          <a:p>
            <a:pPr marL="0" indent="0" algn="ctr">
              <a:buNone/>
            </a:pPr>
            <a:r>
              <a:rPr lang="en-US" sz="1800" i="1" dirty="0">
                <a:solidFill>
                  <a:schemeClr val="bg1"/>
                </a:solidFill>
              </a:rPr>
              <a:t>The </a:t>
            </a:r>
            <a:r>
              <a:rPr lang="en-US" sz="1800" b="1" i="1" u="sng" dirty="0">
                <a:solidFill>
                  <a:schemeClr val="bg1"/>
                </a:solidFill>
              </a:rPr>
              <a:t>pumping lemma for regular languages </a:t>
            </a:r>
            <a:r>
              <a:rPr lang="en-US" sz="1800" i="1" dirty="0">
                <a:solidFill>
                  <a:schemeClr val="bg1"/>
                </a:solidFill>
              </a:rPr>
              <a:t>is a technique for proving that a language is NOT regular. It relies on the idea that certain substrings of input must be repeated in order for a DFA to continue to run.</a:t>
            </a:r>
          </a:p>
        </p:txBody>
      </p:sp>
      <p:pic>
        <p:nvPicPr>
          <p:cNvPr id="11" name="Picture 10">
            <a:extLst>
              <a:ext uri="{FF2B5EF4-FFF2-40B4-BE49-F238E27FC236}">
                <a16:creationId xmlns:a16="http://schemas.microsoft.com/office/drawing/2014/main" id="{5675CA86-79E1-494E-A6DB-ED228F9C8000}"/>
              </a:ext>
            </a:extLst>
          </p:cNvPr>
          <p:cNvPicPr>
            <a:picLocks noChangeAspect="1"/>
          </p:cNvPicPr>
          <p:nvPr/>
        </p:nvPicPr>
        <p:blipFill>
          <a:blip r:embed="rId2"/>
          <a:stretch>
            <a:fillRect/>
          </a:stretch>
        </p:blipFill>
        <p:spPr>
          <a:xfrm>
            <a:off x="981434" y="2044927"/>
            <a:ext cx="5660436" cy="3217027"/>
          </a:xfrm>
          <a:prstGeom prst="rect">
            <a:avLst/>
          </a:prstGeom>
        </p:spPr>
      </p:pic>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25E0EB54-0CE4-C24A-A50C-DFB4E2353776}"/>
                  </a:ext>
                </a:extLst>
              </p:cNvPr>
              <p:cNvSpPr txBox="1">
                <a:spLocks/>
              </p:cNvSpPr>
              <p:nvPr/>
            </p:nvSpPr>
            <p:spPr>
              <a:xfrm>
                <a:off x="6877985" y="2044927"/>
                <a:ext cx="4443949" cy="3217027"/>
              </a:xfrm>
              <a:prstGeom prst="rect">
                <a:avLst/>
              </a:prstGeom>
              <a:noFill/>
              <a:ln>
                <a:solidFill>
                  <a:schemeClr val="tx1">
                    <a:lumMod val="95000"/>
                  </a:schemeClr>
                </a:solid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b="1" i="1" u="sng" dirty="0"/>
                  <a:t>Pumping Lemma</a:t>
                </a:r>
                <a:r>
                  <a:rPr lang="en-US" sz="1600" i="1" dirty="0"/>
                  <a:t>:</a:t>
                </a:r>
              </a:p>
              <a:p>
                <a:pPr marL="0" indent="0">
                  <a:buFont typeface="Arial" panose="020B0604020202020204" pitchFamily="34" charset="0"/>
                  <a:buNone/>
                </a:pPr>
                <a:r>
                  <a:rPr lang="en-US" sz="1600" i="1" dirty="0"/>
                  <a:t>If </a:t>
                </a:r>
                <a14:m>
                  <m:oMath xmlns:m="http://schemas.openxmlformats.org/officeDocument/2006/math">
                    <m:r>
                      <a:rPr lang="en-US" sz="1600" b="0" i="1" smtClean="0">
                        <a:latin typeface="Cambria Math" panose="02040503050406030204" pitchFamily="18" charset="0"/>
                      </a:rPr>
                      <m:t>𝐴</m:t>
                    </m:r>
                  </m:oMath>
                </a14:m>
                <a:r>
                  <a:rPr lang="en-US" sz="1600" i="1" dirty="0"/>
                  <a:t> is a regular language, then there is a number </a:t>
                </a:r>
                <a14:m>
                  <m:oMath xmlns:m="http://schemas.openxmlformats.org/officeDocument/2006/math">
                    <m:r>
                      <a:rPr lang="en-US" sz="1600" b="0" i="1" smtClean="0">
                        <a:latin typeface="Cambria Math" panose="02040503050406030204" pitchFamily="18" charset="0"/>
                      </a:rPr>
                      <m:t>𝑝</m:t>
                    </m:r>
                  </m:oMath>
                </a14:m>
                <a:r>
                  <a:rPr lang="en-US" sz="1600" i="1" dirty="0"/>
                  <a:t> (called the pumping length) where, if </a:t>
                </a:r>
                <a14:m>
                  <m:oMath xmlns:m="http://schemas.openxmlformats.org/officeDocument/2006/math">
                    <m:r>
                      <a:rPr lang="en-US" sz="1600" b="0" i="1" smtClean="0">
                        <a:latin typeface="Cambria Math" panose="02040503050406030204" pitchFamily="18" charset="0"/>
                      </a:rPr>
                      <m:t>𝑠</m:t>
                    </m:r>
                  </m:oMath>
                </a14:m>
                <a:r>
                  <a:rPr lang="en-US" sz="1600" i="1" dirty="0"/>
                  <a:t> is any string in </a:t>
                </a:r>
                <a14:m>
                  <m:oMath xmlns:m="http://schemas.openxmlformats.org/officeDocument/2006/math">
                    <m:r>
                      <a:rPr lang="en-US" sz="1600" b="0" i="1" smtClean="0">
                        <a:latin typeface="Cambria Math" panose="02040503050406030204" pitchFamily="18" charset="0"/>
                      </a:rPr>
                      <m:t>𝐴</m:t>
                    </m:r>
                  </m:oMath>
                </a14:m>
                <a:r>
                  <a:rPr lang="en-US" sz="1600" i="1" dirty="0"/>
                  <a:t> of length at least </a:t>
                </a:r>
                <a14:m>
                  <m:oMath xmlns:m="http://schemas.openxmlformats.org/officeDocument/2006/math">
                    <m:r>
                      <a:rPr lang="en-US" sz="1600" b="0" i="1" smtClean="0">
                        <a:latin typeface="Cambria Math" panose="02040503050406030204" pitchFamily="18" charset="0"/>
                      </a:rPr>
                      <m:t>𝑝</m:t>
                    </m:r>
                  </m:oMath>
                </a14:m>
                <a:r>
                  <a:rPr lang="en-US" sz="1600" i="1" dirty="0"/>
                  <a:t>, then </a:t>
                </a:r>
                <a14:m>
                  <m:oMath xmlns:m="http://schemas.openxmlformats.org/officeDocument/2006/math">
                    <m:r>
                      <a:rPr lang="en-US" sz="1600" b="0" i="1" smtClean="0">
                        <a:latin typeface="Cambria Math" panose="02040503050406030204" pitchFamily="18" charset="0"/>
                      </a:rPr>
                      <m:t>𝑠</m:t>
                    </m:r>
                  </m:oMath>
                </a14:m>
                <a:r>
                  <a:rPr lang="en-US" sz="1600" i="1" dirty="0"/>
                  <a:t> may be divided into three pieces, </a:t>
                </a:r>
                <a14:m>
                  <m:oMath xmlns:m="http://schemas.openxmlformats.org/officeDocument/2006/math">
                    <m:r>
                      <a:rPr lang="en-US" sz="1600" b="0" i="1" smtClean="0">
                        <a:latin typeface="Cambria Math" panose="02040503050406030204" pitchFamily="18" charset="0"/>
                      </a:rPr>
                      <m:t>𝑠</m:t>
                    </m:r>
                    <m:r>
                      <a:rPr lang="en-US" sz="1600" b="0" i="1" smtClean="0">
                        <a:latin typeface="Cambria Math" panose="02040503050406030204" pitchFamily="18" charset="0"/>
                      </a:rPr>
                      <m:t>=</m:t>
                    </m:r>
                    <m:r>
                      <a:rPr lang="en-US" sz="1600" b="0" i="1" smtClean="0">
                        <a:latin typeface="Cambria Math" panose="02040503050406030204" pitchFamily="18" charset="0"/>
                      </a:rPr>
                      <m:t>𝑥𝑦𝑧</m:t>
                    </m:r>
                  </m:oMath>
                </a14:m>
                <a:r>
                  <a:rPr lang="en-US" sz="1600" i="1" dirty="0"/>
                  <a:t> satisfying the following conditions:</a:t>
                </a:r>
              </a:p>
              <a:p>
                <a:pPr marL="342900" indent="-342900">
                  <a:buFont typeface="Arial" panose="020B0604020202020204" pitchFamily="34" charset="0"/>
                  <a:buAutoNum type="arabicPeriod"/>
                </a:pPr>
                <a:r>
                  <a:rPr lang="en-US" sz="1600" i="1" dirty="0"/>
                  <a:t>for each </a:t>
                </a:r>
                <a14:m>
                  <m:oMath xmlns:m="http://schemas.openxmlformats.org/officeDocument/2006/math">
                    <m:r>
                      <a:rPr lang="en-US" sz="1600" b="0" i="1" smtClean="0">
                        <a:latin typeface="Cambria Math" panose="02040503050406030204" pitchFamily="18" charset="0"/>
                      </a:rPr>
                      <m:t>𝑖</m:t>
                    </m:r>
                    <m:r>
                      <a:rPr lang="en-US" sz="1600" b="0" i="1" smtClean="0">
                        <a:latin typeface="Cambria Math" panose="02040503050406030204" pitchFamily="18" charset="0"/>
                      </a:rPr>
                      <m:t>≥0,</m:t>
                    </m:r>
                    <m:r>
                      <a:rPr lang="en-US" sz="1600" b="0" i="1" smtClean="0">
                        <a:latin typeface="Cambria Math" panose="02040503050406030204" pitchFamily="18" charset="0"/>
                      </a:rPr>
                      <m:t>𝑥</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𝑦</m:t>
                        </m:r>
                      </m:e>
                      <m:sup>
                        <m:r>
                          <a:rPr lang="en-US" sz="1600" b="0" i="1" smtClean="0">
                            <a:latin typeface="Cambria Math" panose="02040503050406030204" pitchFamily="18" charset="0"/>
                          </a:rPr>
                          <m:t>𝑖</m:t>
                        </m:r>
                      </m:sup>
                    </m:sSup>
                    <m:r>
                      <a:rPr lang="en-US" sz="1600" b="0" i="1" smtClean="0">
                        <a:latin typeface="Cambria Math" panose="02040503050406030204" pitchFamily="18" charset="0"/>
                      </a:rPr>
                      <m:t>𝑧</m:t>
                    </m:r>
                    <m:r>
                      <a:rPr lang="en-US" sz="1600" b="0" i="1" smtClean="0">
                        <a:latin typeface="Cambria Math" panose="02040503050406030204" pitchFamily="18" charset="0"/>
                      </a:rPr>
                      <m:t>∈</m:t>
                    </m:r>
                    <m:r>
                      <a:rPr lang="en-US" sz="1600" b="0" i="1" smtClean="0">
                        <a:latin typeface="Cambria Math" panose="02040503050406030204" pitchFamily="18" charset="0"/>
                      </a:rPr>
                      <m:t>𝐴</m:t>
                    </m:r>
                  </m:oMath>
                </a14:m>
                <a:endParaRPr lang="en-US" sz="1600" i="1" dirty="0"/>
              </a:p>
              <a:p>
                <a:pPr marL="342900" indent="-342900">
                  <a:buFont typeface="Arial" panose="020B0604020202020204" pitchFamily="34" charset="0"/>
                  <a:buAutoNum type="arabicPeriod"/>
                </a:pPr>
                <a14:m>
                  <m:oMath xmlns:m="http://schemas.openxmlformats.org/officeDocument/2006/math">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𝑦</m:t>
                        </m:r>
                      </m:e>
                    </m:d>
                    <m:r>
                      <a:rPr lang="en-US" sz="1600" b="0" i="1" smtClean="0">
                        <a:latin typeface="Cambria Math" panose="02040503050406030204" pitchFamily="18" charset="0"/>
                      </a:rPr>
                      <m:t>&gt;0</m:t>
                    </m:r>
                  </m:oMath>
                </a14:m>
                <a:endParaRPr lang="en-US" sz="1600" i="1" dirty="0"/>
              </a:p>
              <a:p>
                <a:pPr marL="342900" indent="-342900">
                  <a:buFont typeface="Arial" panose="020B0604020202020204" pitchFamily="34" charset="0"/>
                  <a:buAutoNum type="arabicPeriod"/>
                </a:pPr>
                <a14:m>
                  <m:oMath xmlns:m="http://schemas.openxmlformats.org/officeDocument/2006/math">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𝑥𝑦</m:t>
                        </m:r>
                      </m:e>
                    </m:d>
                    <m:r>
                      <a:rPr lang="en-US" sz="1600" b="0" i="1" smtClean="0">
                        <a:latin typeface="Cambria Math" panose="02040503050406030204" pitchFamily="18" charset="0"/>
                      </a:rPr>
                      <m:t>≤</m:t>
                    </m:r>
                    <m:r>
                      <a:rPr lang="en-US" sz="1600" b="0" i="1" smtClean="0">
                        <a:latin typeface="Cambria Math" panose="02040503050406030204" pitchFamily="18" charset="0"/>
                      </a:rPr>
                      <m:t>𝑝</m:t>
                    </m:r>
                  </m:oMath>
                </a14:m>
                <a:endParaRPr lang="en-US" sz="1600" i="1" dirty="0"/>
              </a:p>
            </p:txBody>
          </p:sp>
        </mc:Choice>
        <mc:Fallback xmlns="">
          <p:sp>
            <p:nvSpPr>
              <p:cNvPr id="21" name="Content Placeholder 2">
                <a:extLst>
                  <a:ext uri="{FF2B5EF4-FFF2-40B4-BE49-F238E27FC236}">
                    <a16:creationId xmlns:a16="http://schemas.microsoft.com/office/drawing/2014/main" id="{25E0EB54-0CE4-C24A-A50C-DFB4E2353776}"/>
                  </a:ext>
                </a:extLst>
              </p:cNvPr>
              <p:cNvSpPr txBox="1">
                <a:spLocks noRot="1" noChangeAspect="1" noMove="1" noResize="1" noEditPoints="1" noAdjustHandles="1" noChangeArrowheads="1" noChangeShapeType="1" noTextEdit="1"/>
              </p:cNvSpPr>
              <p:nvPr/>
            </p:nvSpPr>
            <p:spPr>
              <a:xfrm>
                <a:off x="6877985" y="2044927"/>
                <a:ext cx="4443949" cy="3217027"/>
              </a:xfrm>
              <a:prstGeom prst="rect">
                <a:avLst/>
              </a:prstGeom>
              <a:blipFill>
                <a:blip r:embed="rId3"/>
                <a:stretch>
                  <a:fillRect l="-1140"/>
                </a:stretch>
              </a:blipFill>
              <a:ln>
                <a:solidFill>
                  <a:schemeClr val="tx1">
                    <a:lumMod val="95000"/>
                  </a:schemeClr>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E5670F8D-771A-244A-9C5C-0AC675ACB71D}"/>
              </a:ext>
            </a:extLst>
          </p:cNvPr>
          <p:cNvSpPr txBox="1">
            <a:spLocks/>
          </p:cNvSpPr>
          <p:nvPr/>
        </p:nvSpPr>
        <p:spPr>
          <a:xfrm>
            <a:off x="4969425" y="5652649"/>
            <a:ext cx="6294320" cy="1047410"/>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FYI, p is going to be the number of states in the theoretical DFA that accepts the language A. Any string of length p or greater is guaranteed to have a repeated state within the first p characters of input</a:t>
            </a:r>
          </a:p>
        </p:txBody>
      </p:sp>
      <p:cxnSp>
        <p:nvCxnSpPr>
          <p:cNvPr id="8" name="Straight Connector 7">
            <a:extLst>
              <a:ext uri="{FF2B5EF4-FFF2-40B4-BE49-F238E27FC236}">
                <a16:creationId xmlns:a16="http://schemas.microsoft.com/office/drawing/2014/main" id="{480566BB-BB52-B447-8184-BA52DBEA4AB6}"/>
              </a:ext>
            </a:extLst>
          </p:cNvPr>
          <p:cNvCxnSpPr>
            <a:cxnSpLocks/>
          </p:cNvCxnSpPr>
          <p:nvPr/>
        </p:nvCxnSpPr>
        <p:spPr>
          <a:xfrm flipH="1">
            <a:off x="6043353" y="5349627"/>
            <a:ext cx="1026421" cy="303022"/>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871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Deterministic Finite Automata (DFA)</a:t>
            </a:r>
          </a:p>
        </p:txBody>
      </p:sp>
      <p:sp>
        <p:nvSpPr>
          <p:cNvPr id="3" name="Content Placeholder 2">
            <a:extLst>
              <a:ext uri="{FF2B5EF4-FFF2-40B4-BE49-F238E27FC236}">
                <a16:creationId xmlns:a16="http://schemas.microsoft.com/office/drawing/2014/main" id="{3AF1510D-4DE5-0944-9883-C7378A65B719}"/>
              </a:ext>
            </a:extLst>
          </p:cNvPr>
          <p:cNvSpPr>
            <a:spLocks noGrp="1"/>
          </p:cNvSpPr>
          <p:nvPr>
            <p:ph idx="1"/>
          </p:nvPr>
        </p:nvSpPr>
        <p:spPr>
          <a:xfrm>
            <a:off x="1141413" y="1026446"/>
            <a:ext cx="3128836" cy="868617"/>
          </a:xfrm>
        </p:spPr>
        <p:txBody>
          <a:bodyPr>
            <a:normAutofit/>
          </a:bodyPr>
          <a:lstStyle/>
          <a:p>
            <a:pPr marL="0" indent="0">
              <a:buNone/>
            </a:pPr>
            <a:r>
              <a:rPr lang="en-US" sz="1800" i="1" dirty="0"/>
              <a:t>Accepts Input as a string</a:t>
            </a:r>
            <a:br>
              <a:rPr lang="en-US" sz="1800" i="1" dirty="0"/>
            </a:br>
            <a:r>
              <a:rPr lang="en-US" sz="1800" b="1" i="1" u="sng" dirty="0"/>
              <a:t>Example Input</a:t>
            </a:r>
            <a:r>
              <a:rPr lang="en-US" sz="1800" i="1" dirty="0"/>
              <a:t>: AABCDAABCCC</a:t>
            </a:r>
          </a:p>
        </p:txBody>
      </p:sp>
      <p:sp>
        <p:nvSpPr>
          <p:cNvPr id="4" name="Oval 3">
            <a:extLst>
              <a:ext uri="{FF2B5EF4-FFF2-40B4-BE49-F238E27FC236}">
                <a16:creationId xmlns:a16="http://schemas.microsoft.com/office/drawing/2014/main" id="{8CD650CD-8CE1-FB43-8327-8FBC613C78EE}"/>
              </a:ext>
            </a:extLst>
          </p:cNvPr>
          <p:cNvSpPr/>
          <p:nvPr/>
        </p:nvSpPr>
        <p:spPr>
          <a:xfrm>
            <a:off x="2889504" y="2809493"/>
            <a:ext cx="841248" cy="84124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S1*</a:t>
            </a:r>
          </a:p>
        </p:txBody>
      </p:sp>
      <p:sp>
        <p:nvSpPr>
          <p:cNvPr id="5" name="Oval 4">
            <a:extLst>
              <a:ext uri="{FF2B5EF4-FFF2-40B4-BE49-F238E27FC236}">
                <a16:creationId xmlns:a16="http://schemas.microsoft.com/office/drawing/2014/main" id="{DCB2722C-B47D-4149-AF55-10EC883A05EA}"/>
              </a:ext>
            </a:extLst>
          </p:cNvPr>
          <p:cNvSpPr/>
          <p:nvPr/>
        </p:nvSpPr>
        <p:spPr>
          <a:xfrm>
            <a:off x="4087368" y="4162075"/>
            <a:ext cx="841248" cy="84124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S2</a:t>
            </a:r>
          </a:p>
        </p:txBody>
      </p:sp>
      <p:sp>
        <p:nvSpPr>
          <p:cNvPr id="6" name="Oval 5">
            <a:extLst>
              <a:ext uri="{FF2B5EF4-FFF2-40B4-BE49-F238E27FC236}">
                <a16:creationId xmlns:a16="http://schemas.microsoft.com/office/drawing/2014/main" id="{3781AC1C-1965-BE49-A278-1F27C4BB557E}"/>
              </a:ext>
            </a:extLst>
          </p:cNvPr>
          <p:cNvSpPr/>
          <p:nvPr/>
        </p:nvSpPr>
        <p:spPr>
          <a:xfrm>
            <a:off x="5913120" y="4162075"/>
            <a:ext cx="841248" cy="84124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S3</a:t>
            </a:r>
          </a:p>
        </p:txBody>
      </p:sp>
      <p:grpSp>
        <p:nvGrpSpPr>
          <p:cNvPr id="9" name="Group 8">
            <a:extLst>
              <a:ext uri="{FF2B5EF4-FFF2-40B4-BE49-F238E27FC236}">
                <a16:creationId xmlns:a16="http://schemas.microsoft.com/office/drawing/2014/main" id="{D44DF9C0-D893-EC4A-AF57-1C84729D966D}"/>
              </a:ext>
            </a:extLst>
          </p:cNvPr>
          <p:cNvGrpSpPr/>
          <p:nvPr/>
        </p:nvGrpSpPr>
        <p:grpSpPr>
          <a:xfrm>
            <a:off x="7017258" y="2944383"/>
            <a:ext cx="1028700" cy="1028700"/>
            <a:chOff x="9944100" y="1493551"/>
            <a:chExt cx="1028700" cy="1028700"/>
          </a:xfrm>
        </p:grpSpPr>
        <p:sp>
          <p:nvSpPr>
            <p:cNvPr id="8" name="Oval 7">
              <a:extLst>
                <a:ext uri="{FF2B5EF4-FFF2-40B4-BE49-F238E27FC236}">
                  <a16:creationId xmlns:a16="http://schemas.microsoft.com/office/drawing/2014/main" id="{AD441E3D-2D09-2144-88AD-C611D0E532D4}"/>
                </a:ext>
              </a:extLst>
            </p:cNvPr>
            <p:cNvSpPr/>
            <p:nvPr/>
          </p:nvSpPr>
          <p:spPr>
            <a:xfrm>
              <a:off x="9944100" y="1493551"/>
              <a:ext cx="1028700" cy="1028700"/>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Oval 6">
              <a:extLst>
                <a:ext uri="{FF2B5EF4-FFF2-40B4-BE49-F238E27FC236}">
                  <a16:creationId xmlns:a16="http://schemas.microsoft.com/office/drawing/2014/main" id="{C459E203-CDB5-BC4A-8282-5306FFFC584A}"/>
                </a:ext>
              </a:extLst>
            </p:cNvPr>
            <p:cNvSpPr/>
            <p:nvPr/>
          </p:nvSpPr>
          <p:spPr>
            <a:xfrm>
              <a:off x="10037064" y="1587261"/>
              <a:ext cx="841248" cy="841248"/>
            </a:xfrm>
            <a:prstGeom prst="ellipse">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S4</a:t>
              </a:r>
            </a:p>
          </p:txBody>
        </p:sp>
      </p:grpSp>
      <p:cxnSp>
        <p:nvCxnSpPr>
          <p:cNvPr id="11" name="Straight Arrow Connector 10">
            <a:extLst>
              <a:ext uri="{FF2B5EF4-FFF2-40B4-BE49-F238E27FC236}">
                <a16:creationId xmlns:a16="http://schemas.microsoft.com/office/drawing/2014/main" id="{9592FA67-C6F2-A348-A17D-EA671626C6DB}"/>
              </a:ext>
            </a:extLst>
          </p:cNvPr>
          <p:cNvCxnSpPr>
            <a:stCxn id="4" idx="5"/>
            <a:endCxn id="5" idx="1"/>
          </p:cNvCxnSpPr>
          <p:nvPr/>
        </p:nvCxnSpPr>
        <p:spPr>
          <a:xfrm>
            <a:off x="3607554" y="3527543"/>
            <a:ext cx="603012" cy="757730"/>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EF720A9-5812-874B-969A-D78D7128F60A}"/>
              </a:ext>
            </a:extLst>
          </p:cNvPr>
          <p:cNvCxnSpPr>
            <a:cxnSpLocks/>
            <a:stCxn id="5" idx="6"/>
            <a:endCxn id="6" idx="2"/>
          </p:cNvCxnSpPr>
          <p:nvPr/>
        </p:nvCxnSpPr>
        <p:spPr>
          <a:xfrm>
            <a:off x="4928616" y="4582699"/>
            <a:ext cx="984504" cy="0"/>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F2342DE-5E9A-2C4B-8DF1-EEA3D4B6035B}"/>
              </a:ext>
            </a:extLst>
          </p:cNvPr>
          <p:cNvCxnSpPr>
            <a:cxnSpLocks/>
            <a:stCxn id="6" idx="7"/>
            <a:endCxn id="8" idx="3"/>
          </p:cNvCxnSpPr>
          <p:nvPr/>
        </p:nvCxnSpPr>
        <p:spPr>
          <a:xfrm flipV="1">
            <a:off x="6631170" y="3822433"/>
            <a:ext cx="536738" cy="462840"/>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a16="http://schemas.microsoft.com/office/drawing/2014/main" id="{0950BAD4-E509-2D41-97BE-706CF6958A04}"/>
              </a:ext>
            </a:extLst>
          </p:cNvPr>
          <p:cNvCxnSpPr>
            <a:stCxn id="4" idx="1"/>
            <a:endCxn id="4" idx="2"/>
          </p:cNvCxnSpPr>
          <p:nvPr/>
        </p:nvCxnSpPr>
        <p:spPr>
          <a:xfrm rot="16200000" flipH="1" flipV="1">
            <a:off x="2802390" y="3019805"/>
            <a:ext cx="297426" cy="123198"/>
          </a:xfrm>
          <a:prstGeom prst="bentConnector4">
            <a:avLst>
              <a:gd name="adj1" fmla="val -118281"/>
              <a:gd name="adj2" fmla="val 285555"/>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a:extLst>
              <a:ext uri="{FF2B5EF4-FFF2-40B4-BE49-F238E27FC236}">
                <a16:creationId xmlns:a16="http://schemas.microsoft.com/office/drawing/2014/main" id="{0D90BAB6-D062-2A4F-ADBA-E405965D1FDF}"/>
              </a:ext>
            </a:extLst>
          </p:cNvPr>
          <p:cNvCxnSpPr>
            <a:cxnSpLocks/>
            <a:stCxn id="5" idx="2"/>
            <a:endCxn id="5" idx="4"/>
          </p:cNvCxnSpPr>
          <p:nvPr/>
        </p:nvCxnSpPr>
        <p:spPr>
          <a:xfrm rot="10800000" flipH="1" flipV="1">
            <a:off x="4087368" y="4582699"/>
            <a:ext cx="420624" cy="420624"/>
          </a:xfrm>
          <a:prstGeom prst="bentConnector4">
            <a:avLst>
              <a:gd name="adj1" fmla="val -54348"/>
              <a:gd name="adj2" fmla="val 154348"/>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C82D54C6-614A-0745-8B0C-09AD330A958C}"/>
              </a:ext>
            </a:extLst>
          </p:cNvPr>
          <p:cNvCxnSpPr>
            <a:cxnSpLocks/>
            <a:stCxn id="6" idx="4"/>
            <a:endCxn id="6" idx="6"/>
          </p:cNvCxnSpPr>
          <p:nvPr/>
        </p:nvCxnSpPr>
        <p:spPr>
          <a:xfrm rot="5400000" flipH="1" flipV="1">
            <a:off x="6333744" y="4582699"/>
            <a:ext cx="420624" cy="420624"/>
          </a:xfrm>
          <a:prstGeom prst="bentConnector4">
            <a:avLst>
              <a:gd name="adj1" fmla="val -54348"/>
              <a:gd name="adj2" fmla="val 154348"/>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FC494877-D7E2-9340-AADB-57861DE920FD}"/>
              </a:ext>
            </a:extLst>
          </p:cNvPr>
          <p:cNvCxnSpPr>
            <a:cxnSpLocks/>
            <a:stCxn id="8" idx="6"/>
            <a:endCxn id="8" idx="0"/>
          </p:cNvCxnSpPr>
          <p:nvPr/>
        </p:nvCxnSpPr>
        <p:spPr>
          <a:xfrm flipH="1" flipV="1">
            <a:off x="7531608" y="2944383"/>
            <a:ext cx="514350" cy="514350"/>
          </a:xfrm>
          <a:prstGeom prst="bentConnector4">
            <a:avLst>
              <a:gd name="adj1" fmla="val -44444"/>
              <a:gd name="adj2" fmla="val 144444"/>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Content Placeholder 2">
            <a:extLst>
              <a:ext uri="{FF2B5EF4-FFF2-40B4-BE49-F238E27FC236}">
                <a16:creationId xmlns:a16="http://schemas.microsoft.com/office/drawing/2014/main" id="{674EFC62-0B02-944F-9727-DB7972647681}"/>
              </a:ext>
            </a:extLst>
          </p:cNvPr>
          <p:cNvSpPr txBox="1">
            <a:spLocks/>
          </p:cNvSpPr>
          <p:nvPr/>
        </p:nvSpPr>
        <p:spPr>
          <a:xfrm>
            <a:off x="3551424" y="3725678"/>
            <a:ext cx="361188" cy="47984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A</a:t>
            </a:r>
          </a:p>
        </p:txBody>
      </p:sp>
      <p:sp>
        <p:nvSpPr>
          <p:cNvPr id="30" name="Content Placeholder 2">
            <a:extLst>
              <a:ext uri="{FF2B5EF4-FFF2-40B4-BE49-F238E27FC236}">
                <a16:creationId xmlns:a16="http://schemas.microsoft.com/office/drawing/2014/main" id="{965E664A-A3DB-F64E-949C-19FD57ED5A82}"/>
              </a:ext>
            </a:extLst>
          </p:cNvPr>
          <p:cNvSpPr txBox="1">
            <a:spLocks/>
          </p:cNvSpPr>
          <p:nvPr/>
        </p:nvSpPr>
        <p:spPr>
          <a:xfrm>
            <a:off x="2520633" y="2224247"/>
            <a:ext cx="707199" cy="47984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B,C,D</a:t>
            </a:r>
          </a:p>
        </p:txBody>
      </p:sp>
      <p:sp>
        <p:nvSpPr>
          <p:cNvPr id="31" name="Content Placeholder 2">
            <a:extLst>
              <a:ext uri="{FF2B5EF4-FFF2-40B4-BE49-F238E27FC236}">
                <a16:creationId xmlns:a16="http://schemas.microsoft.com/office/drawing/2014/main" id="{631FCEE4-C96C-B749-9A6A-3393FC6938B6}"/>
              </a:ext>
            </a:extLst>
          </p:cNvPr>
          <p:cNvSpPr txBox="1">
            <a:spLocks/>
          </p:cNvSpPr>
          <p:nvPr/>
        </p:nvSpPr>
        <p:spPr>
          <a:xfrm>
            <a:off x="3847822" y="5150403"/>
            <a:ext cx="707199" cy="47984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B,C,D</a:t>
            </a:r>
          </a:p>
        </p:txBody>
      </p:sp>
      <p:sp>
        <p:nvSpPr>
          <p:cNvPr id="32" name="Content Placeholder 2">
            <a:extLst>
              <a:ext uri="{FF2B5EF4-FFF2-40B4-BE49-F238E27FC236}">
                <a16:creationId xmlns:a16="http://schemas.microsoft.com/office/drawing/2014/main" id="{442615BC-BAD3-7747-9C3B-90C56B42AD37}"/>
              </a:ext>
            </a:extLst>
          </p:cNvPr>
          <p:cNvSpPr txBox="1">
            <a:spLocks/>
          </p:cNvSpPr>
          <p:nvPr/>
        </p:nvSpPr>
        <p:spPr>
          <a:xfrm>
            <a:off x="6323290" y="5156592"/>
            <a:ext cx="707199" cy="47984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B,C,D</a:t>
            </a:r>
          </a:p>
        </p:txBody>
      </p:sp>
      <p:sp>
        <p:nvSpPr>
          <p:cNvPr id="33" name="Content Placeholder 2">
            <a:extLst>
              <a:ext uri="{FF2B5EF4-FFF2-40B4-BE49-F238E27FC236}">
                <a16:creationId xmlns:a16="http://schemas.microsoft.com/office/drawing/2014/main" id="{0D6CF353-6E92-2B48-B297-8863292EB9C9}"/>
              </a:ext>
            </a:extLst>
          </p:cNvPr>
          <p:cNvSpPr txBox="1">
            <a:spLocks/>
          </p:cNvSpPr>
          <p:nvPr/>
        </p:nvSpPr>
        <p:spPr>
          <a:xfrm>
            <a:off x="7507338" y="2370796"/>
            <a:ext cx="821853" cy="47984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A,B,C,D</a:t>
            </a:r>
          </a:p>
        </p:txBody>
      </p:sp>
      <p:sp>
        <p:nvSpPr>
          <p:cNvPr id="34" name="Content Placeholder 2">
            <a:extLst>
              <a:ext uri="{FF2B5EF4-FFF2-40B4-BE49-F238E27FC236}">
                <a16:creationId xmlns:a16="http://schemas.microsoft.com/office/drawing/2014/main" id="{7536767B-9156-7D4C-B904-7FAA8EA36A24}"/>
              </a:ext>
            </a:extLst>
          </p:cNvPr>
          <p:cNvSpPr txBox="1">
            <a:spLocks/>
          </p:cNvSpPr>
          <p:nvPr/>
        </p:nvSpPr>
        <p:spPr>
          <a:xfrm>
            <a:off x="5226042" y="4205523"/>
            <a:ext cx="361188" cy="47984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A</a:t>
            </a:r>
          </a:p>
        </p:txBody>
      </p:sp>
      <p:sp>
        <p:nvSpPr>
          <p:cNvPr id="35" name="Content Placeholder 2">
            <a:extLst>
              <a:ext uri="{FF2B5EF4-FFF2-40B4-BE49-F238E27FC236}">
                <a16:creationId xmlns:a16="http://schemas.microsoft.com/office/drawing/2014/main" id="{6525D316-52AA-7942-8362-5F6AC4DFAD4F}"/>
              </a:ext>
            </a:extLst>
          </p:cNvPr>
          <p:cNvSpPr txBox="1">
            <a:spLocks/>
          </p:cNvSpPr>
          <p:nvPr/>
        </p:nvSpPr>
        <p:spPr>
          <a:xfrm>
            <a:off x="6657707" y="3688975"/>
            <a:ext cx="361188" cy="47984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A</a:t>
            </a:r>
          </a:p>
        </p:txBody>
      </p:sp>
      <p:sp>
        <p:nvSpPr>
          <p:cNvPr id="36" name="Content Placeholder 2">
            <a:extLst>
              <a:ext uri="{FF2B5EF4-FFF2-40B4-BE49-F238E27FC236}">
                <a16:creationId xmlns:a16="http://schemas.microsoft.com/office/drawing/2014/main" id="{62255861-F6F1-2244-9957-E3314E7A533F}"/>
              </a:ext>
            </a:extLst>
          </p:cNvPr>
          <p:cNvSpPr txBox="1">
            <a:spLocks/>
          </p:cNvSpPr>
          <p:nvPr/>
        </p:nvSpPr>
        <p:spPr>
          <a:xfrm>
            <a:off x="447419" y="4056856"/>
            <a:ext cx="1860631" cy="86861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One state is the special </a:t>
            </a:r>
            <a:r>
              <a:rPr lang="en-US" sz="1800" b="1" u="sng" dirty="0"/>
              <a:t>start state</a:t>
            </a:r>
          </a:p>
        </p:txBody>
      </p:sp>
      <p:cxnSp>
        <p:nvCxnSpPr>
          <p:cNvPr id="38" name="Straight Connector 37">
            <a:extLst>
              <a:ext uri="{FF2B5EF4-FFF2-40B4-BE49-F238E27FC236}">
                <a16:creationId xmlns:a16="http://schemas.microsoft.com/office/drawing/2014/main" id="{388DF103-3649-9D4C-AE04-C827827A0008}"/>
              </a:ext>
            </a:extLst>
          </p:cNvPr>
          <p:cNvCxnSpPr/>
          <p:nvPr/>
        </p:nvCxnSpPr>
        <p:spPr>
          <a:xfrm flipV="1">
            <a:off x="2055705" y="3734695"/>
            <a:ext cx="669170" cy="47310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39" name="Content Placeholder 2">
            <a:extLst>
              <a:ext uri="{FF2B5EF4-FFF2-40B4-BE49-F238E27FC236}">
                <a16:creationId xmlns:a16="http://schemas.microsoft.com/office/drawing/2014/main" id="{DE3B48E6-CE94-534F-AC11-81C804FE3C9E}"/>
              </a:ext>
            </a:extLst>
          </p:cNvPr>
          <p:cNvSpPr txBox="1">
            <a:spLocks/>
          </p:cNvSpPr>
          <p:nvPr/>
        </p:nvSpPr>
        <p:spPr>
          <a:xfrm>
            <a:off x="1563953" y="5954329"/>
            <a:ext cx="7713830" cy="76130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Machine has some number of states (4 in this example) in can be in. Machine is only in one state at a time. This is the ONLY variable / memory DFAs have</a:t>
            </a:r>
            <a:endParaRPr lang="en-US" sz="1800" b="1" u="sng" dirty="0"/>
          </a:p>
        </p:txBody>
      </p:sp>
      <p:sp>
        <p:nvSpPr>
          <p:cNvPr id="40" name="Content Placeholder 2">
            <a:extLst>
              <a:ext uri="{FF2B5EF4-FFF2-40B4-BE49-F238E27FC236}">
                <a16:creationId xmlns:a16="http://schemas.microsoft.com/office/drawing/2014/main" id="{349CDBE2-249D-A74E-82EE-1AFAB6B494B6}"/>
              </a:ext>
            </a:extLst>
          </p:cNvPr>
          <p:cNvSpPr txBox="1">
            <a:spLocks/>
          </p:cNvSpPr>
          <p:nvPr/>
        </p:nvSpPr>
        <p:spPr>
          <a:xfrm>
            <a:off x="9725266" y="3973083"/>
            <a:ext cx="1960766" cy="124112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One or more states are considered</a:t>
            </a:r>
            <a:r>
              <a:rPr lang="en-US" sz="1800" b="1" i="1" u="sng" dirty="0"/>
              <a:t> accepting states</a:t>
            </a:r>
            <a:endParaRPr lang="en-US" sz="1800" b="1" u="sng" dirty="0"/>
          </a:p>
        </p:txBody>
      </p:sp>
      <p:cxnSp>
        <p:nvCxnSpPr>
          <p:cNvPr id="41" name="Straight Connector 40">
            <a:extLst>
              <a:ext uri="{FF2B5EF4-FFF2-40B4-BE49-F238E27FC236}">
                <a16:creationId xmlns:a16="http://schemas.microsoft.com/office/drawing/2014/main" id="{E9CD0A46-C19A-A743-AFFC-B1E303FEB0B0}"/>
              </a:ext>
            </a:extLst>
          </p:cNvPr>
          <p:cNvCxnSpPr>
            <a:cxnSpLocks/>
          </p:cNvCxnSpPr>
          <p:nvPr/>
        </p:nvCxnSpPr>
        <p:spPr>
          <a:xfrm>
            <a:off x="8551027" y="3965600"/>
            <a:ext cx="1061341" cy="363835"/>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43" name="Content Placeholder 2">
            <a:extLst>
              <a:ext uri="{FF2B5EF4-FFF2-40B4-BE49-F238E27FC236}">
                <a16:creationId xmlns:a16="http://schemas.microsoft.com/office/drawing/2014/main" id="{0106AD5F-39DA-AE4B-97B0-D74729FD4779}"/>
              </a:ext>
            </a:extLst>
          </p:cNvPr>
          <p:cNvSpPr txBox="1">
            <a:spLocks/>
          </p:cNvSpPr>
          <p:nvPr/>
        </p:nvSpPr>
        <p:spPr>
          <a:xfrm>
            <a:off x="9502762" y="1099580"/>
            <a:ext cx="1960766" cy="124112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When one character of input is read, machine transitions to a new state</a:t>
            </a:r>
            <a:endParaRPr lang="en-US" sz="1800" b="1" u="sng" dirty="0"/>
          </a:p>
        </p:txBody>
      </p:sp>
      <p:cxnSp>
        <p:nvCxnSpPr>
          <p:cNvPr id="44" name="Straight Connector 43">
            <a:extLst>
              <a:ext uri="{FF2B5EF4-FFF2-40B4-BE49-F238E27FC236}">
                <a16:creationId xmlns:a16="http://schemas.microsoft.com/office/drawing/2014/main" id="{41682631-C407-7547-AD25-83FD5ACB9D7F}"/>
              </a:ext>
            </a:extLst>
          </p:cNvPr>
          <p:cNvCxnSpPr>
            <a:cxnSpLocks/>
          </p:cNvCxnSpPr>
          <p:nvPr/>
        </p:nvCxnSpPr>
        <p:spPr>
          <a:xfrm flipV="1">
            <a:off x="8732520" y="1720143"/>
            <a:ext cx="770242" cy="547083"/>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7A38A5D8-76D6-184E-8821-6BA8C340C28C}"/>
              </a:ext>
            </a:extLst>
          </p:cNvPr>
          <p:cNvCxnSpPr>
            <a:cxnSpLocks/>
            <a:endCxn id="4" idx="0"/>
          </p:cNvCxnSpPr>
          <p:nvPr/>
        </p:nvCxnSpPr>
        <p:spPr>
          <a:xfrm>
            <a:off x="3310128" y="2224247"/>
            <a:ext cx="0" cy="585246"/>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88650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The Pumping Lemma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F1510D-4DE5-0944-9883-C7378A65B719}"/>
                  </a:ext>
                </a:extLst>
              </p:cNvPr>
              <p:cNvSpPr>
                <a:spLocks noGrp="1"/>
              </p:cNvSpPr>
              <p:nvPr>
                <p:ph idx="1"/>
              </p:nvPr>
            </p:nvSpPr>
            <p:spPr>
              <a:xfrm>
                <a:off x="1440873" y="984745"/>
                <a:ext cx="9756371" cy="794179"/>
              </a:xfrm>
              <a:solidFill>
                <a:schemeClr val="tx1">
                  <a:lumMod val="95000"/>
                </a:schemeClr>
              </a:solidFill>
            </p:spPr>
            <p:txBody>
              <a:bodyPr>
                <a:normAutofit/>
              </a:bodyPr>
              <a:lstStyle/>
              <a:p>
                <a:pPr marL="0" indent="0" algn="ctr">
                  <a:buNone/>
                </a:pPr>
                <a:r>
                  <a:rPr lang="en-US" sz="1800" i="1" dirty="0">
                    <a:solidFill>
                      <a:schemeClr val="bg1"/>
                    </a:solidFill>
                  </a:rPr>
                  <a:t>Example 1: Let’s show the following language is NOT regular:</a:t>
                </a:r>
                <a:br>
                  <a:rPr lang="en-US" sz="1800" i="1" dirty="0">
                    <a:solidFill>
                      <a:schemeClr val="bg1"/>
                    </a:solidFill>
                  </a:rPr>
                </a:br>
                <a14:m>
                  <m:oMathPara xmlns:m="http://schemas.openxmlformats.org/officeDocument/2006/math">
                    <m:oMathParaPr>
                      <m:jc m:val="centerGroup"/>
                    </m:oMathParaPr>
                    <m:oMath xmlns:m="http://schemas.openxmlformats.org/officeDocument/2006/math">
                      <m:r>
                        <a:rPr lang="en-US" sz="1800" b="0" i="1" smtClean="0">
                          <a:solidFill>
                            <a:schemeClr val="bg1"/>
                          </a:solidFill>
                          <a:latin typeface="Cambria Math" panose="02040503050406030204" pitchFamily="18" charset="0"/>
                        </a:rPr>
                        <m:t>𝐵</m:t>
                      </m:r>
                      <m:r>
                        <a:rPr lang="en-US" sz="1800" b="0" i="1" smtClean="0">
                          <a:solidFill>
                            <a:schemeClr val="bg1"/>
                          </a:solidFill>
                          <a:latin typeface="Cambria Math" panose="02040503050406030204" pitchFamily="18" charset="0"/>
                        </a:rPr>
                        <m:t>=</m:t>
                      </m:r>
                      <m:d>
                        <m:dPr>
                          <m:begChr m:val="{"/>
                          <m:endChr m:val="|"/>
                          <m:ctrlPr>
                            <a:rPr lang="en-US" sz="1800" b="0" i="1" smtClean="0">
                              <a:solidFill>
                                <a:schemeClr val="bg1"/>
                              </a:solidFill>
                              <a:latin typeface="Cambria Math" panose="02040503050406030204" pitchFamily="18" charset="0"/>
                            </a:rPr>
                          </m:ctrlPr>
                        </m:dPr>
                        <m:e>
                          <m:sSup>
                            <m:sSupPr>
                              <m:ctrlPr>
                                <a:rPr lang="en-US" sz="1800" b="0" i="1" smtClean="0">
                                  <a:solidFill>
                                    <a:schemeClr val="bg1"/>
                                  </a:solidFill>
                                  <a:latin typeface="Cambria Math" panose="02040503050406030204" pitchFamily="18" charset="0"/>
                                </a:rPr>
                              </m:ctrlPr>
                            </m:sSupPr>
                            <m:e>
                              <m:r>
                                <a:rPr lang="en-US" sz="1800" b="0" i="1" smtClean="0">
                                  <a:solidFill>
                                    <a:schemeClr val="bg1"/>
                                  </a:solidFill>
                                  <a:latin typeface="Cambria Math" panose="02040503050406030204" pitchFamily="18" charset="0"/>
                                </a:rPr>
                                <m:t>0</m:t>
                              </m:r>
                            </m:e>
                            <m:sup>
                              <m:r>
                                <a:rPr lang="en-US" sz="1800" b="0" i="1" smtClean="0">
                                  <a:solidFill>
                                    <a:schemeClr val="bg1"/>
                                  </a:solidFill>
                                  <a:latin typeface="Cambria Math" panose="02040503050406030204" pitchFamily="18" charset="0"/>
                                </a:rPr>
                                <m:t>𝑛</m:t>
                              </m:r>
                            </m:sup>
                          </m:sSup>
                          <m:sSup>
                            <m:sSupPr>
                              <m:ctrlPr>
                                <a:rPr lang="en-US" sz="1800" b="0" i="1" smtClean="0">
                                  <a:solidFill>
                                    <a:schemeClr val="bg1"/>
                                  </a:solidFill>
                                  <a:latin typeface="Cambria Math" panose="02040503050406030204" pitchFamily="18" charset="0"/>
                                </a:rPr>
                              </m:ctrlPr>
                            </m:sSupPr>
                            <m:e>
                              <m:r>
                                <a:rPr lang="en-US" sz="1800" b="0" i="1" smtClean="0">
                                  <a:solidFill>
                                    <a:schemeClr val="bg1"/>
                                  </a:solidFill>
                                  <a:latin typeface="Cambria Math" panose="02040503050406030204" pitchFamily="18" charset="0"/>
                                </a:rPr>
                                <m:t>1</m:t>
                              </m:r>
                            </m:e>
                            <m:sup>
                              <m:r>
                                <a:rPr lang="en-US" sz="1800" b="0" i="1" smtClean="0">
                                  <a:solidFill>
                                    <a:schemeClr val="bg1"/>
                                  </a:solidFill>
                                  <a:latin typeface="Cambria Math" panose="02040503050406030204" pitchFamily="18" charset="0"/>
                                </a:rPr>
                                <m:t>𝑛</m:t>
                              </m:r>
                            </m:sup>
                          </m:sSup>
                        </m:e>
                      </m:d>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𝑛</m:t>
                      </m:r>
                      <m:r>
                        <a:rPr lang="en-US" sz="1800" b="0" i="1" smtClean="0">
                          <a:solidFill>
                            <a:schemeClr val="bg1"/>
                          </a:solidFill>
                          <a:latin typeface="Cambria Math" panose="02040503050406030204" pitchFamily="18" charset="0"/>
                        </a:rPr>
                        <m:t>≥0}</m:t>
                      </m:r>
                    </m:oMath>
                  </m:oMathPara>
                </a14:m>
                <a:endParaRPr lang="en-US" sz="1800" i="1" dirty="0">
                  <a:solidFill>
                    <a:schemeClr val="bg1"/>
                  </a:solidFill>
                </a:endParaRPr>
              </a:p>
            </p:txBody>
          </p:sp>
        </mc:Choice>
        <mc:Fallback xmlns="">
          <p:sp>
            <p:nvSpPr>
              <p:cNvPr id="3" name="Content Placeholder 2">
                <a:extLst>
                  <a:ext uri="{FF2B5EF4-FFF2-40B4-BE49-F238E27FC236}">
                    <a16:creationId xmlns:a16="http://schemas.microsoft.com/office/drawing/2014/main" id="{3AF1510D-4DE5-0944-9883-C7378A65B719}"/>
                  </a:ext>
                </a:extLst>
              </p:cNvPr>
              <p:cNvSpPr>
                <a:spLocks noGrp="1" noRot="1" noChangeAspect="1" noMove="1" noResize="1" noEditPoints="1" noAdjustHandles="1" noChangeArrowheads="1" noChangeShapeType="1" noTextEdit="1"/>
              </p:cNvSpPr>
              <p:nvPr>
                <p:ph idx="1"/>
              </p:nvPr>
            </p:nvSpPr>
            <p:spPr>
              <a:xfrm>
                <a:off x="1440873" y="984745"/>
                <a:ext cx="9756371" cy="79417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25E0EB54-0CE4-C24A-A50C-DFB4E2353776}"/>
                  </a:ext>
                </a:extLst>
              </p:cNvPr>
              <p:cNvSpPr txBox="1">
                <a:spLocks/>
              </p:cNvSpPr>
              <p:nvPr/>
            </p:nvSpPr>
            <p:spPr>
              <a:xfrm>
                <a:off x="901135" y="2572787"/>
                <a:ext cx="4443949" cy="3217027"/>
              </a:xfrm>
              <a:prstGeom prst="rect">
                <a:avLst/>
              </a:prstGeom>
              <a:noFill/>
              <a:ln>
                <a:solidFill>
                  <a:schemeClr val="tx1">
                    <a:lumMod val="95000"/>
                  </a:schemeClr>
                </a:solid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b="1" i="1" u="sng" dirty="0"/>
                  <a:t>Pumping Lemma</a:t>
                </a:r>
                <a:r>
                  <a:rPr lang="en-US" sz="1600" i="1" dirty="0"/>
                  <a:t>:</a:t>
                </a:r>
              </a:p>
              <a:p>
                <a:pPr marL="0" indent="0">
                  <a:buFont typeface="Arial" panose="020B0604020202020204" pitchFamily="34" charset="0"/>
                  <a:buNone/>
                </a:pPr>
                <a:r>
                  <a:rPr lang="en-US" sz="1600" i="1" dirty="0"/>
                  <a:t>If </a:t>
                </a:r>
                <a14:m>
                  <m:oMath xmlns:m="http://schemas.openxmlformats.org/officeDocument/2006/math">
                    <m:r>
                      <a:rPr lang="en-US" sz="1600" b="0" i="1" smtClean="0">
                        <a:latin typeface="Cambria Math" panose="02040503050406030204" pitchFamily="18" charset="0"/>
                      </a:rPr>
                      <m:t>𝐴</m:t>
                    </m:r>
                  </m:oMath>
                </a14:m>
                <a:r>
                  <a:rPr lang="en-US" sz="1600" i="1" dirty="0"/>
                  <a:t> is a regular language, then there is a number </a:t>
                </a:r>
                <a14:m>
                  <m:oMath xmlns:m="http://schemas.openxmlformats.org/officeDocument/2006/math">
                    <m:r>
                      <a:rPr lang="en-US" sz="1600" b="0" i="1" smtClean="0">
                        <a:latin typeface="Cambria Math" panose="02040503050406030204" pitchFamily="18" charset="0"/>
                      </a:rPr>
                      <m:t>𝑝</m:t>
                    </m:r>
                  </m:oMath>
                </a14:m>
                <a:r>
                  <a:rPr lang="en-US" sz="1600" i="1" dirty="0"/>
                  <a:t> (called the pumping length) where, if </a:t>
                </a:r>
                <a14:m>
                  <m:oMath xmlns:m="http://schemas.openxmlformats.org/officeDocument/2006/math">
                    <m:r>
                      <a:rPr lang="en-US" sz="1600" b="0" i="1" smtClean="0">
                        <a:latin typeface="Cambria Math" panose="02040503050406030204" pitchFamily="18" charset="0"/>
                      </a:rPr>
                      <m:t>𝑠</m:t>
                    </m:r>
                  </m:oMath>
                </a14:m>
                <a:r>
                  <a:rPr lang="en-US" sz="1600" i="1" dirty="0"/>
                  <a:t> is any string in </a:t>
                </a:r>
                <a14:m>
                  <m:oMath xmlns:m="http://schemas.openxmlformats.org/officeDocument/2006/math">
                    <m:r>
                      <a:rPr lang="en-US" sz="1600" b="0" i="1" smtClean="0">
                        <a:latin typeface="Cambria Math" panose="02040503050406030204" pitchFamily="18" charset="0"/>
                      </a:rPr>
                      <m:t>𝐴</m:t>
                    </m:r>
                  </m:oMath>
                </a14:m>
                <a:r>
                  <a:rPr lang="en-US" sz="1600" i="1" dirty="0"/>
                  <a:t> of length at least </a:t>
                </a:r>
                <a14:m>
                  <m:oMath xmlns:m="http://schemas.openxmlformats.org/officeDocument/2006/math">
                    <m:r>
                      <a:rPr lang="en-US" sz="1600" b="0" i="1" smtClean="0">
                        <a:latin typeface="Cambria Math" panose="02040503050406030204" pitchFamily="18" charset="0"/>
                      </a:rPr>
                      <m:t>𝑝</m:t>
                    </m:r>
                  </m:oMath>
                </a14:m>
                <a:r>
                  <a:rPr lang="en-US" sz="1600" i="1" dirty="0"/>
                  <a:t>, then </a:t>
                </a:r>
                <a14:m>
                  <m:oMath xmlns:m="http://schemas.openxmlformats.org/officeDocument/2006/math">
                    <m:r>
                      <a:rPr lang="en-US" sz="1600" b="0" i="1" smtClean="0">
                        <a:latin typeface="Cambria Math" panose="02040503050406030204" pitchFamily="18" charset="0"/>
                      </a:rPr>
                      <m:t>𝑠</m:t>
                    </m:r>
                  </m:oMath>
                </a14:m>
                <a:r>
                  <a:rPr lang="en-US" sz="1600" i="1" dirty="0"/>
                  <a:t> may be divided into three pieces, </a:t>
                </a:r>
                <a14:m>
                  <m:oMath xmlns:m="http://schemas.openxmlformats.org/officeDocument/2006/math">
                    <m:r>
                      <a:rPr lang="en-US" sz="1600" b="0" i="1" smtClean="0">
                        <a:latin typeface="Cambria Math" panose="02040503050406030204" pitchFamily="18" charset="0"/>
                      </a:rPr>
                      <m:t>𝑠</m:t>
                    </m:r>
                    <m:r>
                      <a:rPr lang="en-US" sz="1600" b="0" i="1" smtClean="0">
                        <a:latin typeface="Cambria Math" panose="02040503050406030204" pitchFamily="18" charset="0"/>
                      </a:rPr>
                      <m:t>=</m:t>
                    </m:r>
                    <m:r>
                      <a:rPr lang="en-US" sz="1600" b="0" i="1" smtClean="0">
                        <a:latin typeface="Cambria Math" panose="02040503050406030204" pitchFamily="18" charset="0"/>
                      </a:rPr>
                      <m:t>𝑥𝑦𝑧</m:t>
                    </m:r>
                  </m:oMath>
                </a14:m>
                <a:r>
                  <a:rPr lang="en-US" sz="1600" i="1" dirty="0"/>
                  <a:t> satisfying the following conditions:</a:t>
                </a:r>
              </a:p>
              <a:p>
                <a:pPr marL="342900" indent="-342900">
                  <a:buFont typeface="Arial" panose="020B0604020202020204" pitchFamily="34" charset="0"/>
                  <a:buAutoNum type="arabicPeriod"/>
                </a:pPr>
                <a:r>
                  <a:rPr lang="en-US" sz="1600" i="1" dirty="0"/>
                  <a:t>for each </a:t>
                </a:r>
                <a14:m>
                  <m:oMath xmlns:m="http://schemas.openxmlformats.org/officeDocument/2006/math">
                    <m:r>
                      <a:rPr lang="en-US" sz="1600" b="0" i="1" smtClean="0">
                        <a:latin typeface="Cambria Math" panose="02040503050406030204" pitchFamily="18" charset="0"/>
                      </a:rPr>
                      <m:t>𝑖</m:t>
                    </m:r>
                    <m:r>
                      <a:rPr lang="en-US" sz="1600" b="0" i="1" smtClean="0">
                        <a:latin typeface="Cambria Math" panose="02040503050406030204" pitchFamily="18" charset="0"/>
                      </a:rPr>
                      <m:t>≥0,</m:t>
                    </m:r>
                    <m:r>
                      <a:rPr lang="en-US" sz="1600" b="0" i="1" smtClean="0">
                        <a:latin typeface="Cambria Math" panose="02040503050406030204" pitchFamily="18" charset="0"/>
                      </a:rPr>
                      <m:t>𝑥</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𝑦</m:t>
                        </m:r>
                      </m:e>
                      <m:sup>
                        <m:r>
                          <a:rPr lang="en-US" sz="1600" b="0" i="1" smtClean="0">
                            <a:latin typeface="Cambria Math" panose="02040503050406030204" pitchFamily="18" charset="0"/>
                          </a:rPr>
                          <m:t>𝑖</m:t>
                        </m:r>
                      </m:sup>
                    </m:sSup>
                    <m:r>
                      <a:rPr lang="en-US" sz="1600" b="0" i="1" smtClean="0">
                        <a:latin typeface="Cambria Math" panose="02040503050406030204" pitchFamily="18" charset="0"/>
                      </a:rPr>
                      <m:t>𝑧</m:t>
                    </m:r>
                    <m:r>
                      <a:rPr lang="en-US" sz="1600" b="0" i="1" smtClean="0">
                        <a:latin typeface="Cambria Math" panose="02040503050406030204" pitchFamily="18" charset="0"/>
                      </a:rPr>
                      <m:t>∈</m:t>
                    </m:r>
                    <m:r>
                      <a:rPr lang="en-US" sz="1600" b="0" i="1" smtClean="0">
                        <a:latin typeface="Cambria Math" panose="02040503050406030204" pitchFamily="18" charset="0"/>
                      </a:rPr>
                      <m:t>𝐴</m:t>
                    </m:r>
                  </m:oMath>
                </a14:m>
                <a:endParaRPr lang="en-US" sz="1600" i="1" dirty="0"/>
              </a:p>
              <a:p>
                <a:pPr marL="342900" indent="-342900">
                  <a:buFont typeface="Arial" panose="020B0604020202020204" pitchFamily="34" charset="0"/>
                  <a:buAutoNum type="arabicPeriod"/>
                </a:pPr>
                <a14:m>
                  <m:oMath xmlns:m="http://schemas.openxmlformats.org/officeDocument/2006/math">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𝑦</m:t>
                        </m:r>
                      </m:e>
                    </m:d>
                    <m:r>
                      <a:rPr lang="en-US" sz="1600" b="0" i="1" smtClean="0">
                        <a:latin typeface="Cambria Math" panose="02040503050406030204" pitchFamily="18" charset="0"/>
                      </a:rPr>
                      <m:t>&gt;0</m:t>
                    </m:r>
                  </m:oMath>
                </a14:m>
                <a:endParaRPr lang="en-US" sz="1600" i="1" dirty="0"/>
              </a:p>
              <a:p>
                <a:pPr marL="342900" indent="-342900">
                  <a:buFont typeface="Arial" panose="020B0604020202020204" pitchFamily="34" charset="0"/>
                  <a:buAutoNum type="arabicPeriod"/>
                </a:pPr>
                <a14:m>
                  <m:oMath xmlns:m="http://schemas.openxmlformats.org/officeDocument/2006/math">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𝑥𝑦</m:t>
                        </m:r>
                      </m:e>
                    </m:d>
                    <m:r>
                      <a:rPr lang="en-US" sz="1600" b="0" i="1" smtClean="0">
                        <a:latin typeface="Cambria Math" panose="02040503050406030204" pitchFamily="18" charset="0"/>
                      </a:rPr>
                      <m:t>≤</m:t>
                    </m:r>
                    <m:r>
                      <a:rPr lang="en-US" sz="1600" b="0" i="1" smtClean="0">
                        <a:latin typeface="Cambria Math" panose="02040503050406030204" pitchFamily="18" charset="0"/>
                      </a:rPr>
                      <m:t>𝑝</m:t>
                    </m:r>
                  </m:oMath>
                </a14:m>
                <a:endParaRPr lang="en-US" sz="1600" i="1" dirty="0"/>
              </a:p>
            </p:txBody>
          </p:sp>
        </mc:Choice>
        <mc:Fallback xmlns="">
          <p:sp>
            <p:nvSpPr>
              <p:cNvPr id="21" name="Content Placeholder 2">
                <a:extLst>
                  <a:ext uri="{FF2B5EF4-FFF2-40B4-BE49-F238E27FC236}">
                    <a16:creationId xmlns:a16="http://schemas.microsoft.com/office/drawing/2014/main" id="{25E0EB54-0CE4-C24A-A50C-DFB4E2353776}"/>
                  </a:ext>
                </a:extLst>
              </p:cNvPr>
              <p:cNvSpPr txBox="1">
                <a:spLocks noRot="1" noChangeAspect="1" noMove="1" noResize="1" noEditPoints="1" noAdjustHandles="1" noChangeArrowheads="1" noChangeShapeType="1" noTextEdit="1"/>
              </p:cNvSpPr>
              <p:nvPr/>
            </p:nvSpPr>
            <p:spPr>
              <a:xfrm>
                <a:off x="901135" y="2572787"/>
                <a:ext cx="4443949" cy="3217027"/>
              </a:xfrm>
              <a:prstGeom prst="rect">
                <a:avLst/>
              </a:prstGeom>
              <a:blipFill>
                <a:blip r:embed="rId3"/>
                <a:stretch>
                  <a:fillRect l="-1136"/>
                </a:stretch>
              </a:blipFill>
              <a:ln>
                <a:solidFill>
                  <a:schemeClr val="tx1">
                    <a:lumMod val="95000"/>
                  </a:schemeClr>
                </a:solidFill>
              </a:ln>
            </p:spPr>
            <p:txBody>
              <a:bodyPr/>
              <a:lstStyle/>
              <a:p>
                <a:r>
                  <a:rPr lang="en-US">
                    <a:noFill/>
                  </a:rPr>
                  <a:t> </a:t>
                </a:r>
              </a:p>
            </p:txBody>
          </p:sp>
        </mc:Fallback>
      </mc:AlternateContent>
      <p:sp>
        <p:nvSpPr>
          <p:cNvPr id="9" name="Content Placeholder 2">
            <a:extLst>
              <a:ext uri="{FF2B5EF4-FFF2-40B4-BE49-F238E27FC236}">
                <a16:creationId xmlns:a16="http://schemas.microsoft.com/office/drawing/2014/main" id="{580CED28-3476-E749-834A-F9868ADEC485}"/>
              </a:ext>
            </a:extLst>
          </p:cNvPr>
          <p:cNvSpPr txBox="1">
            <a:spLocks/>
          </p:cNvSpPr>
          <p:nvPr/>
        </p:nvSpPr>
        <p:spPr>
          <a:xfrm>
            <a:off x="5511338" y="2319248"/>
            <a:ext cx="5793767" cy="3724106"/>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b="1" i="1" u="sng" dirty="0">
                <a:solidFill>
                  <a:schemeClr val="bg1"/>
                </a:solidFill>
              </a:rPr>
              <a:t>Proof overview (Proof by Contradiction)</a:t>
            </a:r>
            <a:r>
              <a:rPr lang="en-US" sz="1800" i="1" dirty="0">
                <a:solidFill>
                  <a:schemeClr val="bg1"/>
                </a:solidFill>
              </a:rPr>
              <a:t>:</a:t>
            </a:r>
          </a:p>
          <a:p>
            <a:pPr marL="342900" indent="-342900">
              <a:buFont typeface="Arial" panose="020B0604020202020204" pitchFamily="34" charset="0"/>
              <a:buAutoNum type="arabicPeriod"/>
            </a:pPr>
            <a:r>
              <a:rPr lang="en-US" sz="1800" i="1" dirty="0">
                <a:solidFill>
                  <a:schemeClr val="bg1"/>
                </a:solidFill>
              </a:rPr>
              <a:t>Assume that language B is regular!</a:t>
            </a:r>
          </a:p>
          <a:p>
            <a:pPr marL="342900" indent="-342900">
              <a:buFont typeface="Arial" panose="020B0604020202020204" pitchFamily="34" charset="0"/>
              <a:buAutoNum type="arabicPeriod"/>
            </a:pPr>
            <a:r>
              <a:rPr lang="en-US" sz="1800" i="1" dirty="0">
                <a:solidFill>
                  <a:schemeClr val="bg1"/>
                </a:solidFill>
              </a:rPr>
              <a:t>Select a string s’ that is in language B and is long enough. Because of the pumping lemma we should be able to split it, find a string y, and pump that string y.</a:t>
            </a:r>
          </a:p>
          <a:p>
            <a:pPr marL="342900" indent="-342900">
              <a:buFont typeface="Arial" panose="020B0604020202020204" pitchFamily="34" charset="0"/>
              <a:buAutoNum type="arabicPeriod"/>
            </a:pPr>
            <a:r>
              <a:rPr lang="en-US" sz="1800" i="1" dirty="0">
                <a:solidFill>
                  <a:schemeClr val="bg1"/>
                </a:solidFill>
              </a:rPr>
              <a:t>Show that there is no way to pump s’ (every way we try to divide it up is not pumpable)</a:t>
            </a:r>
          </a:p>
          <a:p>
            <a:pPr marL="342900" indent="-342900">
              <a:buFont typeface="Arial" panose="020B0604020202020204" pitchFamily="34" charset="0"/>
              <a:buAutoNum type="arabicPeriod"/>
            </a:pPr>
            <a:r>
              <a:rPr lang="en-US" sz="1800" i="1" dirty="0">
                <a:solidFill>
                  <a:schemeClr val="bg1"/>
                </a:solidFill>
              </a:rPr>
              <a:t>Contradiction: Language is not regular because we found a string s’ that cannot be pumped</a:t>
            </a:r>
          </a:p>
          <a:p>
            <a:pPr marL="0" indent="0">
              <a:buFont typeface="Arial" panose="020B0604020202020204" pitchFamily="34" charset="0"/>
              <a:buNone/>
            </a:pPr>
            <a:endParaRPr lang="en-US" sz="1800" i="1" dirty="0">
              <a:solidFill>
                <a:schemeClr val="bg1"/>
              </a:solidFill>
            </a:endParaRPr>
          </a:p>
        </p:txBody>
      </p:sp>
    </p:spTree>
    <p:extLst>
      <p:ext uri="{BB962C8B-B14F-4D97-AF65-F5344CB8AC3E}">
        <p14:creationId xmlns:p14="http://schemas.microsoft.com/office/powerpoint/2010/main" val="3945598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The Pumping Lemma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F1510D-4DE5-0944-9883-C7378A65B719}"/>
                  </a:ext>
                </a:extLst>
              </p:cNvPr>
              <p:cNvSpPr>
                <a:spLocks noGrp="1"/>
              </p:cNvSpPr>
              <p:nvPr>
                <p:ph idx="1"/>
              </p:nvPr>
            </p:nvSpPr>
            <p:spPr>
              <a:xfrm>
                <a:off x="1440873" y="984745"/>
                <a:ext cx="9756371" cy="794179"/>
              </a:xfrm>
              <a:solidFill>
                <a:schemeClr val="tx1">
                  <a:lumMod val="95000"/>
                </a:schemeClr>
              </a:solidFill>
            </p:spPr>
            <p:txBody>
              <a:bodyPr>
                <a:normAutofit/>
              </a:bodyPr>
              <a:lstStyle/>
              <a:p>
                <a:pPr marL="0" indent="0" algn="ctr">
                  <a:buNone/>
                </a:pPr>
                <a:r>
                  <a:rPr lang="en-US" sz="1800" i="1" dirty="0">
                    <a:solidFill>
                      <a:schemeClr val="bg1"/>
                    </a:solidFill>
                  </a:rPr>
                  <a:t>Example 1: Let’s show the following language is NOT regular:</a:t>
                </a:r>
                <a:br>
                  <a:rPr lang="en-US" sz="1800" i="1" dirty="0">
                    <a:solidFill>
                      <a:schemeClr val="bg1"/>
                    </a:solidFill>
                  </a:rPr>
                </a:br>
                <a14:m>
                  <m:oMathPara xmlns:m="http://schemas.openxmlformats.org/officeDocument/2006/math">
                    <m:oMathParaPr>
                      <m:jc m:val="centerGroup"/>
                    </m:oMathParaPr>
                    <m:oMath xmlns:m="http://schemas.openxmlformats.org/officeDocument/2006/math">
                      <m:r>
                        <a:rPr lang="en-US" sz="1800" b="0" i="1" smtClean="0">
                          <a:solidFill>
                            <a:schemeClr val="bg1"/>
                          </a:solidFill>
                          <a:latin typeface="Cambria Math" panose="02040503050406030204" pitchFamily="18" charset="0"/>
                        </a:rPr>
                        <m:t>𝐵</m:t>
                      </m:r>
                      <m:r>
                        <a:rPr lang="en-US" sz="1800" b="0" i="1" smtClean="0">
                          <a:solidFill>
                            <a:schemeClr val="bg1"/>
                          </a:solidFill>
                          <a:latin typeface="Cambria Math" panose="02040503050406030204" pitchFamily="18" charset="0"/>
                        </a:rPr>
                        <m:t>=</m:t>
                      </m:r>
                      <m:d>
                        <m:dPr>
                          <m:begChr m:val="{"/>
                          <m:endChr m:val="|"/>
                          <m:ctrlPr>
                            <a:rPr lang="en-US" sz="1800" b="0" i="1" smtClean="0">
                              <a:solidFill>
                                <a:schemeClr val="bg1"/>
                              </a:solidFill>
                              <a:latin typeface="Cambria Math" panose="02040503050406030204" pitchFamily="18" charset="0"/>
                            </a:rPr>
                          </m:ctrlPr>
                        </m:dPr>
                        <m:e>
                          <m:sSup>
                            <m:sSupPr>
                              <m:ctrlPr>
                                <a:rPr lang="en-US" sz="1800" b="0" i="1" smtClean="0">
                                  <a:solidFill>
                                    <a:schemeClr val="bg1"/>
                                  </a:solidFill>
                                  <a:latin typeface="Cambria Math" panose="02040503050406030204" pitchFamily="18" charset="0"/>
                                </a:rPr>
                              </m:ctrlPr>
                            </m:sSupPr>
                            <m:e>
                              <m:r>
                                <a:rPr lang="en-US" sz="1800" b="0" i="1" smtClean="0">
                                  <a:solidFill>
                                    <a:schemeClr val="bg1"/>
                                  </a:solidFill>
                                  <a:latin typeface="Cambria Math" panose="02040503050406030204" pitchFamily="18" charset="0"/>
                                </a:rPr>
                                <m:t>0</m:t>
                              </m:r>
                            </m:e>
                            <m:sup>
                              <m:r>
                                <a:rPr lang="en-US" sz="1800" b="0" i="1" smtClean="0">
                                  <a:solidFill>
                                    <a:schemeClr val="bg1"/>
                                  </a:solidFill>
                                  <a:latin typeface="Cambria Math" panose="02040503050406030204" pitchFamily="18" charset="0"/>
                                </a:rPr>
                                <m:t>𝑛</m:t>
                              </m:r>
                            </m:sup>
                          </m:sSup>
                          <m:sSup>
                            <m:sSupPr>
                              <m:ctrlPr>
                                <a:rPr lang="en-US" sz="1800" b="0" i="1" smtClean="0">
                                  <a:solidFill>
                                    <a:schemeClr val="bg1"/>
                                  </a:solidFill>
                                  <a:latin typeface="Cambria Math" panose="02040503050406030204" pitchFamily="18" charset="0"/>
                                </a:rPr>
                              </m:ctrlPr>
                            </m:sSupPr>
                            <m:e>
                              <m:r>
                                <a:rPr lang="en-US" sz="1800" b="0" i="1" smtClean="0">
                                  <a:solidFill>
                                    <a:schemeClr val="bg1"/>
                                  </a:solidFill>
                                  <a:latin typeface="Cambria Math" panose="02040503050406030204" pitchFamily="18" charset="0"/>
                                </a:rPr>
                                <m:t>1</m:t>
                              </m:r>
                            </m:e>
                            <m:sup>
                              <m:r>
                                <a:rPr lang="en-US" sz="1800" b="0" i="1" smtClean="0">
                                  <a:solidFill>
                                    <a:schemeClr val="bg1"/>
                                  </a:solidFill>
                                  <a:latin typeface="Cambria Math" panose="02040503050406030204" pitchFamily="18" charset="0"/>
                                </a:rPr>
                                <m:t>𝑛</m:t>
                              </m:r>
                            </m:sup>
                          </m:sSup>
                        </m:e>
                      </m:d>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𝑛</m:t>
                      </m:r>
                      <m:r>
                        <a:rPr lang="en-US" sz="1800" b="0" i="1" smtClean="0">
                          <a:solidFill>
                            <a:schemeClr val="bg1"/>
                          </a:solidFill>
                          <a:latin typeface="Cambria Math" panose="02040503050406030204" pitchFamily="18" charset="0"/>
                        </a:rPr>
                        <m:t>≥0}</m:t>
                      </m:r>
                    </m:oMath>
                  </m:oMathPara>
                </a14:m>
                <a:endParaRPr lang="en-US" sz="1800" i="1" dirty="0">
                  <a:solidFill>
                    <a:schemeClr val="bg1"/>
                  </a:solidFill>
                </a:endParaRPr>
              </a:p>
            </p:txBody>
          </p:sp>
        </mc:Choice>
        <mc:Fallback xmlns="">
          <p:sp>
            <p:nvSpPr>
              <p:cNvPr id="3" name="Content Placeholder 2">
                <a:extLst>
                  <a:ext uri="{FF2B5EF4-FFF2-40B4-BE49-F238E27FC236}">
                    <a16:creationId xmlns:a16="http://schemas.microsoft.com/office/drawing/2014/main" id="{3AF1510D-4DE5-0944-9883-C7378A65B719}"/>
                  </a:ext>
                </a:extLst>
              </p:cNvPr>
              <p:cNvSpPr>
                <a:spLocks noGrp="1" noRot="1" noChangeAspect="1" noMove="1" noResize="1" noEditPoints="1" noAdjustHandles="1" noChangeArrowheads="1" noChangeShapeType="1" noTextEdit="1"/>
              </p:cNvSpPr>
              <p:nvPr>
                <p:ph idx="1"/>
              </p:nvPr>
            </p:nvSpPr>
            <p:spPr>
              <a:xfrm>
                <a:off x="1440873" y="984745"/>
                <a:ext cx="9756371" cy="79417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25E0EB54-0CE4-C24A-A50C-DFB4E2353776}"/>
                  </a:ext>
                </a:extLst>
              </p:cNvPr>
              <p:cNvSpPr txBox="1">
                <a:spLocks/>
              </p:cNvSpPr>
              <p:nvPr/>
            </p:nvSpPr>
            <p:spPr>
              <a:xfrm>
                <a:off x="901135" y="2165461"/>
                <a:ext cx="4443949" cy="3217027"/>
              </a:xfrm>
              <a:prstGeom prst="rect">
                <a:avLst/>
              </a:prstGeom>
              <a:noFill/>
              <a:ln>
                <a:solidFill>
                  <a:schemeClr val="tx1">
                    <a:lumMod val="95000"/>
                  </a:schemeClr>
                </a:solid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b="1" i="1" u="sng" dirty="0"/>
                  <a:t>Pumping Lemma</a:t>
                </a:r>
                <a:r>
                  <a:rPr lang="en-US" sz="1600" i="1" dirty="0"/>
                  <a:t>:</a:t>
                </a:r>
              </a:p>
              <a:p>
                <a:pPr marL="0" indent="0">
                  <a:buFont typeface="Arial" panose="020B0604020202020204" pitchFamily="34" charset="0"/>
                  <a:buNone/>
                </a:pPr>
                <a:r>
                  <a:rPr lang="en-US" sz="1600" i="1" dirty="0"/>
                  <a:t>If </a:t>
                </a:r>
                <a14:m>
                  <m:oMath xmlns:m="http://schemas.openxmlformats.org/officeDocument/2006/math">
                    <m:r>
                      <a:rPr lang="en-US" sz="1600" b="0" i="1" smtClean="0">
                        <a:latin typeface="Cambria Math" panose="02040503050406030204" pitchFamily="18" charset="0"/>
                      </a:rPr>
                      <m:t>𝐴</m:t>
                    </m:r>
                  </m:oMath>
                </a14:m>
                <a:r>
                  <a:rPr lang="en-US" sz="1600" i="1" dirty="0"/>
                  <a:t> is a regular language, then there is a number </a:t>
                </a:r>
                <a14:m>
                  <m:oMath xmlns:m="http://schemas.openxmlformats.org/officeDocument/2006/math">
                    <m:r>
                      <a:rPr lang="en-US" sz="1600" b="0" i="1" smtClean="0">
                        <a:latin typeface="Cambria Math" panose="02040503050406030204" pitchFamily="18" charset="0"/>
                      </a:rPr>
                      <m:t>𝑝</m:t>
                    </m:r>
                  </m:oMath>
                </a14:m>
                <a:r>
                  <a:rPr lang="en-US" sz="1600" i="1" dirty="0"/>
                  <a:t> (called the pumping length) where, if </a:t>
                </a:r>
                <a14:m>
                  <m:oMath xmlns:m="http://schemas.openxmlformats.org/officeDocument/2006/math">
                    <m:r>
                      <a:rPr lang="en-US" sz="1600" b="0" i="1" smtClean="0">
                        <a:latin typeface="Cambria Math" panose="02040503050406030204" pitchFamily="18" charset="0"/>
                      </a:rPr>
                      <m:t>𝑠</m:t>
                    </m:r>
                  </m:oMath>
                </a14:m>
                <a:r>
                  <a:rPr lang="en-US" sz="1600" i="1" dirty="0"/>
                  <a:t> is any string in </a:t>
                </a:r>
                <a14:m>
                  <m:oMath xmlns:m="http://schemas.openxmlformats.org/officeDocument/2006/math">
                    <m:r>
                      <a:rPr lang="en-US" sz="1600" b="0" i="1" smtClean="0">
                        <a:latin typeface="Cambria Math" panose="02040503050406030204" pitchFamily="18" charset="0"/>
                      </a:rPr>
                      <m:t>𝐴</m:t>
                    </m:r>
                  </m:oMath>
                </a14:m>
                <a:r>
                  <a:rPr lang="en-US" sz="1600" i="1" dirty="0"/>
                  <a:t> of length at least </a:t>
                </a:r>
                <a14:m>
                  <m:oMath xmlns:m="http://schemas.openxmlformats.org/officeDocument/2006/math">
                    <m:r>
                      <a:rPr lang="en-US" sz="1600" b="0" i="1" smtClean="0">
                        <a:latin typeface="Cambria Math" panose="02040503050406030204" pitchFamily="18" charset="0"/>
                      </a:rPr>
                      <m:t>𝑝</m:t>
                    </m:r>
                  </m:oMath>
                </a14:m>
                <a:r>
                  <a:rPr lang="en-US" sz="1600" i="1" dirty="0"/>
                  <a:t>, then </a:t>
                </a:r>
                <a14:m>
                  <m:oMath xmlns:m="http://schemas.openxmlformats.org/officeDocument/2006/math">
                    <m:r>
                      <a:rPr lang="en-US" sz="1600" b="0" i="1" smtClean="0">
                        <a:latin typeface="Cambria Math" panose="02040503050406030204" pitchFamily="18" charset="0"/>
                      </a:rPr>
                      <m:t>𝑠</m:t>
                    </m:r>
                  </m:oMath>
                </a14:m>
                <a:r>
                  <a:rPr lang="en-US" sz="1600" i="1" dirty="0"/>
                  <a:t> may be divided into three pieces, </a:t>
                </a:r>
                <a14:m>
                  <m:oMath xmlns:m="http://schemas.openxmlformats.org/officeDocument/2006/math">
                    <m:r>
                      <a:rPr lang="en-US" sz="1600" b="0" i="1" smtClean="0">
                        <a:latin typeface="Cambria Math" panose="02040503050406030204" pitchFamily="18" charset="0"/>
                      </a:rPr>
                      <m:t>𝑠</m:t>
                    </m:r>
                    <m:r>
                      <a:rPr lang="en-US" sz="1600" b="0" i="1" smtClean="0">
                        <a:latin typeface="Cambria Math" panose="02040503050406030204" pitchFamily="18" charset="0"/>
                      </a:rPr>
                      <m:t>=</m:t>
                    </m:r>
                    <m:r>
                      <a:rPr lang="en-US" sz="1600" b="0" i="1" smtClean="0">
                        <a:latin typeface="Cambria Math" panose="02040503050406030204" pitchFamily="18" charset="0"/>
                      </a:rPr>
                      <m:t>𝑥𝑦𝑧</m:t>
                    </m:r>
                  </m:oMath>
                </a14:m>
                <a:r>
                  <a:rPr lang="en-US" sz="1600" i="1" dirty="0"/>
                  <a:t> satisfying the following conditions:</a:t>
                </a:r>
              </a:p>
              <a:p>
                <a:pPr marL="342900" indent="-342900">
                  <a:buFont typeface="Arial" panose="020B0604020202020204" pitchFamily="34" charset="0"/>
                  <a:buAutoNum type="arabicPeriod"/>
                </a:pPr>
                <a:r>
                  <a:rPr lang="en-US" sz="1600" i="1" dirty="0"/>
                  <a:t>for each </a:t>
                </a:r>
                <a14:m>
                  <m:oMath xmlns:m="http://schemas.openxmlformats.org/officeDocument/2006/math">
                    <m:r>
                      <a:rPr lang="en-US" sz="1600" b="0" i="1" smtClean="0">
                        <a:latin typeface="Cambria Math" panose="02040503050406030204" pitchFamily="18" charset="0"/>
                      </a:rPr>
                      <m:t>𝑖</m:t>
                    </m:r>
                    <m:r>
                      <a:rPr lang="en-US" sz="1600" b="0" i="1" smtClean="0">
                        <a:latin typeface="Cambria Math" panose="02040503050406030204" pitchFamily="18" charset="0"/>
                      </a:rPr>
                      <m:t>≥0,</m:t>
                    </m:r>
                    <m:r>
                      <a:rPr lang="en-US" sz="1600" b="0" i="1" smtClean="0">
                        <a:latin typeface="Cambria Math" panose="02040503050406030204" pitchFamily="18" charset="0"/>
                      </a:rPr>
                      <m:t>𝑥</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𝑦</m:t>
                        </m:r>
                      </m:e>
                      <m:sup>
                        <m:r>
                          <a:rPr lang="en-US" sz="1600" b="0" i="1" smtClean="0">
                            <a:latin typeface="Cambria Math" panose="02040503050406030204" pitchFamily="18" charset="0"/>
                          </a:rPr>
                          <m:t>𝑖</m:t>
                        </m:r>
                      </m:sup>
                    </m:sSup>
                    <m:r>
                      <a:rPr lang="en-US" sz="1600" b="0" i="1" smtClean="0">
                        <a:latin typeface="Cambria Math" panose="02040503050406030204" pitchFamily="18" charset="0"/>
                      </a:rPr>
                      <m:t>𝑧</m:t>
                    </m:r>
                    <m:r>
                      <a:rPr lang="en-US" sz="1600" b="0" i="1" smtClean="0">
                        <a:latin typeface="Cambria Math" panose="02040503050406030204" pitchFamily="18" charset="0"/>
                      </a:rPr>
                      <m:t>∈</m:t>
                    </m:r>
                    <m:r>
                      <a:rPr lang="en-US" sz="1600" b="0" i="1" smtClean="0">
                        <a:latin typeface="Cambria Math" panose="02040503050406030204" pitchFamily="18" charset="0"/>
                      </a:rPr>
                      <m:t>𝐴</m:t>
                    </m:r>
                  </m:oMath>
                </a14:m>
                <a:endParaRPr lang="en-US" sz="1600" i="1" dirty="0"/>
              </a:p>
              <a:p>
                <a:pPr marL="342900" indent="-342900">
                  <a:buFont typeface="Arial" panose="020B0604020202020204" pitchFamily="34" charset="0"/>
                  <a:buAutoNum type="arabicPeriod"/>
                </a:pPr>
                <a14:m>
                  <m:oMath xmlns:m="http://schemas.openxmlformats.org/officeDocument/2006/math">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𝑦</m:t>
                        </m:r>
                      </m:e>
                    </m:d>
                    <m:r>
                      <a:rPr lang="en-US" sz="1600" b="0" i="1" smtClean="0">
                        <a:latin typeface="Cambria Math" panose="02040503050406030204" pitchFamily="18" charset="0"/>
                      </a:rPr>
                      <m:t>&gt;0</m:t>
                    </m:r>
                  </m:oMath>
                </a14:m>
                <a:endParaRPr lang="en-US" sz="1600" i="1" dirty="0"/>
              </a:p>
              <a:p>
                <a:pPr marL="342900" indent="-342900">
                  <a:buFont typeface="Arial" panose="020B0604020202020204" pitchFamily="34" charset="0"/>
                  <a:buAutoNum type="arabicPeriod"/>
                </a:pPr>
                <a14:m>
                  <m:oMath xmlns:m="http://schemas.openxmlformats.org/officeDocument/2006/math">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𝑥𝑦</m:t>
                        </m:r>
                      </m:e>
                    </m:d>
                    <m:r>
                      <a:rPr lang="en-US" sz="1600" b="0" i="1" smtClean="0">
                        <a:latin typeface="Cambria Math" panose="02040503050406030204" pitchFamily="18" charset="0"/>
                      </a:rPr>
                      <m:t>≤</m:t>
                    </m:r>
                    <m:r>
                      <a:rPr lang="en-US" sz="1600" b="0" i="1" smtClean="0">
                        <a:latin typeface="Cambria Math" panose="02040503050406030204" pitchFamily="18" charset="0"/>
                      </a:rPr>
                      <m:t>𝑝</m:t>
                    </m:r>
                  </m:oMath>
                </a14:m>
                <a:endParaRPr lang="en-US" sz="1600" i="1" dirty="0"/>
              </a:p>
            </p:txBody>
          </p:sp>
        </mc:Choice>
        <mc:Fallback xmlns="">
          <p:sp>
            <p:nvSpPr>
              <p:cNvPr id="21" name="Content Placeholder 2">
                <a:extLst>
                  <a:ext uri="{FF2B5EF4-FFF2-40B4-BE49-F238E27FC236}">
                    <a16:creationId xmlns:a16="http://schemas.microsoft.com/office/drawing/2014/main" id="{25E0EB54-0CE4-C24A-A50C-DFB4E2353776}"/>
                  </a:ext>
                </a:extLst>
              </p:cNvPr>
              <p:cNvSpPr txBox="1">
                <a:spLocks noRot="1" noChangeAspect="1" noMove="1" noResize="1" noEditPoints="1" noAdjustHandles="1" noChangeArrowheads="1" noChangeShapeType="1" noTextEdit="1"/>
              </p:cNvSpPr>
              <p:nvPr/>
            </p:nvSpPr>
            <p:spPr>
              <a:xfrm>
                <a:off x="901135" y="2165461"/>
                <a:ext cx="4443949" cy="3217027"/>
              </a:xfrm>
              <a:prstGeom prst="rect">
                <a:avLst/>
              </a:prstGeom>
              <a:blipFill>
                <a:blip r:embed="rId3"/>
                <a:stretch>
                  <a:fillRect l="-1136" t="-392"/>
                </a:stretch>
              </a:blipFill>
              <a:ln>
                <a:solidFill>
                  <a:schemeClr val="tx1">
                    <a:lumMod val="95000"/>
                  </a:schemeClr>
                </a:solidFill>
              </a:ln>
            </p:spPr>
            <p:txBody>
              <a:bodyPr/>
              <a:lstStyle/>
              <a:p>
                <a:r>
                  <a:rPr lang="en-US">
                    <a:noFill/>
                  </a:rPr>
                  <a:t> </a:t>
                </a:r>
              </a:p>
            </p:txBody>
          </p:sp>
        </mc:Fallback>
      </mc:AlternateContent>
      <p:sp>
        <p:nvSpPr>
          <p:cNvPr id="9" name="Content Placeholder 2">
            <a:extLst>
              <a:ext uri="{FF2B5EF4-FFF2-40B4-BE49-F238E27FC236}">
                <a16:creationId xmlns:a16="http://schemas.microsoft.com/office/drawing/2014/main" id="{580CED28-3476-E749-834A-F9868ADEC485}"/>
              </a:ext>
            </a:extLst>
          </p:cNvPr>
          <p:cNvSpPr txBox="1">
            <a:spLocks/>
          </p:cNvSpPr>
          <p:nvPr/>
        </p:nvSpPr>
        <p:spPr>
          <a:xfrm>
            <a:off x="5511338" y="2128056"/>
            <a:ext cx="5793767" cy="2078185"/>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b="1" i="1" u="sng" dirty="0">
                <a:solidFill>
                  <a:schemeClr val="bg1"/>
                </a:solidFill>
              </a:rPr>
              <a:t>Proof overview (Proof by Contradiction)</a:t>
            </a:r>
            <a:r>
              <a:rPr lang="en-US" sz="1800" i="1" dirty="0">
                <a:solidFill>
                  <a:schemeClr val="bg1"/>
                </a:solidFill>
              </a:rPr>
              <a:t>:</a:t>
            </a:r>
          </a:p>
          <a:p>
            <a:pPr marL="342900" indent="-342900">
              <a:buFont typeface="Arial" panose="020B0604020202020204" pitchFamily="34" charset="0"/>
              <a:buAutoNum type="arabicPeriod"/>
            </a:pPr>
            <a:r>
              <a:rPr lang="en-US" sz="1800" i="1" dirty="0">
                <a:solidFill>
                  <a:schemeClr val="bg1"/>
                </a:solidFill>
              </a:rPr>
              <a:t>Assume that language B is regular!</a:t>
            </a:r>
          </a:p>
          <a:p>
            <a:pPr marL="342900" indent="-342900">
              <a:buFont typeface="Arial" panose="020B0604020202020204" pitchFamily="34" charset="0"/>
              <a:buAutoNum type="arabicPeriod"/>
            </a:pPr>
            <a:r>
              <a:rPr lang="en-US" sz="1800" i="1" dirty="0">
                <a:solidFill>
                  <a:schemeClr val="bg1"/>
                </a:solidFill>
              </a:rPr>
              <a:t>Select a string s’ that is in language B. Because of the pumping lemma we should be able to split it, find a string y, and pump that string y.</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9EFF8B5B-3905-7240-AF1A-89CF3D237063}"/>
                  </a:ext>
                </a:extLst>
              </p:cNvPr>
              <p:cNvSpPr txBox="1">
                <a:spLocks/>
              </p:cNvSpPr>
              <p:nvPr/>
            </p:nvSpPr>
            <p:spPr>
              <a:xfrm>
                <a:off x="6467199" y="4555373"/>
                <a:ext cx="3882043" cy="1778924"/>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b="1" i="1" u="sng" dirty="0"/>
                  <a:t>Step 1</a:t>
                </a:r>
                <a:r>
                  <a:rPr lang="en-US" sz="1600" i="1" dirty="0"/>
                  <a:t>: Just assume B is regular (DONE!)</a:t>
                </a:r>
              </a:p>
              <a:p>
                <a:pPr marL="0" indent="0">
                  <a:buFont typeface="Arial" panose="020B0604020202020204" pitchFamily="34" charset="0"/>
                  <a:buNone/>
                </a:pPr>
                <a:endParaRPr lang="en-US" sz="1600" i="1" dirty="0"/>
              </a:p>
              <a:p>
                <a:pPr marL="0" indent="0">
                  <a:buFont typeface="Arial" panose="020B0604020202020204" pitchFamily="34" charset="0"/>
                  <a:buNone/>
                </a:pPr>
                <a:r>
                  <a:rPr lang="en-US" sz="1600" b="1" i="1" u="sng" dirty="0"/>
                  <a:t>Step 2</a:t>
                </a:r>
                <a:r>
                  <a:rPr lang="en-US" sz="1600" i="1" dirty="0"/>
                  <a:t>: Select </a:t>
                </a:r>
                <a14:m>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𝑠</m:t>
                        </m:r>
                      </m:e>
                      <m:sup>
                        <m:r>
                          <a:rPr lang="en-US" sz="1600" b="0" i="1" smtClean="0">
                            <a:latin typeface="Cambria Math" panose="02040503050406030204" pitchFamily="18" charset="0"/>
                          </a:rPr>
                          <m:t>′</m:t>
                        </m:r>
                      </m:sup>
                    </m:sSup>
                    <m:r>
                      <a:rPr lang="en-US" sz="1600" b="0" i="1" smtClean="0">
                        <a:latin typeface="Cambria Math" panose="02040503050406030204" pitchFamily="18" charset="0"/>
                      </a:rPr>
                      <m:t>=</m:t>
                    </m:r>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0</m:t>
                        </m:r>
                      </m:e>
                      <m:sup>
                        <m:r>
                          <a:rPr lang="en-US" sz="1600" b="0" i="1" smtClean="0">
                            <a:latin typeface="Cambria Math" panose="02040503050406030204" pitchFamily="18" charset="0"/>
                          </a:rPr>
                          <m:t>𝑝</m:t>
                        </m:r>
                      </m:sup>
                    </m:sSup>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1</m:t>
                        </m:r>
                      </m:e>
                      <m:sup>
                        <m:r>
                          <a:rPr lang="en-US" sz="1600" b="0" i="1" smtClean="0">
                            <a:latin typeface="Cambria Math" panose="02040503050406030204" pitchFamily="18" charset="0"/>
                          </a:rPr>
                          <m:t>𝑝</m:t>
                        </m:r>
                      </m:sup>
                    </m:sSup>
                  </m:oMath>
                </a14:m>
                <a:r>
                  <a:rPr lang="en-US" sz="1600" i="1" dirty="0"/>
                  <a:t>   </a:t>
                </a:r>
              </a:p>
              <a:p>
                <a:pPr marL="0" indent="0">
                  <a:buFont typeface="Arial" panose="020B0604020202020204" pitchFamily="34" charset="0"/>
                  <a:buNone/>
                </a:pPr>
                <a:r>
                  <a:rPr lang="en-US" sz="1600" i="1" dirty="0"/>
                  <a:t>**Note that p must exist by pumping lemma!</a:t>
                </a:r>
              </a:p>
            </p:txBody>
          </p:sp>
        </mc:Choice>
        <mc:Fallback xmlns="">
          <p:sp>
            <p:nvSpPr>
              <p:cNvPr id="6" name="Content Placeholder 2">
                <a:extLst>
                  <a:ext uri="{FF2B5EF4-FFF2-40B4-BE49-F238E27FC236}">
                    <a16:creationId xmlns:a16="http://schemas.microsoft.com/office/drawing/2014/main" id="{9EFF8B5B-3905-7240-AF1A-89CF3D237063}"/>
                  </a:ext>
                </a:extLst>
              </p:cNvPr>
              <p:cNvSpPr txBox="1">
                <a:spLocks noRot="1" noChangeAspect="1" noMove="1" noResize="1" noEditPoints="1" noAdjustHandles="1" noChangeArrowheads="1" noChangeShapeType="1" noTextEdit="1"/>
              </p:cNvSpPr>
              <p:nvPr/>
            </p:nvSpPr>
            <p:spPr>
              <a:xfrm>
                <a:off x="6467199" y="4555373"/>
                <a:ext cx="3882043" cy="1778924"/>
              </a:xfrm>
              <a:prstGeom prst="rect">
                <a:avLst/>
              </a:prstGeom>
              <a:blipFill>
                <a:blip r:embed="rId4"/>
                <a:stretch>
                  <a:fillRect l="-649"/>
                </a:stretch>
              </a:blipFill>
              <a:ln>
                <a:solidFill>
                  <a:schemeClr val="tx1">
                    <a:lumMod val="9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15809923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The Pumping Lemma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F1510D-4DE5-0944-9883-C7378A65B719}"/>
                  </a:ext>
                </a:extLst>
              </p:cNvPr>
              <p:cNvSpPr>
                <a:spLocks noGrp="1"/>
              </p:cNvSpPr>
              <p:nvPr>
                <p:ph idx="1"/>
              </p:nvPr>
            </p:nvSpPr>
            <p:spPr>
              <a:xfrm>
                <a:off x="1440873" y="984745"/>
                <a:ext cx="9756371" cy="794179"/>
              </a:xfrm>
              <a:solidFill>
                <a:schemeClr val="tx1">
                  <a:lumMod val="95000"/>
                </a:schemeClr>
              </a:solidFill>
            </p:spPr>
            <p:txBody>
              <a:bodyPr>
                <a:normAutofit/>
              </a:bodyPr>
              <a:lstStyle/>
              <a:p>
                <a:pPr marL="0" indent="0" algn="ctr">
                  <a:buNone/>
                </a:pPr>
                <a:r>
                  <a:rPr lang="en-US" sz="1800" i="1" dirty="0">
                    <a:solidFill>
                      <a:schemeClr val="bg1"/>
                    </a:solidFill>
                  </a:rPr>
                  <a:t>Example 1: Let’s show the following language is NOT regular:</a:t>
                </a:r>
                <a:br>
                  <a:rPr lang="en-US" sz="1800" i="1" dirty="0">
                    <a:solidFill>
                      <a:schemeClr val="bg1"/>
                    </a:solidFill>
                  </a:rPr>
                </a:br>
                <a14:m>
                  <m:oMathPara xmlns:m="http://schemas.openxmlformats.org/officeDocument/2006/math">
                    <m:oMathParaPr>
                      <m:jc m:val="centerGroup"/>
                    </m:oMathParaPr>
                    <m:oMath xmlns:m="http://schemas.openxmlformats.org/officeDocument/2006/math">
                      <m:r>
                        <a:rPr lang="en-US" sz="1800" b="0" i="1" smtClean="0">
                          <a:solidFill>
                            <a:schemeClr val="bg1"/>
                          </a:solidFill>
                          <a:latin typeface="Cambria Math" panose="02040503050406030204" pitchFamily="18" charset="0"/>
                        </a:rPr>
                        <m:t>𝐵</m:t>
                      </m:r>
                      <m:r>
                        <a:rPr lang="en-US" sz="1800" b="0" i="1" smtClean="0">
                          <a:solidFill>
                            <a:schemeClr val="bg1"/>
                          </a:solidFill>
                          <a:latin typeface="Cambria Math" panose="02040503050406030204" pitchFamily="18" charset="0"/>
                        </a:rPr>
                        <m:t>=</m:t>
                      </m:r>
                      <m:d>
                        <m:dPr>
                          <m:begChr m:val="{"/>
                          <m:endChr m:val="|"/>
                          <m:ctrlPr>
                            <a:rPr lang="en-US" sz="1800" b="0" i="1" smtClean="0">
                              <a:solidFill>
                                <a:schemeClr val="bg1"/>
                              </a:solidFill>
                              <a:latin typeface="Cambria Math" panose="02040503050406030204" pitchFamily="18" charset="0"/>
                            </a:rPr>
                          </m:ctrlPr>
                        </m:dPr>
                        <m:e>
                          <m:sSup>
                            <m:sSupPr>
                              <m:ctrlPr>
                                <a:rPr lang="en-US" sz="1800" b="0" i="1" smtClean="0">
                                  <a:solidFill>
                                    <a:schemeClr val="bg1"/>
                                  </a:solidFill>
                                  <a:latin typeface="Cambria Math" panose="02040503050406030204" pitchFamily="18" charset="0"/>
                                </a:rPr>
                              </m:ctrlPr>
                            </m:sSupPr>
                            <m:e>
                              <m:r>
                                <a:rPr lang="en-US" sz="1800" b="0" i="1" smtClean="0">
                                  <a:solidFill>
                                    <a:schemeClr val="bg1"/>
                                  </a:solidFill>
                                  <a:latin typeface="Cambria Math" panose="02040503050406030204" pitchFamily="18" charset="0"/>
                                </a:rPr>
                                <m:t>0</m:t>
                              </m:r>
                            </m:e>
                            <m:sup>
                              <m:r>
                                <a:rPr lang="en-US" sz="1800" b="0" i="1" smtClean="0">
                                  <a:solidFill>
                                    <a:schemeClr val="bg1"/>
                                  </a:solidFill>
                                  <a:latin typeface="Cambria Math" panose="02040503050406030204" pitchFamily="18" charset="0"/>
                                </a:rPr>
                                <m:t>𝑛</m:t>
                              </m:r>
                            </m:sup>
                          </m:sSup>
                          <m:sSup>
                            <m:sSupPr>
                              <m:ctrlPr>
                                <a:rPr lang="en-US" sz="1800" b="0" i="1" smtClean="0">
                                  <a:solidFill>
                                    <a:schemeClr val="bg1"/>
                                  </a:solidFill>
                                  <a:latin typeface="Cambria Math" panose="02040503050406030204" pitchFamily="18" charset="0"/>
                                </a:rPr>
                              </m:ctrlPr>
                            </m:sSupPr>
                            <m:e>
                              <m:r>
                                <a:rPr lang="en-US" sz="1800" b="0" i="1" smtClean="0">
                                  <a:solidFill>
                                    <a:schemeClr val="bg1"/>
                                  </a:solidFill>
                                  <a:latin typeface="Cambria Math" panose="02040503050406030204" pitchFamily="18" charset="0"/>
                                </a:rPr>
                                <m:t>1</m:t>
                              </m:r>
                            </m:e>
                            <m:sup>
                              <m:r>
                                <a:rPr lang="en-US" sz="1800" b="0" i="1" smtClean="0">
                                  <a:solidFill>
                                    <a:schemeClr val="bg1"/>
                                  </a:solidFill>
                                  <a:latin typeface="Cambria Math" panose="02040503050406030204" pitchFamily="18" charset="0"/>
                                </a:rPr>
                                <m:t>𝑛</m:t>
                              </m:r>
                            </m:sup>
                          </m:sSup>
                        </m:e>
                      </m:d>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𝑛</m:t>
                      </m:r>
                      <m:r>
                        <a:rPr lang="en-US" sz="1800" b="0" i="1" smtClean="0">
                          <a:solidFill>
                            <a:schemeClr val="bg1"/>
                          </a:solidFill>
                          <a:latin typeface="Cambria Math" panose="02040503050406030204" pitchFamily="18" charset="0"/>
                        </a:rPr>
                        <m:t>≥0}</m:t>
                      </m:r>
                    </m:oMath>
                  </m:oMathPara>
                </a14:m>
                <a:endParaRPr lang="en-US" sz="1800" i="1" dirty="0">
                  <a:solidFill>
                    <a:schemeClr val="bg1"/>
                  </a:solidFill>
                </a:endParaRPr>
              </a:p>
            </p:txBody>
          </p:sp>
        </mc:Choice>
        <mc:Fallback xmlns="">
          <p:sp>
            <p:nvSpPr>
              <p:cNvPr id="3" name="Content Placeholder 2">
                <a:extLst>
                  <a:ext uri="{FF2B5EF4-FFF2-40B4-BE49-F238E27FC236}">
                    <a16:creationId xmlns:a16="http://schemas.microsoft.com/office/drawing/2014/main" id="{3AF1510D-4DE5-0944-9883-C7378A65B719}"/>
                  </a:ext>
                </a:extLst>
              </p:cNvPr>
              <p:cNvSpPr>
                <a:spLocks noGrp="1" noRot="1" noChangeAspect="1" noMove="1" noResize="1" noEditPoints="1" noAdjustHandles="1" noChangeArrowheads="1" noChangeShapeType="1" noTextEdit="1"/>
              </p:cNvSpPr>
              <p:nvPr>
                <p:ph idx="1"/>
              </p:nvPr>
            </p:nvSpPr>
            <p:spPr>
              <a:xfrm>
                <a:off x="1440873" y="984745"/>
                <a:ext cx="9756371" cy="79417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25E0EB54-0CE4-C24A-A50C-DFB4E2353776}"/>
                  </a:ext>
                </a:extLst>
              </p:cNvPr>
              <p:cNvSpPr txBox="1">
                <a:spLocks/>
              </p:cNvSpPr>
              <p:nvPr/>
            </p:nvSpPr>
            <p:spPr>
              <a:xfrm>
                <a:off x="901135" y="2165461"/>
                <a:ext cx="4443949" cy="3217027"/>
              </a:xfrm>
              <a:prstGeom prst="rect">
                <a:avLst/>
              </a:prstGeom>
              <a:noFill/>
              <a:ln>
                <a:solidFill>
                  <a:schemeClr val="tx1">
                    <a:lumMod val="95000"/>
                  </a:schemeClr>
                </a:solid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b="1" i="1" u="sng" dirty="0"/>
                  <a:t>Pumping Lemma</a:t>
                </a:r>
                <a:r>
                  <a:rPr lang="en-US" sz="1600" i="1" dirty="0"/>
                  <a:t>:</a:t>
                </a:r>
              </a:p>
              <a:p>
                <a:pPr marL="0" indent="0">
                  <a:buFont typeface="Arial" panose="020B0604020202020204" pitchFamily="34" charset="0"/>
                  <a:buNone/>
                </a:pPr>
                <a:r>
                  <a:rPr lang="en-US" sz="1600" i="1" dirty="0"/>
                  <a:t>If </a:t>
                </a:r>
                <a14:m>
                  <m:oMath xmlns:m="http://schemas.openxmlformats.org/officeDocument/2006/math">
                    <m:r>
                      <a:rPr lang="en-US" sz="1600" b="0" i="1" smtClean="0">
                        <a:latin typeface="Cambria Math" panose="02040503050406030204" pitchFamily="18" charset="0"/>
                      </a:rPr>
                      <m:t>𝐴</m:t>
                    </m:r>
                  </m:oMath>
                </a14:m>
                <a:r>
                  <a:rPr lang="en-US" sz="1600" i="1" dirty="0"/>
                  <a:t> is a regular language, then there is a number </a:t>
                </a:r>
                <a14:m>
                  <m:oMath xmlns:m="http://schemas.openxmlformats.org/officeDocument/2006/math">
                    <m:r>
                      <a:rPr lang="en-US" sz="1600" b="0" i="1" smtClean="0">
                        <a:latin typeface="Cambria Math" panose="02040503050406030204" pitchFamily="18" charset="0"/>
                      </a:rPr>
                      <m:t>𝑝</m:t>
                    </m:r>
                  </m:oMath>
                </a14:m>
                <a:r>
                  <a:rPr lang="en-US" sz="1600" i="1" dirty="0"/>
                  <a:t> (called the pumping length) where, if </a:t>
                </a:r>
                <a14:m>
                  <m:oMath xmlns:m="http://schemas.openxmlformats.org/officeDocument/2006/math">
                    <m:r>
                      <a:rPr lang="en-US" sz="1600" b="0" i="1" smtClean="0">
                        <a:latin typeface="Cambria Math" panose="02040503050406030204" pitchFamily="18" charset="0"/>
                      </a:rPr>
                      <m:t>𝑠</m:t>
                    </m:r>
                  </m:oMath>
                </a14:m>
                <a:r>
                  <a:rPr lang="en-US" sz="1600" i="1" dirty="0"/>
                  <a:t> is any string in </a:t>
                </a:r>
                <a14:m>
                  <m:oMath xmlns:m="http://schemas.openxmlformats.org/officeDocument/2006/math">
                    <m:r>
                      <a:rPr lang="en-US" sz="1600" b="0" i="1" smtClean="0">
                        <a:latin typeface="Cambria Math" panose="02040503050406030204" pitchFamily="18" charset="0"/>
                      </a:rPr>
                      <m:t>𝐴</m:t>
                    </m:r>
                  </m:oMath>
                </a14:m>
                <a:r>
                  <a:rPr lang="en-US" sz="1600" i="1" dirty="0"/>
                  <a:t> of length at least </a:t>
                </a:r>
                <a14:m>
                  <m:oMath xmlns:m="http://schemas.openxmlformats.org/officeDocument/2006/math">
                    <m:r>
                      <a:rPr lang="en-US" sz="1600" b="0" i="1" smtClean="0">
                        <a:latin typeface="Cambria Math" panose="02040503050406030204" pitchFamily="18" charset="0"/>
                      </a:rPr>
                      <m:t>𝑝</m:t>
                    </m:r>
                  </m:oMath>
                </a14:m>
                <a:r>
                  <a:rPr lang="en-US" sz="1600" i="1" dirty="0"/>
                  <a:t>, then </a:t>
                </a:r>
                <a14:m>
                  <m:oMath xmlns:m="http://schemas.openxmlformats.org/officeDocument/2006/math">
                    <m:r>
                      <a:rPr lang="en-US" sz="1600" b="0" i="1" smtClean="0">
                        <a:latin typeface="Cambria Math" panose="02040503050406030204" pitchFamily="18" charset="0"/>
                      </a:rPr>
                      <m:t>𝑠</m:t>
                    </m:r>
                  </m:oMath>
                </a14:m>
                <a:r>
                  <a:rPr lang="en-US" sz="1600" i="1" dirty="0"/>
                  <a:t> may be divided into three pieces, </a:t>
                </a:r>
                <a14:m>
                  <m:oMath xmlns:m="http://schemas.openxmlformats.org/officeDocument/2006/math">
                    <m:r>
                      <a:rPr lang="en-US" sz="1600" b="0" i="1" smtClean="0">
                        <a:latin typeface="Cambria Math" panose="02040503050406030204" pitchFamily="18" charset="0"/>
                      </a:rPr>
                      <m:t>𝑠</m:t>
                    </m:r>
                    <m:r>
                      <a:rPr lang="en-US" sz="1600" b="0" i="1" smtClean="0">
                        <a:latin typeface="Cambria Math" panose="02040503050406030204" pitchFamily="18" charset="0"/>
                      </a:rPr>
                      <m:t>=</m:t>
                    </m:r>
                    <m:r>
                      <a:rPr lang="en-US" sz="1600" b="0" i="1" smtClean="0">
                        <a:latin typeface="Cambria Math" panose="02040503050406030204" pitchFamily="18" charset="0"/>
                      </a:rPr>
                      <m:t>𝑥𝑦𝑧</m:t>
                    </m:r>
                  </m:oMath>
                </a14:m>
                <a:r>
                  <a:rPr lang="en-US" sz="1600" i="1" dirty="0"/>
                  <a:t> satisfying the following conditions:</a:t>
                </a:r>
              </a:p>
              <a:p>
                <a:pPr marL="342900" indent="-342900">
                  <a:buFont typeface="Arial" panose="020B0604020202020204" pitchFamily="34" charset="0"/>
                  <a:buAutoNum type="arabicPeriod"/>
                </a:pPr>
                <a:r>
                  <a:rPr lang="en-US" sz="1600" i="1" dirty="0"/>
                  <a:t>for each </a:t>
                </a:r>
                <a14:m>
                  <m:oMath xmlns:m="http://schemas.openxmlformats.org/officeDocument/2006/math">
                    <m:r>
                      <a:rPr lang="en-US" sz="1600" b="0" i="1" smtClean="0">
                        <a:latin typeface="Cambria Math" panose="02040503050406030204" pitchFamily="18" charset="0"/>
                      </a:rPr>
                      <m:t>𝑖</m:t>
                    </m:r>
                    <m:r>
                      <a:rPr lang="en-US" sz="1600" b="0" i="1" smtClean="0">
                        <a:latin typeface="Cambria Math" panose="02040503050406030204" pitchFamily="18" charset="0"/>
                      </a:rPr>
                      <m:t>≥0,</m:t>
                    </m:r>
                    <m:r>
                      <a:rPr lang="en-US" sz="1600" b="0" i="1" smtClean="0">
                        <a:latin typeface="Cambria Math" panose="02040503050406030204" pitchFamily="18" charset="0"/>
                      </a:rPr>
                      <m:t>𝑥</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𝑦</m:t>
                        </m:r>
                      </m:e>
                      <m:sup>
                        <m:r>
                          <a:rPr lang="en-US" sz="1600" b="0" i="1" smtClean="0">
                            <a:latin typeface="Cambria Math" panose="02040503050406030204" pitchFamily="18" charset="0"/>
                          </a:rPr>
                          <m:t>𝑖</m:t>
                        </m:r>
                      </m:sup>
                    </m:sSup>
                    <m:r>
                      <a:rPr lang="en-US" sz="1600" b="0" i="1" smtClean="0">
                        <a:latin typeface="Cambria Math" panose="02040503050406030204" pitchFamily="18" charset="0"/>
                      </a:rPr>
                      <m:t>𝑧</m:t>
                    </m:r>
                    <m:r>
                      <a:rPr lang="en-US" sz="1600" b="0" i="1" smtClean="0">
                        <a:latin typeface="Cambria Math" panose="02040503050406030204" pitchFamily="18" charset="0"/>
                      </a:rPr>
                      <m:t>∈</m:t>
                    </m:r>
                    <m:r>
                      <a:rPr lang="en-US" sz="1600" b="0" i="1" smtClean="0">
                        <a:latin typeface="Cambria Math" panose="02040503050406030204" pitchFamily="18" charset="0"/>
                      </a:rPr>
                      <m:t>𝐴</m:t>
                    </m:r>
                  </m:oMath>
                </a14:m>
                <a:endParaRPr lang="en-US" sz="1600" i="1" dirty="0"/>
              </a:p>
              <a:p>
                <a:pPr marL="342900" indent="-342900">
                  <a:buFont typeface="Arial" panose="020B0604020202020204" pitchFamily="34" charset="0"/>
                  <a:buAutoNum type="arabicPeriod"/>
                </a:pPr>
                <a14:m>
                  <m:oMath xmlns:m="http://schemas.openxmlformats.org/officeDocument/2006/math">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𝑦</m:t>
                        </m:r>
                      </m:e>
                    </m:d>
                    <m:r>
                      <a:rPr lang="en-US" sz="1600" b="0" i="1" smtClean="0">
                        <a:latin typeface="Cambria Math" panose="02040503050406030204" pitchFamily="18" charset="0"/>
                      </a:rPr>
                      <m:t>&gt;0</m:t>
                    </m:r>
                  </m:oMath>
                </a14:m>
                <a:endParaRPr lang="en-US" sz="1600" i="1" dirty="0"/>
              </a:p>
              <a:p>
                <a:pPr marL="342900" indent="-342900">
                  <a:buFont typeface="Arial" panose="020B0604020202020204" pitchFamily="34" charset="0"/>
                  <a:buAutoNum type="arabicPeriod"/>
                </a:pPr>
                <a14:m>
                  <m:oMath xmlns:m="http://schemas.openxmlformats.org/officeDocument/2006/math">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𝑥𝑦</m:t>
                        </m:r>
                      </m:e>
                    </m:d>
                    <m:r>
                      <a:rPr lang="en-US" sz="1600" b="0" i="1" smtClean="0">
                        <a:latin typeface="Cambria Math" panose="02040503050406030204" pitchFamily="18" charset="0"/>
                      </a:rPr>
                      <m:t>≤</m:t>
                    </m:r>
                    <m:r>
                      <a:rPr lang="en-US" sz="1600" b="0" i="1" smtClean="0">
                        <a:latin typeface="Cambria Math" panose="02040503050406030204" pitchFamily="18" charset="0"/>
                      </a:rPr>
                      <m:t>𝑝</m:t>
                    </m:r>
                  </m:oMath>
                </a14:m>
                <a:endParaRPr lang="en-US" sz="1600" i="1" dirty="0"/>
              </a:p>
            </p:txBody>
          </p:sp>
        </mc:Choice>
        <mc:Fallback xmlns="">
          <p:sp>
            <p:nvSpPr>
              <p:cNvPr id="21" name="Content Placeholder 2">
                <a:extLst>
                  <a:ext uri="{FF2B5EF4-FFF2-40B4-BE49-F238E27FC236}">
                    <a16:creationId xmlns:a16="http://schemas.microsoft.com/office/drawing/2014/main" id="{25E0EB54-0CE4-C24A-A50C-DFB4E2353776}"/>
                  </a:ext>
                </a:extLst>
              </p:cNvPr>
              <p:cNvSpPr txBox="1">
                <a:spLocks noRot="1" noChangeAspect="1" noMove="1" noResize="1" noEditPoints="1" noAdjustHandles="1" noChangeArrowheads="1" noChangeShapeType="1" noTextEdit="1"/>
              </p:cNvSpPr>
              <p:nvPr/>
            </p:nvSpPr>
            <p:spPr>
              <a:xfrm>
                <a:off x="901135" y="2165461"/>
                <a:ext cx="4443949" cy="3217027"/>
              </a:xfrm>
              <a:prstGeom prst="rect">
                <a:avLst/>
              </a:prstGeom>
              <a:blipFill>
                <a:blip r:embed="rId3"/>
                <a:stretch>
                  <a:fillRect l="-1136" t="-392"/>
                </a:stretch>
              </a:blipFill>
              <a:ln>
                <a:solidFill>
                  <a:schemeClr val="tx1">
                    <a:lumMod val="95000"/>
                  </a:schemeClr>
                </a:solidFill>
              </a:ln>
            </p:spPr>
            <p:txBody>
              <a:bodyPr/>
              <a:lstStyle/>
              <a:p>
                <a:r>
                  <a:rPr lang="en-US">
                    <a:noFill/>
                  </a:rPr>
                  <a:t> </a:t>
                </a:r>
              </a:p>
            </p:txBody>
          </p:sp>
        </mc:Fallback>
      </mc:AlternateContent>
      <p:sp>
        <p:nvSpPr>
          <p:cNvPr id="9" name="Content Placeholder 2">
            <a:extLst>
              <a:ext uri="{FF2B5EF4-FFF2-40B4-BE49-F238E27FC236}">
                <a16:creationId xmlns:a16="http://schemas.microsoft.com/office/drawing/2014/main" id="{580CED28-3476-E749-834A-F9868ADEC485}"/>
              </a:ext>
            </a:extLst>
          </p:cNvPr>
          <p:cNvSpPr txBox="1">
            <a:spLocks/>
          </p:cNvSpPr>
          <p:nvPr/>
        </p:nvSpPr>
        <p:spPr>
          <a:xfrm>
            <a:off x="5511338" y="2128057"/>
            <a:ext cx="5793767" cy="1371602"/>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b="1" i="1" u="sng" dirty="0">
                <a:solidFill>
                  <a:schemeClr val="bg1"/>
                </a:solidFill>
              </a:rPr>
              <a:t>Proof overview (Proof by Contradiction)</a:t>
            </a:r>
            <a:r>
              <a:rPr lang="en-US" sz="1800" i="1" dirty="0">
                <a:solidFill>
                  <a:schemeClr val="bg1"/>
                </a:solidFill>
              </a:rPr>
              <a:t>:</a:t>
            </a:r>
          </a:p>
          <a:p>
            <a:pPr marL="0" indent="0">
              <a:buNone/>
            </a:pPr>
            <a:r>
              <a:rPr lang="en-US" sz="1800" i="1" dirty="0">
                <a:solidFill>
                  <a:schemeClr val="bg1"/>
                </a:solidFill>
              </a:rPr>
              <a:t>3. Show that there is no way to pump s’ (every way we try to divide it up is not pumpable)</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9EFF8B5B-3905-7240-AF1A-89CF3D237063}"/>
                  </a:ext>
                </a:extLst>
              </p:cNvPr>
              <p:cNvSpPr txBox="1">
                <a:spLocks/>
              </p:cNvSpPr>
              <p:nvPr/>
            </p:nvSpPr>
            <p:spPr>
              <a:xfrm>
                <a:off x="5511338" y="3674223"/>
                <a:ext cx="5793767" cy="2177938"/>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We selected </a:t>
                </a:r>
                <a14:m>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𝑠</m:t>
                        </m:r>
                      </m:e>
                      <m:sup>
                        <m:r>
                          <a:rPr lang="en-US" sz="1600" b="0" i="1" smtClean="0">
                            <a:latin typeface="Cambria Math" panose="02040503050406030204" pitchFamily="18" charset="0"/>
                          </a:rPr>
                          <m:t>′</m:t>
                        </m:r>
                      </m:sup>
                    </m:sSup>
                    <m:r>
                      <a:rPr lang="en-US" sz="1600" b="0" i="1" smtClean="0">
                        <a:latin typeface="Cambria Math" panose="02040503050406030204" pitchFamily="18" charset="0"/>
                      </a:rPr>
                      <m:t>=</m:t>
                    </m:r>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0</m:t>
                        </m:r>
                      </m:e>
                      <m:sup>
                        <m:r>
                          <a:rPr lang="en-US" sz="1600" b="0" i="1" smtClean="0">
                            <a:latin typeface="Cambria Math" panose="02040503050406030204" pitchFamily="18" charset="0"/>
                          </a:rPr>
                          <m:t>𝑝</m:t>
                        </m:r>
                      </m:sup>
                    </m:sSup>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1</m:t>
                        </m:r>
                      </m:e>
                      <m:sup>
                        <m:r>
                          <a:rPr lang="en-US" sz="1600" b="0" i="1" smtClean="0">
                            <a:latin typeface="Cambria Math" panose="02040503050406030204" pitchFamily="18" charset="0"/>
                          </a:rPr>
                          <m:t>𝑝</m:t>
                        </m:r>
                      </m:sup>
                    </m:sSup>
                  </m:oMath>
                </a14:m>
                <a:r>
                  <a:rPr lang="en-US" sz="1600" i="1" dirty="0"/>
                  <a:t>   </a:t>
                </a:r>
              </a:p>
              <a:p>
                <a:pPr marL="0" indent="0">
                  <a:buFont typeface="Arial" panose="020B0604020202020204" pitchFamily="34" charset="0"/>
                  <a:buNone/>
                </a:pPr>
                <a:r>
                  <a:rPr lang="en-US" sz="1600" i="1" dirty="0"/>
                  <a:t>So we want to divide it such that </a:t>
                </a:r>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𝑠</m:t>
                        </m:r>
                      </m:e>
                      <m:sup>
                        <m:r>
                          <a:rPr lang="en-US" sz="1600" b="0" i="1" smtClean="0">
                            <a:latin typeface="Cambria Math" panose="02040503050406030204" pitchFamily="18" charset="0"/>
                          </a:rPr>
                          <m:t>′</m:t>
                        </m:r>
                      </m:sup>
                    </m:sSup>
                    <m:r>
                      <a:rPr lang="en-US" sz="1600" b="0" i="1" smtClean="0">
                        <a:latin typeface="Cambria Math" panose="02040503050406030204" pitchFamily="18" charset="0"/>
                      </a:rPr>
                      <m:t>=</m:t>
                    </m:r>
                    <m:r>
                      <a:rPr lang="en-US" sz="1600" b="0" i="1" smtClean="0">
                        <a:latin typeface="Cambria Math" panose="02040503050406030204" pitchFamily="18" charset="0"/>
                      </a:rPr>
                      <m:t>𝑥𝑦𝑧</m:t>
                    </m:r>
                  </m:oMath>
                </a14:m>
                <a:endParaRPr lang="en-US" sz="1600" i="1" dirty="0"/>
              </a:p>
              <a:p>
                <a:pPr marL="0" indent="0">
                  <a:buFont typeface="Arial" panose="020B0604020202020204" pitchFamily="34" charset="0"/>
                  <a:buNone/>
                </a:pPr>
                <a:r>
                  <a:rPr lang="en-US" sz="1600" i="1" dirty="0"/>
                  <a:t>Three cases:</a:t>
                </a:r>
                <a:br>
                  <a:rPr lang="en-US" sz="1600" i="1" dirty="0"/>
                </a:br>
                <a:r>
                  <a:rPr lang="en-US" sz="1600" i="1" dirty="0"/>
                  <a:t>1. y contains only 0s</a:t>
                </a:r>
                <a:br>
                  <a:rPr lang="en-US" sz="1600" i="1" dirty="0"/>
                </a:br>
                <a:r>
                  <a:rPr lang="en-US" sz="1600" i="1" dirty="0"/>
                  <a:t>2. y contains some 0s and some 1s (e.g., 00001111111)</a:t>
                </a:r>
                <a:br>
                  <a:rPr lang="en-US" sz="1600" i="1" dirty="0"/>
                </a:br>
                <a:r>
                  <a:rPr lang="en-US" sz="1600" i="1" dirty="0"/>
                  <a:t>3. y contains all 1s</a:t>
                </a:r>
              </a:p>
            </p:txBody>
          </p:sp>
        </mc:Choice>
        <mc:Fallback xmlns="">
          <p:sp>
            <p:nvSpPr>
              <p:cNvPr id="6" name="Content Placeholder 2">
                <a:extLst>
                  <a:ext uri="{FF2B5EF4-FFF2-40B4-BE49-F238E27FC236}">
                    <a16:creationId xmlns:a16="http://schemas.microsoft.com/office/drawing/2014/main" id="{9EFF8B5B-3905-7240-AF1A-89CF3D237063}"/>
                  </a:ext>
                </a:extLst>
              </p:cNvPr>
              <p:cNvSpPr txBox="1">
                <a:spLocks noRot="1" noChangeAspect="1" noMove="1" noResize="1" noEditPoints="1" noAdjustHandles="1" noChangeArrowheads="1" noChangeShapeType="1" noTextEdit="1"/>
              </p:cNvSpPr>
              <p:nvPr/>
            </p:nvSpPr>
            <p:spPr>
              <a:xfrm>
                <a:off x="5511338" y="3674223"/>
                <a:ext cx="5793767" cy="2177938"/>
              </a:xfrm>
              <a:prstGeom prst="rect">
                <a:avLst/>
              </a:prstGeom>
              <a:blipFill>
                <a:blip r:embed="rId4"/>
                <a:stretch>
                  <a:fillRect l="-437"/>
                </a:stretch>
              </a:blipFill>
              <a:ln>
                <a:solidFill>
                  <a:schemeClr val="tx1">
                    <a:lumMod val="95000"/>
                  </a:schemeClr>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2018A83A-69ED-F440-8EEE-E08BCD640693}"/>
              </a:ext>
            </a:extLst>
          </p:cNvPr>
          <p:cNvSpPr txBox="1">
            <a:spLocks/>
          </p:cNvSpPr>
          <p:nvPr/>
        </p:nvSpPr>
        <p:spPr>
          <a:xfrm>
            <a:off x="1346662" y="6026724"/>
            <a:ext cx="9958443" cy="717669"/>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None of these three cases lead to valid pumping. Cases 1 and 3 will lead to more 0s or 1s in the string respectively. Case 2 (if pumped) will lead to the format of the string being invalid (e.g., 00110011). Proof complete!!</a:t>
            </a:r>
          </a:p>
        </p:txBody>
      </p:sp>
    </p:spTree>
    <p:extLst>
      <p:ext uri="{BB962C8B-B14F-4D97-AF65-F5344CB8AC3E}">
        <p14:creationId xmlns:p14="http://schemas.microsoft.com/office/powerpoint/2010/main" val="260216607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The Pumping Lemma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F1510D-4DE5-0944-9883-C7378A65B719}"/>
                  </a:ext>
                </a:extLst>
              </p:cNvPr>
              <p:cNvSpPr>
                <a:spLocks noGrp="1"/>
              </p:cNvSpPr>
              <p:nvPr>
                <p:ph idx="1"/>
              </p:nvPr>
            </p:nvSpPr>
            <p:spPr>
              <a:xfrm>
                <a:off x="1440873" y="984745"/>
                <a:ext cx="9756371" cy="794179"/>
              </a:xfrm>
              <a:solidFill>
                <a:schemeClr val="tx1">
                  <a:lumMod val="95000"/>
                </a:schemeClr>
              </a:solidFill>
            </p:spPr>
            <p:txBody>
              <a:bodyPr>
                <a:normAutofit/>
              </a:bodyPr>
              <a:lstStyle/>
              <a:p>
                <a:pPr marL="0" indent="0" algn="ctr">
                  <a:buNone/>
                </a:pPr>
                <a:r>
                  <a:rPr lang="en-US" sz="1800" i="1" dirty="0">
                    <a:solidFill>
                      <a:schemeClr val="bg1"/>
                    </a:solidFill>
                  </a:rPr>
                  <a:t>Example 2: Let’s show the following language is NOT regular:</a:t>
                </a:r>
                <a:br>
                  <a:rPr lang="en-US" sz="1800" i="1" dirty="0">
                    <a:solidFill>
                      <a:schemeClr val="bg1"/>
                    </a:solidFill>
                  </a:rPr>
                </a:br>
                <a14:m>
                  <m:oMathPara xmlns:m="http://schemas.openxmlformats.org/officeDocument/2006/math">
                    <m:oMathParaPr>
                      <m:jc m:val="centerGroup"/>
                    </m:oMathParaPr>
                    <m:oMath xmlns:m="http://schemas.openxmlformats.org/officeDocument/2006/math">
                      <m:r>
                        <a:rPr lang="en-US" sz="1800" b="0" i="1" smtClean="0">
                          <a:solidFill>
                            <a:schemeClr val="bg1"/>
                          </a:solidFill>
                          <a:latin typeface="Cambria Math" panose="02040503050406030204" pitchFamily="18" charset="0"/>
                        </a:rPr>
                        <m:t>𝐶</m:t>
                      </m:r>
                      <m:r>
                        <a:rPr lang="en-US" sz="1800" b="0" i="1" smtClean="0">
                          <a:solidFill>
                            <a:schemeClr val="bg1"/>
                          </a:solidFill>
                          <a:latin typeface="Cambria Math" panose="02040503050406030204" pitchFamily="18" charset="0"/>
                        </a:rPr>
                        <m:t>=</m:t>
                      </m:r>
                      <m:d>
                        <m:dPr>
                          <m:begChr m:val="{"/>
                          <m:endChr m:val="|"/>
                          <m:ctrlPr>
                            <a:rPr lang="en-US" sz="1800" b="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𝑤</m:t>
                          </m:r>
                          <m:r>
                            <a:rPr lang="en-US" sz="1800" b="0" i="1" smtClean="0">
                              <a:solidFill>
                                <a:schemeClr val="bg1"/>
                              </a:solidFill>
                              <a:latin typeface="Cambria Math" panose="02040503050406030204" pitchFamily="18" charset="0"/>
                            </a:rPr>
                            <m:t> </m:t>
                          </m:r>
                        </m:e>
                      </m:d>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𝑤</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h𝑎𝑠</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𝑎𝑛</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𝑒𝑞𝑢𝑎𝑙</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𝑛𝑢𝑚𝑏𝑒𝑟</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𝑜𝑓</m:t>
                      </m:r>
                      <m:r>
                        <a:rPr lang="en-US" sz="1800" b="0" i="1" smtClean="0">
                          <a:solidFill>
                            <a:schemeClr val="bg1"/>
                          </a:solidFill>
                          <a:latin typeface="Cambria Math" panose="02040503050406030204" pitchFamily="18" charset="0"/>
                        </a:rPr>
                        <m:t> 0</m:t>
                      </m:r>
                      <m:r>
                        <a:rPr lang="en-US" sz="1800" b="0" i="1" smtClean="0">
                          <a:solidFill>
                            <a:schemeClr val="bg1"/>
                          </a:solidFill>
                          <a:latin typeface="Cambria Math" panose="02040503050406030204" pitchFamily="18" charset="0"/>
                        </a:rPr>
                        <m:t>𝑠</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𝑎𝑛𝑑</m:t>
                      </m:r>
                      <m:r>
                        <a:rPr lang="en-US" sz="1800" b="0" i="1" smtClean="0">
                          <a:solidFill>
                            <a:schemeClr val="bg1"/>
                          </a:solidFill>
                          <a:latin typeface="Cambria Math" panose="02040503050406030204" pitchFamily="18" charset="0"/>
                        </a:rPr>
                        <m:t> 1</m:t>
                      </m:r>
                      <m:r>
                        <a:rPr lang="en-US" sz="1800" b="0" i="1" smtClean="0">
                          <a:solidFill>
                            <a:schemeClr val="bg1"/>
                          </a:solidFill>
                          <a:latin typeface="Cambria Math" panose="02040503050406030204" pitchFamily="18" charset="0"/>
                        </a:rPr>
                        <m:t>𝑠</m:t>
                      </m:r>
                      <m:r>
                        <a:rPr lang="en-US" sz="1800" b="0" i="1" smtClean="0">
                          <a:solidFill>
                            <a:schemeClr val="bg1"/>
                          </a:solidFill>
                          <a:latin typeface="Cambria Math" panose="02040503050406030204" pitchFamily="18" charset="0"/>
                        </a:rPr>
                        <m:t>}</m:t>
                      </m:r>
                    </m:oMath>
                  </m:oMathPara>
                </a14:m>
                <a:endParaRPr lang="en-US" sz="1800" i="1" dirty="0">
                  <a:solidFill>
                    <a:schemeClr val="bg1"/>
                  </a:solidFill>
                </a:endParaRPr>
              </a:p>
            </p:txBody>
          </p:sp>
        </mc:Choice>
        <mc:Fallback xmlns="">
          <p:sp>
            <p:nvSpPr>
              <p:cNvPr id="3" name="Content Placeholder 2">
                <a:extLst>
                  <a:ext uri="{FF2B5EF4-FFF2-40B4-BE49-F238E27FC236}">
                    <a16:creationId xmlns:a16="http://schemas.microsoft.com/office/drawing/2014/main" id="{3AF1510D-4DE5-0944-9883-C7378A65B719}"/>
                  </a:ext>
                </a:extLst>
              </p:cNvPr>
              <p:cNvSpPr>
                <a:spLocks noGrp="1" noRot="1" noChangeAspect="1" noMove="1" noResize="1" noEditPoints="1" noAdjustHandles="1" noChangeArrowheads="1" noChangeShapeType="1" noTextEdit="1"/>
              </p:cNvSpPr>
              <p:nvPr>
                <p:ph idx="1"/>
              </p:nvPr>
            </p:nvSpPr>
            <p:spPr>
              <a:xfrm>
                <a:off x="1440873" y="984745"/>
                <a:ext cx="9756371" cy="79417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25E0EB54-0CE4-C24A-A50C-DFB4E2353776}"/>
                  </a:ext>
                </a:extLst>
              </p:cNvPr>
              <p:cNvSpPr txBox="1">
                <a:spLocks/>
              </p:cNvSpPr>
              <p:nvPr/>
            </p:nvSpPr>
            <p:spPr>
              <a:xfrm>
                <a:off x="1141413" y="2279762"/>
                <a:ext cx="4443949" cy="3217027"/>
              </a:xfrm>
              <a:prstGeom prst="rect">
                <a:avLst/>
              </a:prstGeom>
              <a:noFill/>
              <a:ln>
                <a:solidFill>
                  <a:schemeClr val="tx1">
                    <a:lumMod val="95000"/>
                  </a:schemeClr>
                </a:solid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b="1" i="1" u="sng" dirty="0"/>
                  <a:t>Pumping Lemma</a:t>
                </a:r>
                <a:r>
                  <a:rPr lang="en-US" sz="1600" i="1" dirty="0"/>
                  <a:t>:</a:t>
                </a:r>
              </a:p>
              <a:p>
                <a:pPr marL="0" indent="0">
                  <a:buFont typeface="Arial" panose="020B0604020202020204" pitchFamily="34" charset="0"/>
                  <a:buNone/>
                </a:pPr>
                <a:r>
                  <a:rPr lang="en-US" sz="1600" i="1" dirty="0"/>
                  <a:t>If </a:t>
                </a:r>
                <a14:m>
                  <m:oMath xmlns:m="http://schemas.openxmlformats.org/officeDocument/2006/math">
                    <m:r>
                      <a:rPr lang="en-US" sz="1600" b="0" i="1" smtClean="0">
                        <a:latin typeface="Cambria Math" panose="02040503050406030204" pitchFamily="18" charset="0"/>
                      </a:rPr>
                      <m:t>𝐴</m:t>
                    </m:r>
                  </m:oMath>
                </a14:m>
                <a:r>
                  <a:rPr lang="en-US" sz="1600" i="1" dirty="0"/>
                  <a:t> is a regular language, then there is a number </a:t>
                </a:r>
                <a14:m>
                  <m:oMath xmlns:m="http://schemas.openxmlformats.org/officeDocument/2006/math">
                    <m:r>
                      <a:rPr lang="en-US" sz="1600" b="0" i="1" smtClean="0">
                        <a:latin typeface="Cambria Math" panose="02040503050406030204" pitchFamily="18" charset="0"/>
                      </a:rPr>
                      <m:t>𝑝</m:t>
                    </m:r>
                  </m:oMath>
                </a14:m>
                <a:r>
                  <a:rPr lang="en-US" sz="1600" i="1" dirty="0"/>
                  <a:t> (called the pumping length) where, if </a:t>
                </a:r>
                <a14:m>
                  <m:oMath xmlns:m="http://schemas.openxmlformats.org/officeDocument/2006/math">
                    <m:r>
                      <a:rPr lang="en-US" sz="1600" b="0" i="1" smtClean="0">
                        <a:latin typeface="Cambria Math" panose="02040503050406030204" pitchFamily="18" charset="0"/>
                      </a:rPr>
                      <m:t>𝑠</m:t>
                    </m:r>
                  </m:oMath>
                </a14:m>
                <a:r>
                  <a:rPr lang="en-US" sz="1600" i="1" dirty="0"/>
                  <a:t> is any string in </a:t>
                </a:r>
                <a14:m>
                  <m:oMath xmlns:m="http://schemas.openxmlformats.org/officeDocument/2006/math">
                    <m:r>
                      <a:rPr lang="en-US" sz="1600" b="0" i="1" smtClean="0">
                        <a:latin typeface="Cambria Math" panose="02040503050406030204" pitchFamily="18" charset="0"/>
                      </a:rPr>
                      <m:t>𝐴</m:t>
                    </m:r>
                  </m:oMath>
                </a14:m>
                <a:r>
                  <a:rPr lang="en-US" sz="1600" i="1" dirty="0"/>
                  <a:t> of length at least </a:t>
                </a:r>
                <a14:m>
                  <m:oMath xmlns:m="http://schemas.openxmlformats.org/officeDocument/2006/math">
                    <m:r>
                      <a:rPr lang="en-US" sz="1600" b="0" i="1" smtClean="0">
                        <a:latin typeface="Cambria Math" panose="02040503050406030204" pitchFamily="18" charset="0"/>
                      </a:rPr>
                      <m:t>𝑝</m:t>
                    </m:r>
                  </m:oMath>
                </a14:m>
                <a:r>
                  <a:rPr lang="en-US" sz="1600" i="1" dirty="0"/>
                  <a:t>, then </a:t>
                </a:r>
                <a14:m>
                  <m:oMath xmlns:m="http://schemas.openxmlformats.org/officeDocument/2006/math">
                    <m:r>
                      <a:rPr lang="en-US" sz="1600" b="0" i="1" smtClean="0">
                        <a:latin typeface="Cambria Math" panose="02040503050406030204" pitchFamily="18" charset="0"/>
                      </a:rPr>
                      <m:t>𝑠</m:t>
                    </m:r>
                  </m:oMath>
                </a14:m>
                <a:r>
                  <a:rPr lang="en-US" sz="1600" i="1" dirty="0"/>
                  <a:t> may be divided into three pieces, </a:t>
                </a:r>
                <a14:m>
                  <m:oMath xmlns:m="http://schemas.openxmlformats.org/officeDocument/2006/math">
                    <m:r>
                      <a:rPr lang="en-US" sz="1600" b="0" i="1" smtClean="0">
                        <a:latin typeface="Cambria Math" panose="02040503050406030204" pitchFamily="18" charset="0"/>
                      </a:rPr>
                      <m:t>𝑠</m:t>
                    </m:r>
                    <m:r>
                      <a:rPr lang="en-US" sz="1600" b="0" i="1" smtClean="0">
                        <a:latin typeface="Cambria Math" panose="02040503050406030204" pitchFamily="18" charset="0"/>
                      </a:rPr>
                      <m:t>=</m:t>
                    </m:r>
                    <m:r>
                      <a:rPr lang="en-US" sz="1600" b="0" i="1" smtClean="0">
                        <a:latin typeface="Cambria Math" panose="02040503050406030204" pitchFamily="18" charset="0"/>
                      </a:rPr>
                      <m:t>𝑥𝑦𝑧</m:t>
                    </m:r>
                  </m:oMath>
                </a14:m>
                <a:r>
                  <a:rPr lang="en-US" sz="1600" i="1" dirty="0"/>
                  <a:t> satisfying the following conditions:</a:t>
                </a:r>
              </a:p>
              <a:p>
                <a:pPr marL="342900" indent="-342900">
                  <a:buFont typeface="Arial" panose="020B0604020202020204" pitchFamily="34" charset="0"/>
                  <a:buAutoNum type="arabicPeriod"/>
                </a:pPr>
                <a:r>
                  <a:rPr lang="en-US" sz="1600" i="1" dirty="0"/>
                  <a:t>for each </a:t>
                </a:r>
                <a14:m>
                  <m:oMath xmlns:m="http://schemas.openxmlformats.org/officeDocument/2006/math">
                    <m:r>
                      <a:rPr lang="en-US" sz="1600" b="0" i="1" smtClean="0">
                        <a:latin typeface="Cambria Math" panose="02040503050406030204" pitchFamily="18" charset="0"/>
                      </a:rPr>
                      <m:t>𝑖</m:t>
                    </m:r>
                    <m:r>
                      <a:rPr lang="en-US" sz="1600" b="0" i="1" smtClean="0">
                        <a:latin typeface="Cambria Math" panose="02040503050406030204" pitchFamily="18" charset="0"/>
                      </a:rPr>
                      <m:t>≥0,</m:t>
                    </m:r>
                    <m:r>
                      <a:rPr lang="en-US" sz="1600" b="0" i="1" smtClean="0">
                        <a:latin typeface="Cambria Math" panose="02040503050406030204" pitchFamily="18" charset="0"/>
                      </a:rPr>
                      <m:t>𝑥</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𝑦</m:t>
                        </m:r>
                      </m:e>
                      <m:sup>
                        <m:r>
                          <a:rPr lang="en-US" sz="1600" b="0" i="1" smtClean="0">
                            <a:latin typeface="Cambria Math" panose="02040503050406030204" pitchFamily="18" charset="0"/>
                          </a:rPr>
                          <m:t>𝑖</m:t>
                        </m:r>
                      </m:sup>
                    </m:sSup>
                    <m:r>
                      <a:rPr lang="en-US" sz="1600" b="0" i="1" smtClean="0">
                        <a:latin typeface="Cambria Math" panose="02040503050406030204" pitchFamily="18" charset="0"/>
                      </a:rPr>
                      <m:t>𝑧</m:t>
                    </m:r>
                    <m:r>
                      <a:rPr lang="en-US" sz="1600" b="0" i="1" smtClean="0">
                        <a:latin typeface="Cambria Math" panose="02040503050406030204" pitchFamily="18" charset="0"/>
                      </a:rPr>
                      <m:t>∈</m:t>
                    </m:r>
                    <m:r>
                      <a:rPr lang="en-US" sz="1600" b="0" i="1" smtClean="0">
                        <a:latin typeface="Cambria Math" panose="02040503050406030204" pitchFamily="18" charset="0"/>
                      </a:rPr>
                      <m:t>𝐴</m:t>
                    </m:r>
                  </m:oMath>
                </a14:m>
                <a:endParaRPr lang="en-US" sz="1600" i="1" dirty="0"/>
              </a:p>
              <a:p>
                <a:pPr marL="342900" indent="-342900">
                  <a:buFont typeface="Arial" panose="020B0604020202020204" pitchFamily="34" charset="0"/>
                  <a:buAutoNum type="arabicPeriod"/>
                </a:pPr>
                <a14:m>
                  <m:oMath xmlns:m="http://schemas.openxmlformats.org/officeDocument/2006/math">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𝑦</m:t>
                        </m:r>
                      </m:e>
                    </m:d>
                    <m:r>
                      <a:rPr lang="en-US" sz="1600" b="0" i="1" smtClean="0">
                        <a:latin typeface="Cambria Math" panose="02040503050406030204" pitchFamily="18" charset="0"/>
                      </a:rPr>
                      <m:t>&gt;0</m:t>
                    </m:r>
                  </m:oMath>
                </a14:m>
                <a:endParaRPr lang="en-US" sz="1600" i="1" dirty="0"/>
              </a:p>
              <a:p>
                <a:pPr marL="342900" indent="-342900">
                  <a:buFont typeface="Arial" panose="020B0604020202020204" pitchFamily="34" charset="0"/>
                  <a:buAutoNum type="arabicPeriod"/>
                </a:pPr>
                <a14:m>
                  <m:oMath xmlns:m="http://schemas.openxmlformats.org/officeDocument/2006/math">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𝑥𝑦</m:t>
                        </m:r>
                      </m:e>
                    </m:d>
                    <m:r>
                      <a:rPr lang="en-US" sz="1600" b="0" i="1" smtClean="0">
                        <a:latin typeface="Cambria Math" panose="02040503050406030204" pitchFamily="18" charset="0"/>
                      </a:rPr>
                      <m:t>≤</m:t>
                    </m:r>
                    <m:r>
                      <a:rPr lang="en-US" sz="1600" b="0" i="1" smtClean="0">
                        <a:latin typeface="Cambria Math" panose="02040503050406030204" pitchFamily="18" charset="0"/>
                      </a:rPr>
                      <m:t>𝑝</m:t>
                    </m:r>
                  </m:oMath>
                </a14:m>
                <a:endParaRPr lang="en-US" sz="1600" i="1" dirty="0"/>
              </a:p>
            </p:txBody>
          </p:sp>
        </mc:Choice>
        <mc:Fallback xmlns="">
          <p:sp>
            <p:nvSpPr>
              <p:cNvPr id="21" name="Content Placeholder 2">
                <a:extLst>
                  <a:ext uri="{FF2B5EF4-FFF2-40B4-BE49-F238E27FC236}">
                    <a16:creationId xmlns:a16="http://schemas.microsoft.com/office/drawing/2014/main" id="{25E0EB54-0CE4-C24A-A50C-DFB4E2353776}"/>
                  </a:ext>
                </a:extLst>
              </p:cNvPr>
              <p:cNvSpPr txBox="1">
                <a:spLocks noRot="1" noChangeAspect="1" noMove="1" noResize="1" noEditPoints="1" noAdjustHandles="1" noChangeArrowheads="1" noChangeShapeType="1" noTextEdit="1"/>
              </p:cNvSpPr>
              <p:nvPr/>
            </p:nvSpPr>
            <p:spPr>
              <a:xfrm>
                <a:off x="1141413" y="2279762"/>
                <a:ext cx="4443949" cy="3217027"/>
              </a:xfrm>
              <a:prstGeom prst="rect">
                <a:avLst/>
              </a:prstGeom>
              <a:blipFill>
                <a:blip r:embed="rId3"/>
                <a:stretch>
                  <a:fillRect l="-1136" t="-394" r="-852"/>
                </a:stretch>
              </a:blipFill>
              <a:ln>
                <a:solidFill>
                  <a:schemeClr val="tx1">
                    <a:lumMod val="95000"/>
                  </a:schemeClr>
                </a:solidFill>
              </a:ln>
            </p:spPr>
            <p:txBody>
              <a:bodyPr/>
              <a:lstStyle/>
              <a:p>
                <a:r>
                  <a:rPr lang="en-US">
                    <a:noFill/>
                  </a:rPr>
                  <a:t> </a:t>
                </a:r>
              </a:p>
            </p:txBody>
          </p:sp>
        </mc:Fallback>
      </mc:AlternateContent>
      <p:sp>
        <p:nvSpPr>
          <p:cNvPr id="8" name="Content Placeholder 2">
            <a:extLst>
              <a:ext uri="{FF2B5EF4-FFF2-40B4-BE49-F238E27FC236}">
                <a16:creationId xmlns:a16="http://schemas.microsoft.com/office/drawing/2014/main" id="{B1B96E46-C68F-4D43-83AC-991E2CF91FEC}"/>
              </a:ext>
            </a:extLst>
          </p:cNvPr>
          <p:cNvSpPr txBox="1">
            <a:spLocks/>
          </p:cNvSpPr>
          <p:nvPr/>
        </p:nvSpPr>
        <p:spPr>
          <a:xfrm>
            <a:off x="6094412" y="2279762"/>
            <a:ext cx="3250073" cy="494602"/>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b="1" i="1" u="sng" dirty="0"/>
              <a:t>Let’s do this one on the board together!</a:t>
            </a:r>
            <a:endParaRPr lang="en-US" sz="1600" i="1" dirty="0"/>
          </a:p>
        </p:txBody>
      </p:sp>
    </p:spTree>
    <p:extLst>
      <p:ext uri="{BB962C8B-B14F-4D97-AF65-F5344CB8AC3E}">
        <p14:creationId xmlns:p14="http://schemas.microsoft.com/office/powerpoint/2010/main" val="380647790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The Pumping Lemma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F1510D-4DE5-0944-9883-C7378A65B719}"/>
                  </a:ext>
                </a:extLst>
              </p:cNvPr>
              <p:cNvSpPr>
                <a:spLocks noGrp="1"/>
              </p:cNvSpPr>
              <p:nvPr>
                <p:ph idx="1"/>
              </p:nvPr>
            </p:nvSpPr>
            <p:spPr>
              <a:xfrm>
                <a:off x="1440873" y="984745"/>
                <a:ext cx="9756371" cy="794179"/>
              </a:xfrm>
              <a:solidFill>
                <a:schemeClr val="tx1">
                  <a:lumMod val="95000"/>
                </a:schemeClr>
              </a:solidFill>
            </p:spPr>
            <p:txBody>
              <a:bodyPr>
                <a:normAutofit/>
              </a:bodyPr>
              <a:lstStyle/>
              <a:p>
                <a:pPr marL="0" indent="0" algn="ctr">
                  <a:buNone/>
                </a:pPr>
                <a:r>
                  <a:rPr lang="en-US" sz="1800" i="1" dirty="0">
                    <a:solidFill>
                      <a:schemeClr val="bg1"/>
                    </a:solidFill>
                  </a:rPr>
                  <a:t>Example 3: Let’s show the following language is NOT regular:</a:t>
                </a:r>
                <a:br>
                  <a:rPr lang="en-US" sz="1800" i="1" dirty="0">
                    <a:solidFill>
                      <a:schemeClr val="bg1"/>
                    </a:solidFill>
                  </a:rPr>
                </a:br>
                <a14:m>
                  <m:oMathPara xmlns:m="http://schemas.openxmlformats.org/officeDocument/2006/math">
                    <m:oMathParaPr>
                      <m:jc m:val="centerGroup"/>
                    </m:oMathParaPr>
                    <m:oMath xmlns:m="http://schemas.openxmlformats.org/officeDocument/2006/math">
                      <m:r>
                        <a:rPr lang="en-US" sz="1800" b="0" i="1" smtClean="0">
                          <a:solidFill>
                            <a:schemeClr val="bg1"/>
                          </a:solidFill>
                          <a:latin typeface="Cambria Math" panose="02040503050406030204" pitchFamily="18" charset="0"/>
                        </a:rPr>
                        <m:t>𝐶</m:t>
                      </m:r>
                      <m:r>
                        <a:rPr lang="en-US" sz="1800" b="0" i="1" smtClean="0">
                          <a:solidFill>
                            <a:schemeClr val="bg1"/>
                          </a:solidFill>
                          <a:latin typeface="Cambria Math" panose="02040503050406030204" pitchFamily="18" charset="0"/>
                        </a:rPr>
                        <m:t>=</m:t>
                      </m:r>
                      <m:d>
                        <m:dPr>
                          <m:begChr m:val="{"/>
                          <m:endChr m:val="|"/>
                          <m:ctrlPr>
                            <a:rPr lang="en-US" sz="1800" b="0" i="1" smtClean="0">
                              <a:solidFill>
                                <a:schemeClr val="bg1"/>
                              </a:solidFill>
                              <a:latin typeface="Cambria Math" panose="02040503050406030204" pitchFamily="18" charset="0"/>
                            </a:rPr>
                          </m:ctrlPr>
                        </m:dPr>
                        <m:e>
                          <m:sSup>
                            <m:sSupPr>
                              <m:ctrlPr>
                                <a:rPr lang="en-US" sz="1800" b="0" i="1" smtClean="0">
                                  <a:solidFill>
                                    <a:schemeClr val="bg1"/>
                                  </a:solidFill>
                                  <a:latin typeface="Cambria Math" panose="02040503050406030204" pitchFamily="18" charset="0"/>
                                </a:rPr>
                              </m:ctrlPr>
                            </m:sSupPr>
                            <m:e>
                              <m:r>
                                <a:rPr lang="en-US" sz="1800" b="0" i="1" smtClean="0">
                                  <a:solidFill>
                                    <a:schemeClr val="bg1"/>
                                  </a:solidFill>
                                  <a:latin typeface="Cambria Math" panose="02040503050406030204" pitchFamily="18" charset="0"/>
                                </a:rPr>
                                <m:t>0</m:t>
                              </m:r>
                            </m:e>
                            <m:sup>
                              <m:r>
                                <a:rPr lang="en-US" sz="1800" b="0" i="1" smtClean="0">
                                  <a:solidFill>
                                    <a:schemeClr val="bg1"/>
                                  </a:solidFill>
                                  <a:latin typeface="Cambria Math" panose="02040503050406030204" pitchFamily="18" charset="0"/>
                                </a:rPr>
                                <m:t>𝑖</m:t>
                              </m:r>
                            </m:sup>
                          </m:sSup>
                          <m:sSup>
                            <m:sSupPr>
                              <m:ctrlPr>
                                <a:rPr lang="en-US" sz="1800" b="0" i="1" smtClean="0">
                                  <a:solidFill>
                                    <a:schemeClr val="bg1"/>
                                  </a:solidFill>
                                  <a:latin typeface="Cambria Math" panose="02040503050406030204" pitchFamily="18" charset="0"/>
                                </a:rPr>
                              </m:ctrlPr>
                            </m:sSupPr>
                            <m:e>
                              <m:r>
                                <a:rPr lang="en-US" sz="1800" b="0" i="1" smtClean="0">
                                  <a:solidFill>
                                    <a:schemeClr val="bg1"/>
                                  </a:solidFill>
                                  <a:latin typeface="Cambria Math" panose="02040503050406030204" pitchFamily="18" charset="0"/>
                                </a:rPr>
                                <m:t>1</m:t>
                              </m:r>
                            </m:e>
                            <m:sup>
                              <m:r>
                                <a:rPr lang="en-US" sz="1800" b="0" i="1" smtClean="0">
                                  <a:solidFill>
                                    <a:schemeClr val="bg1"/>
                                  </a:solidFill>
                                  <a:latin typeface="Cambria Math" panose="02040503050406030204" pitchFamily="18" charset="0"/>
                                </a:rPr>
                                <m:t>𝑗</m:t>
                              </m:r>
                            </m:sup>
                          </m:sSup>
                          <m:r>
                            <a:rPr lang="en-US" sz="1800" b="0" i="1" smtClean="0">
                              <a:solidFill>
                                <a:schemeClr val="bg1"/>
                              </a:solidFill>
                              <a:latin typeface="Cambria Math" panose="02040503050406030204" pitchFamily="18" charset="0"/>
                            </a:rPr>
                            <m:t> </m:t>
                          </m:r>
                        </m:e>
                      </m:d>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𝑖</m:t>
                      </m:r>
                      <m:r>
                        <a:rPr lang="en-US" sz="1800" b="0" i="1" smtClean="0">
                          <a:solidFill>
                            <a:schemeClr val="bg1"/>
                          </a:solidFill>
                          <a:latin typeface="Cambria Math" panose="02040503050406030204" pitchFamily="18" charset="0"/>
                        </a:rPr>
                        <m:t>&gt;</m:t>
                      </m:r>
                      <m:r>
                        <a:rPr lang="en-US" sz="1800" b="0" i="1" smtClean="0">
                          <a:solidFill>
                            <a:schemeClr val="bg1"/>
                          </a:solidFill>
                          <a:latin typeface="Cambria Math" panose="02040503050406030204" pitchFamily="18" charset="0"/>
                        </a:rPr>
                        <m:t>𝑗</m:t>
                      </m:r>
                      <m:r>
                        <a:rPr lang="en-US" sz="1800" b="0" i="1" smtClean="0">
                          <a:solidFill>
                            <a:schemeClr val="bg1"/>
                          </a:solidFill>
                          <a:latin typeface="Cambria Math" panose="02040503050406030204" pitchFamily="18" charset="0"/>
                        </a:rPr>
                        <m:t>}</m:t>
                      </m:r>
                    </m:oMath>
                  </m:oMathPara>
                </a14:m>
                <a:endParaRPr lang="en-US" sz="1800" i="1" dirty="0">
                  <a:solidFill>
                    <a:schemeClr val="bg1"/>
                  </a:solidFill>
                </a:endParaRPr>
              </a:p>
            </p:txBody>
          </p:sp>
        </mc:Choice>
        <mc:Fallback xmlns="">
          <p:sp>
            <p:nvSpPr>
              <p:cNvPr id="3" name="Content Placeholder 2">
                <a:extLst>
                  <a:ext uri="{FF2B5EF4-FFF2-40B4-BE49-F238E27FC236}">
                    <a16:creationId xmlns:a16="http://schemas.microsoft.com/office/drawing/2014/main" id="{3AF1510D-4DE5-0944-9883-C7378A65B719}"/>
                  </a:ext>
                </a:extLst>
              </p:cNvPr>
              <p:cNvSpPr>
                <a:spLocks noGrp="1" noRot="1" noChangeAspect="1" noMove="1" noResize="1" noEditPoints="1" noAdjustHandles="1" noChangeArrowheads="1" noChangeShapeType="1" noTextEdit="1"/>
              </p:cNvSpPr>
              <p:nvPr>
                <p:ph idx="1"/>
              </p:nvPr>
            </p:nvSpPr>
            <p:spPr>
              <a:xfrm>
                <a:off x="1440873" y="984745"/>
                <a:ext cx="9756371" cy="794179"/>
              </a:xfrm>
              <a:blipFill>
                <a:blip r:embed="rId2"/>
                <a:stretch>
                  <a:fillRect b="-31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25E0EB54-0CE4-C24A-A50C-DFB4E2353776}"/>
                  </a:ext>
                </a:extLst>
              </p:cNvPr>
              <p:cNvSpPr txBox="1">
                <a:spLocks/>
              </p:cNvSpPr>
              <p:nvPr/>
            </p:nvSpPr>
            <p:spPr>
              <a:xfrm>
                <a:off x="1141413" y="2032461"/>
                <a:ext cx="4443949" cy="3217027"/>
              </a:xfrm>
              <a:prstGeom prst="rect">
                <a:avLst/>
              </a:prstGeom>
              <a:noFill/>
              <a:ln>
                <a:solidFill>
                  <a:schemeClr val="tx1">
                    <a:lumMod val="95000"/>
                  </a:schemeClr>
                </a:solid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b="1" i="1" u="sng" dirty="0"/>
                  <a:t>Pumping Lemma</a:t>
                </a:r>
                <a:r>
                  <a:rPr lang="en-US" sz="1600" i="1" dirty="0"/>
                  <a:t>:</a:t>
                </a:r>
              </a:p>
              <a:p>
                <a:pPr marL="0" indent="0">
                  <a:buFont typeface="Arial" panose="020B0604020202020204" pitchFamily="34" charset="0"/>
                  <a:buNone/>
                </a:pPr>
                <a:r>
                  <a:rPr lang="en-US" sz="1600" i="1" dirty="0"/>
                  <a:t>If </a:t>
                </a:r>
                <a14:m>
                  <m:oMath xmlns:m="http://schemas.openxmlformats.org/officeDocument/2006/math">
                    <m:r>
                      <a:rPr lang="en-US" sz="1600" b="0" i="1" smtClean="0">
                        <a:latin typeface="Cambria Math" panose="02040503050406030204" pitchFamily="18" charset="0"/>
                      </a:rPr>
                      <m:t>𝐴</m:t>
                    </m:r>
                  </m:oMath>
                </a14:m>
                <a:r>
                  <a:rPr lang="en-US" sz="1600" i="1" dirty="0"/>
                  <a:t> is a regular language, then there is a number </a:t>
                </a:r>
                <a14:m>
                  <m:oMath xmlns:m="http://schemas.openxmlformats.org/officeDocument/2006/math">
                    <m:r>
                      <a:rPr lang="en-US" sz="1600" b="0" i="1" smtClean="0">
                        <a:latin typeface="Cambria Math" panose="02040503050406030204" pitchFamily="18" charset="0"/>
                      </a:rPr>
                      <m:t>𝑝</m:t>
                    </m:r>
                  </m:oMath>
                </a14:m>
                <a:r>
                  <a:rPr lang="en-US" sz="1600" i="1" dirty="0"/>
                  <a:t> (called the pumping length) where, if </a:t>
                </a:r>
                <a14:m>
                  <m:oMath xmlns:m="http://schemas.openxmlformats.org/officeDocument/2006/math">
                    <m:r>
                      <a:rPr lang="en-US" sz="1600" b="0" i="1" smtClean="0">
                        <a:latin typeface="Cambria Math" panose="02040503050406030204" pitchFamily="18" charset="0"/>
                      </a:rPr>
                      <m:t>𝑠</m:t>
                    </m:r>
                  </m:oMath>
                </a14:m>
                <a:r>
                  <a:rPr lang="en-US" sz="1600" i="1" dirty="0"/>
                  <a:t> is any string in </a:t>
                </a:r>
                <a14:m>
                  <m:oMath xmlns:m="http://schemas.openxmlformats.org/officeDocument/2006/math">
                    <m:r>
                      <a:rPr lang="en-US" sz="1600" b="0" i="1" smtClean="0">
                        <a:latin typeface="Cambria Math" panose="02040503050406030204" pitchFamily="18" charset="0"/>
                      </a:rPr>
                      <m:t>𝐴</m:t>
                    </m:r>
                  </m:oMath>
                </a14:m>
                <a:r>
                  <a:rPr lang="en-US" sz="1600" i="1" dirty="0"/>
                  <a:t> of length at least </a:t>
                </a:r>
                <a14:m>
                  <m:oMath xmlns:m="http://schemas.openxmlformats.org/officeDocument/2006/math">
                    <m:r>
                      <a:rPr lang="en-US" sz="1600" b="0" i="1" smtClean="0">
                        <a:latin typeface="Cambria Math" panose="02040503050406030204" pitchFamily="18" charset="0"/>
                      </a:rPr>
                      <m:t>𝑝</m:t>
                    </m:r>
                  </m:oMath>
                </a14:m>
                <a:r>
                  <a:rPr lang="en-US" sz="1600" i="1" dirty="0"/>
                  <a:t>, then </a:t>
                </a:r>
                <a14:m>
                  <m:oMath xmlns:m="http://schemas.openxmlformats.org/officeDocument/2006/math">
                    <m:r>
                      <a:rPr lang="en-US" sz="1600" b="0" i="1" smtClean="0">
                        <a:latin typeface="Cambria Math" panose="02040503050406030204" pitchFamily="18" charset="0"/>
                      </a:rPr>
                      <m:t>𝑠</m:t>
                    </m:r>
                  </m:oMath>
                </a14:m>
                <a:r>
                  <a:rPr lang="en-US" sz="1600" i="1" dirty="0"/>
                  <a:t> may be divided into three pieces, </a:t>
                </a:r>
                <a14:m>
                  <m:oMath xmlns:m="http://schemas.openxmlformats.org/officeDocument/2006/math">
                    <m:r>
                      <a:rPr lang="en-US" sz="1600" b="0" i="1" smtClean="0">
                        <a:latin typeface="Cambria Math" panose="02040503050406030204" pitchFamily="18" charset="0"/>
                      </a:rPr>
                      <m:t>𝑠</m:t>
                    </m:r>
                    <m:r>
                      <a:rPr lang="en-US" sz="1600" b="0" i="1" smtClean="0">
                        <a:latin typeface="Cambria Math" panose="02040503050406030204" pitchFamily="18" charset="0"/>
                      </a:rPr>
                      <m:t>=</m:t>
                    </m:r>
                    <m:r>
                      <a:rPr lang="en-US" sz="1600" b="0" i="1" smtClean="0">
                        <a:latin typeface="Cambria Math" panose="02040503050406030204" pitchFamily="18" charset="0"/>
                      </a:rPr>
                      <m:t>𝑥𝑦𝑧</m:t>
                    </m:r>
                  </m:oMath>
                </a14:m>
                <a:r>
                  <a:rPr lang="en-US" sz="1600" i="1" dirty="0"/>
                  <a:t> satisfying the following conditions:</a:t>
                </a:r>
              </a:p>
              <a:p>
                <a:pPr marL="342900" indent="-342900">
                  <a:buFont typeface="Arial" panose="020B0604020202020204" pitchFamily="34" charset="0"/>
                  <a:buAutoNum type="arabicPeriod"/>
                </a:pPr>
                <a:r>
                  <a:rPr lang="en-US" sz="1600" i="1" dirty="0"/>
                  <a:t>for each </a:t>
                </a:r>
                <a14:m>
                  <m:oMath xmlns:m="http://schemas.openxmlformats.org/officeDocument/2006/math">
                    <m:r>
                      <a:rPr lang="en-US" sz="1600" b="0" i="1" smtClean="0">
                        <a:latin typeface="Cambria Math" panose="02040503050406030204" pitchFamily="18" charset="0"/>
                      </a:rPr>
                      <m:t>𝑖</m:t>
                    </m:r>
                    <m:r>
                      <a:rPr lang="en-US" sz="1600" b="0" i="1" smtClean="0">
                        <a:latin typeface="Cambria Math" panose="02040503050406030204" pitchFamily="18" charset="0"/>
                      </a:rPr>
                      <m:t>≥0,</m:t>
                    </m:r>
                    <m:r>
                      <a:rPr lang="en-US" sz="1600" b="0" i="1" smtClean="0">
                        <a:latin typeface="Cambria Math" panose="02040503050406030204" pitchFamily="18" charset="0"/>
                      </a:rPr>
                      <m:t>𝑥</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𝑦</m:t>
                        </m:r>
                      </m:e>
                      <m:sup>
                        <m:r>
                          <a:rPr lang="en-US" sz="1600" b="0" i="1" smtClean="0">
                            <a:latin typeface="Cambria Math" panose="02040503050406030204" pitchFamily="18" charset="0"/>
                          </a:rPr>
                          <m:t>𝑖</m:t>
                        </m:r>
                      </m:sup>
                    </m:sSup>
                    <m:r>
                      <a:rPr lang="en-US" sz="1600" b="0" i="1" smtClean="0">
                        <a:latin typeface="Cambria Math" panose="02040503050406030204" pitchFamily="18" charset="0"/>
                      </a:rPr>
                      <m:t>𝑧</m:t>
                    </m:r>
                    <m:r>
                      <a:rPr lang="en-US" sz="1600" b="0" i="1" smtClean="0">
                        <a:latin typeface="Cambria Math" panose="02040503050406030204" pitchFamily="18" charset="0"/>
                      </a:rPr>
                      <m:t>∈</m:t>
                    </m:r>
                    <m:r>
                      <a:rPr lang="en-US" sz="1600" b="0" i="1" smtClean="0">
                        <a:latin typeface="Cambria Math" panose="02040503050406030204" pitchFamily="18" charset="0"/>
                      </a:rPr>
                      <m:t>𝐴</m:t>
                    </m:r>
                  </m:oMath>
                </a14:m>
                <a:endParaRPr lang="en-US" sz="1600" i="1" dirty="0"/>
              </a:p>
              <a:p>
                <a:pPr marL="342900" indent="-342900">
                  <a:buFont typeface="Arial" panose="020B0604020202020204" pitchFamily="34" charset="0"/>
                  <a:buAutoNum type="arabicPeriod"/>
                </a:pPr>
                <a14:m>
                  <m:oMath xmlns:m="http://schemas.openxmlformats.org/officeDocument/2006/math">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𝑦</m:t>
                        </m:r>
                      </m:e>
                    </m:d>
                    <m:r>
                      <a:rPr lang="en-US" sz="1600" b="0" i="1" smtClean="0">
                        <a:latin typeface="Cambria Math" panose="02040503050406030204" pitchFamily="18" charset="0"/>
                      </a:rPr>
                      <m:t>&gt;0</m:t>
                    </m:r>
                  </m:oMath>
                </a14:m>
                <a:endParaRPr lang="en-US" sz="1600" i="1" dirty="0"/>
              </a:p>
              <a:p>
                <a:pPr marL="342900" indent="-342900">
                  <a:buFont typeface="Arial" panose="020B0604020202020204" pitchFamily="34" charset="0"/>
                  <a:buAutoNum type="arabicPeriod"/>
                </a:pPr>
                <a14:m>
                  <m:oMath xmlns:m="http://schemas.openxmlformats.org/officeDocument/2006/math">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𝑥𝑦</m:t>
                        </m:r>
                      </m:e>
                    </m:d>
                    <m:r>
                      <a:rPr lang="en-US" sz="1600" b="0" i="1" smtClean="0">
                        <a:latin typeface="Cambria Math" panose="02040503050406030204" pitchFamily="18" charset="0"/>
                      </a:rPr>
                      <m:t>≤</m:t>
                    </m:r>
                    <m:r>
                      <a:rPr lang="en-US" sz="1600" b="0" i="1" smtClean="0">
                        <a:latin typeface="Cambria Math" panose="02040503050406030204" pitchFamily="18" charset="0"/>
                      </a:rPr>
                      <m:t>𝑝</m:t>
                    </m:r>
                  </m:oMath>
                </a14:m>
                <a:endParaRPr lang="en-US" sz="1600" i="1" dirty="0"/>
              </a:p>
            </p:txBody>
          </p:sp>
        </mc:Choice>
        <mc:Fallback xmlns="">
          <p:sp>
            <p:nvSpPr>
              <p:cNvPr id="21" name="Content Placeholder 2">
                <a:extLst>
                  <a:ext uri="{FF2B5EF4-FFF2-40B4-BE49-F238E27FC236}">
                    <a16:creationId xmlns:a16="http://schemas.microsoft.com/office/drawing/2014/main" id="{25E0EB54-0CE4-C24A-A50C-DFB4E2353776}"/>
                  </a:ext>
                </a:extLst>
              </p:cNvPr>
              <p:cNvSpPr txBox="1">
                <a:spLocks noRot="1" noChangeAspect="1" noMove="1" noResize="1" noEditPoints="1" noAdjustHandles="1" noChangeArrowheads="1" noChangeShapeType="1" noTextEdit="1"/>
              </p:cNvSpPr>
              <p:nvPr/>
            </p:nvSpPr>
            <p:spPr>
              <a:xfrm>
                <a:off x="1141413" y="2032461"/>
                <a:ext cx="4443949" cy="3217027"/>
              </a:xfrm>
              <a:prstGeom prst="rect">
                <a:avLst/>
              </a:prstGeom>
              <a:blipFill>
                <a:blip r:embed="rId3"/>
                <a:stretch>
                  <a:fillRect l="-1136" r="-852"/>
                </a:stretch>
              </a:blipFill>
              <a:ln>
                <a:solidFill>
                  <a:schemeClr val="tx1">
                    <a:lumMod val="95000"/>
                  </a:schemeClr>
                </a:solidFill>
              </a:ln>
            </p:spPr>
            <p:txBody>
              <a:bodyPr/>
              <a:lstStyle/>
              <a:p>
                <a:r>
                  <a:rPr lang="en-US">
                    <a:noFill/>
                  </a:rPr>
                  <a:t> </a:t>
                </a:r>
              </a:p>
            </p:txBody>
          </p:sp>
        </mc:Fallback>
      </mc:AlternateContent>
      <p:sp>
        <p:nvSpPr>
          <p:cNvPr id="8" name="Content Placeholder 2">
            <a:extLst>
              <a:ext uri="{FF2B5EF4-FFF2-40B4-BE49-F238E27FC236}">
                <a16:creationId xmlns:a16="http://schemas.microsoft.com/office/drawing/2014/main" id="{B1B96E46-C68F-4D43-83AC-991E2CF91FEC}"/>
              </a:ext>
            </a:extLst>
          </p:cNvPr>
          <p:cNvSpPr txBox="1">
            <a:spLocks/>
          </p:cNvSpPr>
          <p:nvPr/>
        </p:nvSpPr>
        <p:spPr>
          <a:xfrm>
            <a:off x="5898808" y="2033591"/>
            <a:ext cx="3250073" cy="494602"/>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b="1" i="1" u="sng" dirty="0"/>
              <a:t>Let’s do this one on the board together!</a:t>
            </a:r>
            <a:endParaRPr lang="en-US" sz="1600" i="1" dirty="0"/>
          </a:p>
        </p:txBody>
      </p:sp>
    </p:spTree>
    <p:extLst>
      <p:ext uri="{BB962C8B-B14F-4D97-AF65-F5344CB8AC3E}">
        <p14:creationId xmlns:p14="http://schemas.microsoft.com/office/powerpoint/2010/main" val="4529992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Conclusions</a:t>
            </a:r>
          </a:p>
        </p:txBody>
      </p:sp>
    </p:spTree>
    <p:extLst>
      <p:ext uri="{BB962C8B-B14F-4D97-AF65-F5344CB8AC3E}">
        <p14:creationId xmlns:p14="http://schemas.microsoft.com/office/powerpoint/2010/main" val="10515157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438D-484F-0A49-9F61-83F3CC3F276E}"/>
              </a:ext>
            </a:extLst>
          </p:cNvPr>
          <p:cNvSpPr>
            <a:spLocks noGrp="1"/>
          </p:cNvSpPr>
          <p:nvPr>
            <p:ph type="title"/>
          </p:nvPr>
        </p:nvSpPr>
        <p:spPr>
          <a:xfrm>
            <a:off x="1141413" y="243614"/>
            <a:ext cx="9905998" cy="689074"/>
          </a:xfrm>
        </p:spPr>
        <p:txBody>
          <a:bodyPr/>
          <a:lstStyle/>
          <a:p>
            <a:pPr algn="ctr"/>
            <a:r>
              <a:rPr lang="en-US" dirty="0"/>
              <a:t>What you Learned in this Deck!</a:t>
            </a:r>
          </a:p>
        </p:txBody>
      </p:sp>
      <p:sp>
        <p:nvSpPr>
          <p:cNvPr id="6" name="Content Placeholder 2">
            <a:extLst>
              <a:ext uri="{FF2B5EF4-FFF2-40B4-BE49-F238E27FC236}">
                <a16:creationId xmlns:a16="http://schemas.microsoft.com/office/drawing/2014/main" id="{E055912F-1294-194E-8AEE-939D75488B0E}"/>
              </a:ext>
            </a:extLst>
          </p:cNvPr>
          <p:cNvSpPr txBox="1">
            <a:spLocks/>
          </p:cNvSpPr>
          <p:nvPr/>
        </p:nvSpPr>
        <p:spPr>
          <a:xfrm>
            <a:off x="1149726" y="2352502"/>
            <a:ext cx="3083700" cy="1238595"/>
          </a:xfrm>
          <a:prstGeom prst="rect">
            <a:avLst/>
          </a:prstGeom>
          <a:solidFill>
            <a:schemeClr val="tx1">
              <a:lumMod val="95000"/>
            </a:schemeClr>
          </a:solid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400" i="1" dirty="0">
                <a:solidFill>
                  <a:schemeClr val="bg1"/>
                </a:solidFill>
              </a:rPr>
              <a:t>Finite Automata: First computation model.</a:t>
            </a:r>
          </a:p>
          <a:p>
            <a:pPr marL="0" indent="0" algn="ctr">
              <a:buFont typeface="Arial" panose="020B0604020202020204" pitchFamily="34" charset="0"/>
              <a:buNone/>
            </a:pPr>
            <a:r>
              <a:rPr lang="en-US" sz="1400" i="1" dirty="0">
                <a:solidFill>
                  <a:schemeClr val="bg1"/>
                </a:solidFill>
              </a:rPr>
              <a:t>Limited memory (just one state and input)</a:t>
            </a:r>
          </a:p>
          <a:p>
            <a:pPr marL="0" indent="0" algn="ctr">
              <a:buFont typeface="Arial" panose="020B0604020202020204" pitchFamily="34" charset="0"/>
              <a:buNone/>
            </a:pPr>
            <a:r>
              <a:rPr lang="en-US" sz="1400" i="1" dirty="0">
                <a:solidFill>
                  <a:schemeClr val="bg1"/>
                </a:solidFill>
              </a:rPr>
              <a:t>DFAs are equivalent to NFAs</a:t>
            </a:r>
          </a:p>
        </p:txBody>
      </p:sp>
      <p:sp>
        <p:nvSpPr>
          <p:cNvPr id="8" name="Content Placeholder 2">
            <a:extLst>
              <a:ext uri="{FF2B5EF4-FFF2-40B4-BE49-F238E27FC236}">
                <a16:creationId xmlns:a16="http://schemas.microsoft.com/office/drawing/2014/main" id="{E8F6557F-6604-974A-85A4-869DBE1CF67D}"/>
              </a:ext>
            </a:extLst>
          </p:cNvPr>
          <p:cNvSpPr txBox="1">
            <a:spLocks/>
          </p:cNvSpPr>
          <p:nvPr/>
        </p:nvSpPr>
        <p:spPr>
          <a:xfrm>
            <a:off x="4710344" y="2352501"/>
            <a:ext cx="3083700" cy="1238595"/>
          </a:xfrm>
          <a:prstGeom prst="rect">
            <a:avLst/>
          </a:prstGeom>
          <a:solidFill>
            <a:schemeClr val="tx1">
              <a:lumMod val="95000"/>
            </a:schemeClr>
          </a:solid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400" i="1" dirty="0">
                <a:solidFill>
                  <a:schemeClr val="bg1"/>
                </a:solidFill>
              </a:rPr>
              <a:t>Regular Languages:</a:t>
            </a:r>
          </a:p>
          <a:p>
            <a:pPr marL="0" indent="0" algn="ctr">
              <a:buFont typeface="Arial" panose="020B0604020202020204" pitchFamily="34" charset="0"/>
              <a:buNone/>
            </a:pPr>
            <a:r>
              <a:rPr lang="en-US" sz="1400" i="1" dirty="0">
                <a:solidFill>
                  <a:schemeClr val="bg1"/>
                </a:solidFill>
              </a:rPr>
              <a:t>Class of languages DFA/NFA can recognize</a:t>
            </a:r>
          </a:p>
        </p:txBody>
      </p:sp>
      <p:sp>
        <p:nvSpPr>
          <p:cNvPr id="9" name="Content Placeholder 2">
            <a:extLst>
              <a:ext uri="{FF2B5EF4-FFF2-40B4-BE49-F238E27FC236}">
                <a16:creationId xmlns:a16="http://schemas.microsoft.com/office/drawing/2014/main" id="{994CB342-3DEE-1D40-ABAD-543D90235041}"/>
              </a:ext>
            </a:extLst>
          </p:cNvPr>
          <p:cNvSpPr txBox="1">
            <a:spLocks/>
          </p:cNvSpPr>
          <p:nvPr/>
        </p:nvSpPr>
        <p:spPr>
          <a:xfrm>
            <a:off x="8270962" y="2352500"/>
            <a:ext cx="3083700" cy="1238595"/>
          </a:xfrm>
          <a:prstGeom prst="rect">
            <a:avLst/>
          </a:prstGeom>
          <a:solidFill>
            <a:schemeClr val="tx1">
              <a:lumMod val="95000"/>
            </a:schemeClr>
          </a:solid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400" i="1" dirty="0">
                <a:solidFill>
                  <a:schemeClr val="bg1"/>
                </a:solidFill>
              </a:rPr>
              <a:t>Regular Expressions:</a:t>
            </a:r>
          </a:p>
          <a:p>
            <a:pPr marL="0" indent="0" algn="ctr">
              <a:buFont typeface="Arial" panose="020B0604020202020204" pitchFamily="34" charset="0"/>
              <a:buNone/>
            </a:pPr>
            <a:r>
              <a:rPr lang="en-US" sz="1400" i="1" dirty="0">
                <a:solidFill>
                  <a:schemeClr val="bg1"/>
                </a:solidFill>
              </a:rPr>
              <a:t>A different but equivalent way to express the regular languages</a:t>
            </a:r>
          </a:p>
        </p:txBody>
      </p:sp>
      <p:sp>
        <p:nvSpPr>
          <p:cNvPr id="10" name="Content Placeholder 2">
            <a:extLst>
              <a:ext uri="{FF2B5EF4-FFF2-40B4-BE49-F238E27FC236}">
                <a16:creationId xmlns:a16="http://schemas.microsoft.com/office/drawing/2014/main" id="{E29647DB-84DC-FE40-8DAB-37B1C904C396}"/>
              </a:ext>
            </a:extLst>
          </p:cNvPr>
          <p:cNvSpPr txBox="1">
            <a:spLocks/>
          </p:cNvSpPr>
          <p:nvPr/>
        </p:nvSpPr>
        <p:spPr>
          <a:xfrm>
            <a:off x="964278" y="1787236"/>
            <a:ext cx="10557162" cy="2053243"/>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These are all equivalent in their expressive power…and we proved it!</a:t>
            </a:r>
          </a:p>
        </p:txBody>
      </p:sp>
      <p:sp>
        <p:nvSpPr>
          <p:cNvPr id="12" name="Content Placeholder 2">
            <a:extLst>
              <a:ext uri="{FF2B5EF4-FFF2-40B4-BE49-F238E27FC236}">
                <a16:creationId xmlns:a16="http://schemas.microsoft.com/office/drawing/2014/main" id="{F15DFB8A-215C-B04E-9280-9076E6FB3AD5}"/>
              </a:ext>
            </a:extLst>
          </p:cNvPr>
          <p:cNvSpPr txBox="1">
            <a:spLocks/>
          </p:cNvSpPr>
          <p:nvPr/>
        </p:nvSpPr>
        <p:spPr>
          <a:xfrm>
            <a:off x="2942706" y="4051069"/>
            <a:ext cx="6616932" cy="1485208"/>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Using the pumping lemma, we can find languages that are non-regular. We will need an updated computational model to handle these. Next time we will see a model that adds memory to our machines to increase the functions (languages) that can be computed.</a:t>
            </a:r>
          </a:p>
        </p:txBody>
      </p:sp>
    </p:spTree>
    <p:extLst>
      <p:ext uri="{BB962C8B-B14F-4D97-AF65-F5344CB8AC3E}">
        <p14:creationId xmlns:p14="http://schemas.microsoft.com/office/powerpoint/2010/main" val="27801502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{78731ABC-CB82-E74D-A429-13D3326A7E5D}tf10001122</Template>
  <TotalTime>39005</TotalTime>
  <Words>8503</Words>
  <Application>Microsoft Macintosh PowerPoint</Application>
  <PresentationFormat>Widescreen</PresentationFormat>
  <Paragraphs>933</Paragraphs>
  <Slides>96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96</vt:i4>
      </vt:variant>
    </vt:vector>
  </HeadingPairs>
  <TitlesOfParts>
    <vt:vector size="102" baseType="lpstr">
      <vt:lpstr>Arial</vt:lpstr>
      <vt:lpstr>Calibri</vt:lpstr>
      <vt:lpstr>Cambria Math</vt:lpstr>
      <vt:lpstr>Trebuchet MS</vt:lpstr>
      <vt:lpstr>Tw Cen MT</vt:lpstr>
      <vt:lpstr>Circuit</vt:lpstr>
      <vt:lpstr>Finite Automata and Regular Languages</vt:lpstr>
      <vt:lpstr>Goals!</vt:lpstr>
      <vt:lpstr>Part 1: Functions, Languages, and the Chomsky Hierarchy</vt:lpstr>
      <vt:lpstr>Types of Problems</vt:lpstr>
      <vt:lpstr>Chomsky Hierarchy</vt:lpstr>
      <vt:lpstr>Part 2: Finite Automata And Regular Languages</vt:lpstr>
      <vt:lpstr>Introduction: What is a finite State Machine</vt:lpstr>
      <vt:lpstr>Finite State Machines</vt:lpstr>
      <vt:lpstr>Deterministic Finite Automata (DFA)</vt:lpstr>
      <vt:lpstr>Deterministic Finite Automata (DFA)</vt:lpstr>
      <vt:lpstr>Deterministic Finite Automata (DFA)</vt:lpstr>
      <vt:lpstr>Activity: Design a State Machine</vt:lpstr>
      <vt:lpstr>Another Example: How Buttons Work</vt:lpstr>
      <vt:lpstr>More Practice with DFA</vt:lpstr>
      <vt:lpstr>Practice Problem 1</vt:lpstr>
      <vt:lpstr>Practice Problem 2</vt:lpstr>
      <vt:lpstr>Formal Definition of Computation with DFA</vt:lpstr>
      <vt:lpstr>Formal Definition of computation</vt:lpstr>
      <vt:lpstr>Non-Deterministic Finite State Automata (NFA)</vt:lpstr>
      <vt:lpstr>Motivating Question</vt:lpstr>
      <vt:lpstr>Example: 2-DFA</vt:lpstr>
      <vt:lpstr>2-DFA vs. DFA?</vt:lpstr>
      <vt:lpstr>2-DFA vs. DFA?</vt:lpstr>
      <vt:lpstr>2-DFA vs. DFA?</vt:lpstr>
      <vt:lpstr>2-DFA vs. DFA?</vt:lpstr>
      <vt:lpstr>2-DFA vs. DFA?</vt:lpstr>
      <vt:lpstr>2-DFA vs. DFA?</vt:lpstr>
      <vt:lpstr>2-DFA vs. DFA?</vt:lpstr>
      <vt:lpstr>2-DFA vs. DFA?</vt:lpstr>
      <vt:lpstr>Non-Determinism</vt:lpstr>
      <vt:lpstr>Non-Determinism: Intuition</vt:lpstr>
      <vt:lpstr>Non-Determinism Definition And Example</vt:lpstr>
      <vt:lpstr>Non-Determinism Definition And Example</vt:lpstr>
      <vt:lpstr>Non-Determinism Definition And Example</vt:lpstr>
      <vt:lpstr>Non-Determinism Example</vt:lpstr>
      <vt:lpstr>Non-Determinism Example</vt:lpstr>
      <vt:lpstr>Non-Determinism Example</vt:lpstr>
      <vt:lpstr>Non-Determinism Example</vt:lpstr>
      <vt:lpstr>Equivalence of NFA and DFA?</vt:lpstr>
      <vt:lpstr>NFA vs. DFA?</vt:lpstr>
      <vt:lpstr>NFA vs. DFA?</vt:lpstr>
      <vt:lpstr>NFA vs. DFA?</vt:lpstr>
      <vt:lpstr>NFA vs. DFA?</vt:lpstr>
      <vt:lpstr>NFA vs. DFA?</vt:lpstr>
      <vt:lpstr>NFA vs. DFA?</vt:lpstr>
      <vt:lpstr>Non-Determinism Summary</vt:lpstr>
      <vt:lpstr>Regular Languages</vt:lpstr>
      <vt:lpstr>Motivating Questions</vt:lpstr>
      <vt:lpstr>Definition: Regular Language</vt:lpstr>
      <vt:lpstr>Properties of Regular Languages</vt:lpstr>
      <vt:lpstr>Closure Regular Languages</vt:lpstr>
      <vt:lpstr>Reg. Languages are closed under union</vt:lpstr>
      <vt:lpstr>Reg. Languages are closed under union</vt:lpstr>
      <vt:lpstr>Reg. Languages are closed under Concatenation</vt:lpstr>
      <vt:lpstr>Reg. Languages are closed under Concatenation</vt:lpstr>
      <vt:lpstr>Reg. Languages are closed under Star</vt:lpstr>
      <vt:lpstr>Reg. Languages are closed under Star</vt:lpstr>
      <vt:lpstr>Regular Languages Summary</vt:lpstr>
      <vt:lpstr>Part 3: Regular Expressions and Non-Regular Languages</vt:lpstr>
      <vt:lpstr>Motivating Questions</vt:lpstr>
      <vt:lpstr>Regular Expressions</vt:lpstr>
      <vt:lpstr>More Examples Of Regular Expressions</vt:lpstr>
      <vt:lpstr>More Examples Of Regular Expressions</vt:lpstr>
      <vt:lpstr>Formal Definition of Regular Expressions</vt:lpstr>
      <vt:lpstr>Formal Definition of Regular Expressions</vt:lpstr>
      <vt:lpstr>Formal Definition of Regular Expressions</vt:lpstr>
      <vt:lpstr>Reg. Expressions To Finite Automata</vt:lpstr>
      <vt:lpstr>Reg. Expressions To Finite Automata</vt:lpstr>
      <vt:lpstr>Reg. Expressions To Finite Automata</vt:lpstr>
      <vt:lpstr>Reg. Expressions To Finite Automata</vt:lpstr>
      <vt:lpstr>Reg. Expressions To Finite Automata</vt:lpstr>
      <vt:lpstr>Reg. Expressions To Finite Automata</vt:lpstr>
      <vt:lpstr>Reg. Expressions To Finite Automata</vt:lpstr>
      <vt:lpstr>Reg. Expressions To Finite Automata</vt:lpstr>
      <vt:lpstr>Reg. Expressions To Finite Automata</vt:lpstr>
      <vt:lpstr>Reg. Expressions To Finite Automata</vt:lpstr>
      <vt:lpstr>Reg. Expressions To Finite Automata</vt:lpstr>
      <vt:lpstr>Reg. Expressions To Finite Automata</vt:lpstr>
      <vt:lpstr>Reg. Expressions To Finite Automata</vt:lpstr>
      <vt:lpstr>Summary so Far!!!</vt:lpstr>
      <vt:lpstr>Finding Non-Regular Languages</vt:lpstr>
      <vt:lpstr>Motivating Questions</vt:lpstr>
      <vt:lpstr>Try it!!</vt:lpstr>
      <vt:lpstr>Try it!!</vt:lpstr>
      <vt:lpstr>What about these two?</vt:lpstr>
      <vt:lpstr>What about these two?</vt:lpstr>
      <vt:lpstr>The Pumping Lemma</vt:lpstr>
      <vt:lpstr>The Pumping Lemma</vt:lpstr>
      <vt:lpstr>The Pumping Lemma</vt:lpstr>
      <vt:lpstr>The Pumping Lemma</vt:lpstr>
      <vt:lpstr>The Pumping Lemma</vt:lpstr>
      <vt:lpstr>The Pumping Lemma</vt:lpstr>
      <vt:lpstr>The Pumping Lemma</vt:lpstr>
      <vt:lpstr>The Pumping Lemma</vt:lpstr>
      <vt:lpstr>Conclusions</vt:lpstr>
      <vt:lpstr>What you Learned in this Deck!</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Programming</dc:title>
  <dc:creator>Mark Floryan</dc:creator>
  <cp:lastModifiedBy>Mark Floryan</cp:lastModifiedBy>
  <cp:revision>232</cp:revision>
  <dcterms:created xsi:type="dcterms:W3CDTF">2023-02-24T14:15:53Z</dcterms:created>
  <dcterms:modified xsi:type="dcterms:W3CDTF">2024-10-01T13:07:24Z</dcterms:modified>
</cp:coreProperties>
</file>