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core-properties" Target="docProps/core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83" r:id="rId13"/>
    <p:sldId id="285" r:id="rId14"/>
    <p:sldId id="274" r:id="rId15"/>
    <p:sldId id="284" r:id="rId16"/>
    <p:sldId id="278" r:id="rId17"/>
    <p:sldId id="272" r:id="rId18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A4052-DC1C-C303-A399-188525257127}" v="4" dt="2026-04-28T01:45:38.126"/>
    <p1510:client id="{73D6C68B-0A12-59D9-63C9-7E0EEB4D183C}" v="1" dt="2026-04-28T05:14:35.666"/>
    <p1510:client id="{8028D020-BDAC-F7E7-6C06-C90A1EF26D93}" v="15" dt="2026-04-28T05:33:08.094"/>
    <p1510:client id="{83D1FD76-203A-6328-D8FF-B7788E3112B4}" v="1570" dt="2026-04-28T06:55:10.843"/>
    <p1510:client id="{8792AF70-D148-4C17-AAAF-23663A5D45F3}" v="82" dt="2026-04-28T02:42:48.645"/>
    <p1510:client id="{92C62E59-9955-9407-B51A-0B27F4CE2A70}" v="485" dt="2026-04-28T05:27:49.557"/>
    <p1510:client id="{9CA01626-F553-2757-3837-D9500CBD8B15}" v="1" dt="2026-04-28T05:14:05.088"/>
    <p1510:client id="{A478EE92-7AD6-13D9-DD43-0658AECFEFF6}" v="82" dt="2026-04-28T05:16:42.749"/>
    <p1510:client id="{A48AB9FF-A313-2CA4-BE40-487915EF372C}" v="32" dt="2026-04-28T06:55:24.496"/>
    <p1510:client id="{AA687456-B697-DB4B-597B-D88A6EBD12E2}" v="5" dt="2026-04-28T05:32:13.383"/>
    <p1510:client id="{AAA7EA09-6FED-5D3C-07EE-E0F5C7DD718F}" v="4" dt="2026-04-28T05:32:41.524"/>
    <p1510:client id="{B4FBF63D-519E-2FC6-40F9-4C66AF98F1A3}" v="16" dt="2026-04-28T05:13:52.311"/>
    <p1510:client id="{BE2747F6-CD48-A897-1C0A-D01DB8F447A0}" v="40" dt="2026-04-28T05:32:00.853"/>
    <p1510:client id="{D658CDBA-F0D9-43CB-B171-0AC660B27EF0}" v="443" dt="2026-04-28T10:35:33.096"/>
    <p1510:client id="{E23E1BC9-EAE7-0811-6EDA-1FFA1614B022}" v="290" dt="2026-04-28T02:11:28.314"/>
    <p1510:client id="{E8893810-04DB-EBBA-9DC8-B0D00E7F86D1}" v="1" dt="2026-04-28T05:14:18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move the slide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23E4B9E-358B-42AA-99EA-E97050A90AB5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A9B202-2480-4FD5-A031-551433E3657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2F13E9-F338-454C-8D02-554CD06C8E7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10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6A5725-52EE-4757-96B8-1D71E2AB53C8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3319-A8ED-A45B-2447-10820223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>
            <a:extLst>
              <a:ext uri="{FF2B5EF4-FFF2-40B4-BE49-F238E27FC236}">
                <a16:creationId xmlns:a16="http://schemas.microsoft.com/office/drawing/2014/main" id="{FF4EA0F3-64D7-AD3B-204F-F5EF7C7F4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>
            <a:extLst>
              <a:ext uri="{FF2B5EF4-FFF2-40B4-BE49-F238E27FC236}">
                <a16:creationId xmlns:a16="http://schemas.microsoft.com/office/drawing/2014/main" id="{7A6D8D9D-17B6-E52C-B935-493DA315806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3">
            <a:extLst>
              <a:ext uri="{FF2B5EF4-FFF2-40B4-BE49-F238E27FC236}">
                <a16:creationId xmlns:a16="http://schemas.microsoft.com/office/drawing/2014/main" id="{9185D6FB-33D3-8F41-9F14-BF635F0F8EAA}"/>
              </a:ext>
            </a:extLst>
          </p:cNvPr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BCE647-0BA9-4DAE-B66F-600AB4CEC07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555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89AFB4-D7F9-49A0-917A-A6C36ACEB628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48CBD5-BC61-40B4-8F65-FF845077582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95BDD1-02ED-4E95-8AF7-E53278D7594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5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3E290D-DC37-40A7-9E68-E8CF5E6DB54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71158B-503C-44D8-83A7-67FB88DEC3B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BD96F2-FEDB-4D8B-9CF6-DFFABB54CF50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967F14-BE6A-4F8C-82C4-C27E9004D00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9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"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hape 1"/>
          <p:cNvSpPr/>
          <p:nvPr/>
        </p:nvSpPr>
        <p:spPr>
          <a:xfrm>
            <a:off x="0" y="6757560"/>
            <a:ext cx="12191400" cy="100080"/>
          </a:xfrm>
          <a:prstGeom prst="rect">
            <a:avLst/>
          </a:prstGeom>
          <a:solidFill>
            <a:srgbClr val="A55E34"/>
          </a:solidFill>
          <a:ln w="12700">
            <a:solidFill>
              <a:srgbClr val="A55E3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11393280" y="6473880"/>
            <a:ext cx="799560" cy="29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rgbClr val="9FB0D4"/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43A651E-BBA9-4721-8ECC-DBFBAB6E3919}" type="slidenum">
              <a:rPr lang="en-US" sz="1200" b="0" u="none" strike="noStrike">
                <a:solidFill>
                  <a:srgbClr val="9FB0D4"/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Shape 1"/>
          <p:cNvSpPr/>
          <p:nvPr/>
        </p:nvSpPr>
        <p:spPr>
          <a:xfrm>
            <a:off x="0" y="6757560"/>
            <a:ext cx="12191400" cy="100080"/>
          </a:xfrm>
          <a:prstGeom prst="rect">
            <a:avLst/>
          </a:prstGeom>
          <a:solidFill>
            <a:srgbClr val="A55E34"/>
          </a:solidFill>
          <a:ln w="12700">
            <a:solidFill>
              <a:srgbClr val="A55E3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Text 2"/>
          <p:cNvSpPr/>
          <p:nvPr/>
        </p:nvSpPr>
        <p:spPr>
          <a:xfrm>
            <a:off x="530280" y="475560"/>
            <a:ext cx="182844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2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GRAPH ALGORITHMS</a:t>
            </a:r>
            <a:endParaRPr lang="en-US" sz="102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Text 3"/>
          <p:cNvSpPr/>
          <p:nvPr/>
        </p:nvSpPr>
        <p:spPr>
          <a:xfrm>
            <a:off x="530280" y="1115640"/>
            <a:ext cx="676620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Eppstein's Algorithm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Text 4"/>
          <p:cNvSpPr/>
          <p:nvPr/>
        </p:nvSpPr>
        <p:spPr>
          <a:xfrm>
            <a:off x="557640" y="1847160"/>
            <a:ext cx="71319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k shortest source to sink paths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Shape 5"/>
          <p:cNvSpPr/>
          <p:nvPr/>
        </p:nvSpPr>
        <p:spPr>
          <a:xfrm flipV="1">
            <a:off x="8026200" y="3043800"/>
            <a:ext cx="680760" cy="95292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Text 6"/>
          <p:cNvSpPr/>
          <p:nvPr/>
        </p:nvSpPr>
        <p:spPr>
          <a:xfrm>
            <a:off x="8165520" y="34380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Shape 7"/>
          <p:cNvSpPr/>
          <p:nvPr/>
        </p:nvSpPr>
        <p:spPr>
          <a:xfrm>
            <a:off x="9024840" y="2888640"/>
            <a:ext cx="1792440" cy="7452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520" rIns="90000" bIns="2952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Text 8"/>
          <p:cNvSpPr/>
          <p:nvPr/>
        </p:nvSpPr>
        <p:spPr>
          <a:xfrm>
            <a:off x="9720000" y="26334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Shape 9"/>
          <p:cNvSpPr/>
          <p:nvPr/>
        </p:nvSpPr>
        <p:spPr>
          <a:xfrm>
            <a:off x="8066520" y="4286160"/>
            <a:ext cx="1057320" cy="845640"/>
          </a:xfrm>
          <a:prstGeom prst="line">
            <a:avLst/>
          </a:prstGeom>
          <a:ln w="25400">
            <a:solidFill>
              <a:srgbClr val="F28C3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Text 10"/>
          <p:cNvSpPr/>
          <p:nvPr/>
        </p:nvSpPr>
        <p:spPr>
          <a:xfrm>
            <a:off x="8512920" y="47732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5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Shape 11"/>
          <p:cNvSpPr/>
          <p:nvPr/>
        </p:nvSpPr>
        <p:spPr>
          <a:xfrm flipV="1">
            <a:off x="9402840" y="3131640"/>
            <a:ext cx="1493640" cy="1965960"/>
          </a:xfrm>
          <a:prstGeom prst="line">
            <a:avLst/>
          </a:prstGeom>
          <a:ln w="25400">
            <a:solidFill>
              <a:srgbClr val="F28C3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12"/>
          <p:cNvSpPr/>
          <p:nvPr/>
        </p:nvSpPr>
        <p:spPr>
          <a:xfrm>
            <a:off x="10058400" y="43250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Shape 13"/>
          <p:cNvSpPr/>
          <p:nvPr/>
        </p:nvSpPr>
        <p:spPr>
          <a:xfrm flipV="1">
            <a:off x="8108640" y="3912480"/>
            <a:ext cx="1658880" cy="22140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Text 14"/>
          <p:cNvSpPr/>
          <p:nvPr/>
        </p:nvSpPr>
        <p:spPr>
          <a:xfrm>
            <a:off x="8869680" y="37764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Shape 15"/>
          <p:cNvSpPr/>
          <p:nvPr/>
        </p:nvSpPr>
        <p:spPr>
          <a:xfrm flipV="1">
            <a:off x="10118520" y="3103560"/>
            <a:ext cx="748080" cy="65052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Text 16"/>
          <p:cNvSpPr/>
          <p:nvPr/>
        </p:nvSpPr>
        <p:spPr>
          <a:xfrm>
            <a:off x="10360080" y="347472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Text 17"/>
          <p:cNvSpPr/>
          <p:nvPr/>
        </p:nvSpPr>
        <p:spPr>
          <a:xfrm>
            <a:off x="7658280" y="3909240"/>
            <a:ext cx="502560" cy="50256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Text 18"/>
          <p:cNvSpPr/>
          <p:nvPr/>
        </p:nvSpPr>
        <p:spPr>
          <a:xfrm>
            <a:off x="8572680" y="2629080"/>
            <a:ext cx="502560" cy="502560"/>
          </a:xfrm>
          <a:prstGeom prst="ellipse">
            <a:avLst/>
          </a:prstGeom>
          <a:solidFill>
            <a:srgbClr val="F0D063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19"/>
          <p:cNvSpPr/>
          <p:nvPr/>
        </p:nvSpPr>
        <p:spPr>
          <a:xfrm>
            <a:off x="9715680" y="3634920"/>
            <a:ext cx="502560" cy="50256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Text 20"/>
          <p:cNvSpPr/>
          <p:nvPr/>
        </p:nvSpPr>
        <p:spPr>
          <a:xfrm>
            <a:off x="9029880" y="5006520"/>
            <a:ext cx="502560" cy="50256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Text 21"/>
          <p:cNvSpPr/>
          <p:nvPr/>
        </p:nvSpPr>
        <p:spPr>
          <a:xfrm>
            <a:off x="10767240" y="2720520"/>
            <a:ext cx="502560" cy="502560"/>
          </a:xfrm>
          <a:prstGeom prst="ellipse">
            <a:avLst/>
          </a:prstGeom>
          <a:solidFill>
            <a:srgbClr val="EF5D6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Text 23"/>
          <p:cNvSpPr/>
          <p:nvPr/>
        </p:nvSpPr>
        <p:spPr>
          <a:xfrm>
            <a:off x="557640" y="5349240"/>
            <a:ext cx="62175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Authors: </a:t>
            </a:r>
            <a:r>
              <a:rPr lang="en-US" sz="1200" dirty="0">
                <a:solidFill>
                  <a:srgbClr val="B4BFD6"/>
                </a:solidFill>
                <a:latin typeface="Aptos"/>
                <a:ea typeface="Aptos"/>
              </a:rPr>
              <a:t>Jacob Ezieme</a:t>
            </a:r>
            <a:r>
              <a:rPr lang="en-US" sz="12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, </a:t>
            </a:r>
            <a:r>
              <a:rPr lang="en-US" sz="1200" dirty="0">
                <a:solidFill>
                  <a:srgbClr val="B4BFD6"/>
                </a:solidFill>
                <a:latin typeface="Aptos"/>
                <a:ea typeface="Aptos"/>
              </a:rPr>
              <a:t>Vrishak Vemuri</a:t>
            </a:r>
            <a:r>
              <a:rPr lang="en-US" sz="12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,</a:t>
            </a:r>
            <a:r>
              <a:rPr lang="en-US" sz="1200" dirty="0">
                <a:solidFill>
                  <a:srgbClr val="B4BFD6"/>
                </a:solidFill>
                <a:latin typeface="Aptos"/>
                <a:ea typeface="Aptos"/>
              </a:rPr>
              <a:t> </a:t>
            </a:r>
            <a:r>
              <a:rPr lang="en-US" sz="12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Rishik </a:t>
            </a:r>
            <a:r>
              <a:rPr lang="en-US" sz="1200" dirty="0" err="1">
                <a:solidFill>
                  <a:srgbClr val="B4BFD6"/>
                </a:solidFill>
                <a:latin typeface="Aptos"/>
                <a:ea typeface="Aptos"/>
              </a:rPr>
              <a:t>Balerao</a:t>
            </a:r>
            <a:r>
              <a:rPr lang="en-US" sz="1200" dirty="0">
                <a:solidFill>
                  <a:srgbClr val="B4BFD6"/>
                </a:solidFill>
                <a:latin typeface="Aptos"/>
                <a:ea typeface="Aptos"/>
              </a:rPr>
              <a:t>, Utkarsh Goyal,</a:t>
            </a: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sldNum" idx="5"/>
          </p:nvPr>
        </p:nvSpPr>
        <p:spPr>
          <a:xfrm>
            <a:off x="11393280" y="6473880"/>
            <a:ext cx="799560" cy="29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rgbClr val="9FB0D4"/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F564969-E483-43DC-B346-E78790BEEFA6}" type="slidenum">
              <a:rPr lang="en-US" sz="1200" b="0" u="none" strike="noStrike">
                <a:solidFill>
                  <a:srgbClr val="9FB0D4"/>
                </a:solidFill>
                <a:effectLst/>
                <a:uFillTx/>
                <a:latin typeface="Aptos"/>
              </a:rPr>
              <a:t>1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7E1F20-88F3-3F60-B832-5FBC8343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74" y="97520"/>
            <a:ext cx="3950225" cy="17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SECOND SPEEDUP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2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Store adj(u) as a min-heap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5" name="Text 6"/>
          <p:cNvSpPr/>
          <p:nvPr/>
        </p:nvSpPr>
        <p:spPr>
          <a:xfrm>
            <a:off x="868680" y="150876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Raw adjacency list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6" name="Text 7"/>
          <p:cNvSpPr/>
          <p:nvPr/>
        </p:nvSpPr>
        <p:spPr>
          <a:xfrm>
            <a:off x="1303200" y="2994840"/>
            <a:ext cx="502560" cy="50256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x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Shape 8"/>
          <p:cNvSpPr/>
          <p:nvPr/>
        </p:nvSpPr>
        <p:spPr>
          <a:xfrm flipV="1">
            <a:off x="1754280" y="2308680"/>
            <a:ext cx="971640" cy="777240"/>
          </a:xfrm>
          <a:prstGeom prst="line">
            <a:avLst/>
          </a:prstGeom>
          <a:ln w="25400">
            <a:solidFill>
              <a:srgbClr val="9BB7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8" name="Text 9"/>
          <p:cNvSpPr/>
          <p:nvPr/>
        </p:nvSpPr>
        <p:spPr>
          <a:xfrm>
            <a:off x="2103120" y="258768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8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9" name="Text 10"/>
          <p:cNvSpPr/>
          <p:nvPr/>
        </p:nvSpPr>
        <p:spPr>
          <a:xfrm>
            <a:off x="2706480" y="1929240"/>
            <a:ext cx="438480" cy="438480"/>
          </a:xfrm>
          <a:prstGeom prst="ellipse">
            <a:avLst/>
          </a:prstGeom>
          <a:solidFill>
            <a:srgbClr val="F0D063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a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Shape 11"/>
          <p:cNvSpPr/>
          <p:nvPr/>
        </p:nvSpPr>
        <p:spPr>
          <a:xfrm>
            <a:off x="1810440" y="3246120"/>
            <a:ext cx="996480" cy="360"/>
          </a:xfrm>
          <a:prstGeom prst="line">
            <a:avLst/>
          </a:prstGeom>
          <a:ln w="25400">
            <a:solidFill>
              <a:srgbClr val="9BB7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1" name="Text 12"/>
          <p:cNvSpPr/>
          <p:nvPr/>
        </p:nvSpPr>
        <p:spPr>
          <a:xfrm>
            <a:off x="2171880" y="313632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7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2" name="Text 13"/>
          <p:cNvSpPr/>
          <p:nvPr/>
        </p:nvSpPr>
        <p:spPr>
          <a:xfrm>
            <a:off x="2843640" y="3026520"/>
            <a:ext cx="438480" cy="43848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b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Shape 14"/>
          <p:cNvSpPr/>
          <p:nvPr/>
        </p:nvSpPr>
        <p:spPr>
          <a:xfrm>
            <a:off x="1751040" y="3409920"/>
            <a:ext cx="978120" cy="815040"/>
          </a:xfrm>
          <a:prstGeom prst="line">
            <a:avLst/>
          </a:prstGeom>
          <a:ln w="25400">
            <a:solidFill>
              <a:srgbClr val="9BB7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4" name="Text 15"/>
          <p:cNvSpPr/>
          <p:nvPr/>
        </p:nvSpPr>
        <p:spPr>
          <a:xfrm>
            <a:off x="2103120" y="37080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9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5" name="Text 16"/>
          <p:cNvSpPr/>
          <p:nvPr/>
        </p:nvSpPr>
        <p:spPr>
          <a:xfrm>
            <a:off x="2706480" y="4169520"/>
            <a:ext cx="438480" cy="43848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c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Text 17"/>
          <p:cNvSpPr/>
          <p:nvPr/>
        </p:nvSpPr>
        <p:spPr>
          <a:xfrm>
            <a:off x="777240" y="5257800"/>
            <a:ext cx="32000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Naively, popping x pushes all three edges.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7" name="Shape 18"/>
          <p:cNvSpPr/>
          <p:nvPr/>
        </p:nvSpPr>
        <p:spPr>
          <a:xfrm>
            <a:off x="4160520" y="1417320"/>
            <a:ext cx="360" cy="4160520"/>
          </a:xfrm>
          <a:prstGeom prst="line">
            <a:avLst/>
          </a:prstGeom>
          <a:ln w="15240">
            <a:solidFill>
              <a:srgbClr val="33426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8" name="Text 19"/>
          <p:cNvSpPr/>
          <p:nvPr/>
        </p:nvSpPr>
        <p:spPr>
          <a:xfrm>
            <a:off x="4709160" y="1508760"/>
            <a:ext cx="23770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Heap adjacency list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9" name="Text 20"/>
          <p:cNvSpPr/>
          <p:nvPr/>
        </p:nvSpPr>
        <p:spPr>
          <a:xfrm>
            <a:off x="5555160" y="2126160"/>
            <a:ext cx="502560" cy="50256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25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{7,b}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Text 21"/>
          <p:cNvSpPr/>
          <p:nvPr/>
        </p:nvSpPr>
        <p:spPr>
          <a:xfrm>
            <a:off x="4915080" y="3452040"/>
            <a:ext cx="502560" cy="502560"/>
          </a:xfrm>
          <a:prstGeom prst="ellipse">
            <a:avLst/>
          </a:prstGeom>
          <a:solidFill>
            <a:srgbClr val="F0D063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25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{8,a}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Text 22"/>
          <p:cNvSpPr/>
          <p:nvPr/>
        </p:nvSpPr>
        <p:spPr>
          <a:xfrm>
            <a:off x="6195240" y="3452040"/>
            <a:ext cx="502560" cy="50256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25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{9,c}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Shape 23"/>
          <p:cNvSpPr/>
          <p:nvPr/>
        </p:nvSpPr>
        <p:spPr>
          <a:xfrm flipH="1">
            <a:off x="5265720" y="2583000"/>
            <a:ext cx="441000" cy="91440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3" name="Shape 24"/>
          <p:cNvSpPr/>
          <p:nvPr/>
        </p:nvSpPr>
        <p:spPr>
          <a:xfrm>
            <a:off x="5905800" y="2583000"/>
            <a:ext cx="441000" cy="91440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4" name="Text 25"/>
          <p:cNvSpPr/>
          <p:nvPr/>
        </p:nvSpPr>
        <p:spPr>
          <a:xfrm>
            <a:off x="7818120" y="2103120"/>
            <a:ext cx="3245760" cy="1142640"/>
          </a:xfrm>
          <a:prstGeom prst="roundRect">
            <a:avLst>
              <a:gd name="adj" fmla="val 6400"/>
            </a:avLst>
          </a:prstGeom>
          <a:solidFill>
            <a:srgbClr val="18224A"/>
          </a:solidFill>
          <a:ln w="13970">
            <a:solidFill>
              <a:srgbClr val="58AE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dirty="0">
                <a:solidFill>
                  <a:srgbClr val="F5F7FC"/>
                </a:solidFill>
                <a:latin typeface="Aptos"/>
                <a:ea typeface="Aptos"/>
              </a:rPr>
              <a:t>The root is considered first</a:t>
            </a:r>
            <a:r>
              <a:rPr lang="en-US" sz="17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. The children become candidates later, specifically, after {7,b} is popped.</a:t>
            </a: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5" name="Text 26"/>
          <p:cNvSpPr/>
          <p:nvPr/>
        </p:nvSpPr>
        <p:spPr>
          <a:xfrm>
            <a:off x="7818120" y="3886200"/>
            <a:ext cx="3245760" cy="822600"/>
          </a:xfrm>
          <a:prstGeom prst="roundRect">
            <a:avLst>
              <a:gd name="adj" fmla="val 8889"/>
            </a:avLst>
          </a:prstGeom>
          <a:solidFill>
            <a:srgbClr val="121A35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 lnSpcReduction="1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This avoids eagerly inserting sidetracks that don’t need to be </a:t>
            </a:r>
            <a:r>
              <a:rPr lang="en-US" sz="1700" b="1">
                <a:solidFill>
                  <a:srgbClr val="F5F7FC"/>
                </a:solidFill>
                <a:latin typeface="Aptos"/>
                <a:ea typeface="Aptos"/>
              </a:rPr>
              <a:t>considered yet</a:t>
            </a:r>
            <a:r>
              <a:rPr lang="en-US" sz="17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.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 dirty="0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BOUN</a:t>
            </a:r>
            <a:r>
              <a:rPr lang="en-US" sz="1050" b="1" dirty="0">
                <a:solidFill>
                  <a:srgbClr val="F28C38"/>
                </a:solidFill>
                <a:latin typeface="Aptos"/>
                <a:ea typeface="Aptos"/>
              </a:rPr>
              <a:t>DING DEGREES</a:t>
            </a:r>
            <a:endParaRPr lang="en-US" sz="10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Heap nodes </a:t>
            </a:r>
            <a:r>
              <a:rPr lang="en-US" sz="2800" b="1" i="1" u="none" strike="noStrike" dirty="0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are </a:t>
            </a:r>
            <a:r>
              <a:rPr lang="en-US" sz="2800" b="1" u="none" strike="noStrike" dirty="0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states of </a:t>
            </a:r>
            <a:r>
              <a:rPr lang="en-US" sz="2800" b="1" dirty="0">
                <a:solidFill>
                  <a:srgbClr val="F5F7FC"/>
                </a:solidFill>
                <a:latin typeface="Aptos Display"/>
                <a:ea typeface="Aptos Display"/>
              </a:rPr>
              <a:t>the </a:t>
            </a:r>
            <a:r>
              <a:rPr lang="en-US" sz="2800" b="1" dirty="0" err="1">
                <a:solidFill>
                  <a:srgbClr val="F5F7FC"/>
                </a:solidFill>
                <a:latin typeface="Aptos Display"/>
                <a:ea typeface="Aptos Display"/>
              </a:rPr>
              <a:t>Djikstra</a:t>
            </a:r>
            <a:r>
              <a:rPr lang="en-US" sz="2800" b="1" dirty="0">
                <a:solidFill>
                  <a:srgbClr val="F5F7FC"/>
                </a:solidFill>
                <a:latin typeface="Aptos Display"/>
                <a:ea typeface="Aptos Display"/>
              </a:rPr>
              <a:t>!</a:t>
            </a:r>
            <a:endParaRPr lang="en-US" sz="2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1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Text 6"/>
          <p:cNvSpPr/>
          <p:nvPr/>
        </p:nvSpPr>
        <p:spPr>
          <a:xfrm>
            <a:off x="3237120" y="2825640"/>
            <a:ext cx="840960" cy="840960"/>
          </a:xfrm>
          <a:prstGeom prst="ellipse">
            <a:avLst/>
          </a:prstGeom>
          <a:solidFill>
            <a:srgbClr val="F28C3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e=(u,v)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Text 7"/>
          <p:cNvSpPr/>
          <p:nvPr/>
        </p:nvSpPr>
        <p:spPr>
          <a:xfrm>
            <a:off x="1346200" y="1444320"/>
            <a:ext cx="994520" cy="987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1" u="none" strike="noStrike" dirty="0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Left child</a:t>
            </a:r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Text 8"/>
          <p:cNvSpPr/>
          <p:nvPr/>
        </p:nvSpPr>
        <p:spPr>
          <a:xfrm>
            <a:off x="1286080" y="3857400"/>
            <a:ext cx="994520" cy="93683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1" u="none" strike="noStrike" dirty="0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Right child</a:t>
            </a:r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Text 9"/>
          <p:cNvSpPr/>
          <p:nvPr/>
        </p:nvSpPr>
        <p:spPr>
          <a:xfrm>
            <a:off x="5523120" y="2871360"/>
            <a:ext cx="749520" cy="74952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heap(v)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Shape 10"/>
          <p:cNvSpPr/>
          <p:nvPr/>
        </p:nvSpPr>
        <p:spPr>
          <a:xfrm flipH="1" flipV="1">
            <a:off x="2280600" y="2262240"/>
            <a:ext cx="1041840" cy="744480"/>
          </a:xfrm>
          <a:prstGeom prst="line">
            <a:avLst/>
          </a:prstGeom>
          <a:ln w="2794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8" name="Shape 11"/>
          <p:cNvSpPr/>
          <p:nvPr/>
        </p:nvSpPr>
        <p:spPr>
          <a:xfrm flipH="1">
            <a:off x="2280600" y="3485160"/>
            <a:ext cx="1041840" cy="744480"/>
          </a:xfrm>
          <a:prstGeom prst="line">
            <a:avLst/>
          </a:prstGeom>
          <a:ln w="2794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9" name="Shape 12"/>
          <p:cNvSpPr/>
          <p:nvPr/>
        </p:nvSpPr>
        <p:spPr>
          <a:xfrm>
            <a:off x="4069080" y="3246120"/>
            <a:ext cx="1444680" cy="360"/>
          </a:xfrm>
          <a:prstGeom prst="line">
            <a:avLst/>
          </a:prstGeom>
          <a:ln w="3048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3" name="Text 16"/>
          <p:cNvSpPr/>
          <p:nvPr/>
        </p:nvSpPr>
        <p:spPr>
          <a:xfrm>
            <a:off x="7909560" y="1783080"/>
            <a:ext cx="315432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70000" lnSpcReduction="2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1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Each state represents one sidetrack edge.</a:t>
            </a:r>
            <a:endParaRPr lang="en-US" sz="2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4" name="Text 17"/>
          <p:cNvSpPr/>
          <p:nvPr/>
        </p:nvSpPr>
        <p:spPr>
          <a:xfrm>
            <a:off x="7936920" y="2331720"/>
            <a:ext cx="324576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92500" lnSpcReduction="19999"/>
          </a:bodyPr>
          <a:lstStyle/>
          <a:p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At most two heap-child </a:t>
            </a:r>
            <a:r>
              <a:rPr lang="en-US" sz="1750" dirty="0">
                <a:solidFill>
                  <a:srgbClr val="B4BFD6"/>
                </a:solidFill>
                <a:latin typeface="Aptos"/>
                <a:ea typeface="Aptos"/>
              </a:rPr>
              <a:t>transition</a:t>
            </a:r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(binary heap).</a:t>
            </a:r>
            <a:endParaRPr lang="en-US" sz="17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One </a:t>
            </a:r>
            <a:r>
              <a:rPr lang="en-US" sz="1750" dirty="0">
                <a:solidFill>
                  <a:srgbClr val="B4BFD6"/>
                </a:solidFill>
                <a:latin typeface="Aptos"/>
                <a:ea typeface="Aptos"/>
              </a:rPr>
              <a:t>transition</a:t>
            </a:r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to the heap belonging to the endpoint v </a:t>
            </a:r>
            <a:r>
              <a:rPr lang="en-US" sz="1750" dirty="0">
                <a:solidFill>
                  <a:srgbClr val="B4BFD6"/>
                </a:solidFill>
                <a:latin typeface="Aptos"/>
                <a:ea typeface="Aptos"/>
              </a:rPr>
              <a:t>(</a:t>
            </a:r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root of adj(v)).</a:t>
            </a:r>
            <a:endParaRPr lang="en-US" sz="17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75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Therefore outdegree ≤ 3!</a:t>
            </a:r>
            <a:endParaRPr lang="en-US" sz="175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5" name="Text 18"/>
          <p:cNvSpPr/>
          <p:nvPr/>
        </p:nvSpPr>
        <p:spPr>
          <a:xfrm>
            <a:off x="7936920" y="4434840"/>
            <a:ext cx="3245760" cy="868320"/>
          </a:xfrm>
          <a:prstGeom prst="roundRect">
            <a:avLst>
              <a:gd name="adj" fmla="val 8421"/>
            </a:avLst>
          </a:prstGeom>
          <a:solidFill>
            <a:srgbClr val="18224A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Now </a:t>
            </a:r>
            <a:r>
              <a:rPr lang="en-US" sz="1700" b="1" dirty="0">
                <a:solidFill>
                  <a:srgbClr val="F5F7FC"/>
                </a:solidFill>
                <a:latin typeface="Aptos"/>
                <a:ea typeface="Aptos"/>
              </a:rPr>
              <a:t>we do at most 3*k total</a:t>
            </a:r>
            <a:r>
              <a:rPr lang="en-US" sz="17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relaxations and O(k log k) priority-queue work!</a:t>
            </a: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50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D7C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ED7C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75488" y="393192"/>
            <a:ext cx="2011680" cy="182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200" b="1" i="0" dirty="0">
                <a:solidFill>
                  <a:srgbClr val="ED7C30"/>
                </a:solidFill>
                <a:latin typeface="Aptos"/>
              </a:rPr>
              <a:t>EXAMPLE</a:t>
            </a:r>
            <a:endParaRPr sz="1200" b="1" i="0" dirty="0">
              <a:solidFill>
                <a:srgbClr val="ED7C30"/>
              </a:solidFill>
              <a:latin typeface="Apto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" y="667512"/>
            <a:ext cx="6217920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000" b="1" i="0" dirty="0">
                <a:solidFill>
                  <a:srgbClr val="F6F8FC"/>
                </a:solidFill>
                <a:latin typeface="Aptos Display"/>
              </a:rPr>
              <a:t>Worked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2992" y="502920"/>
            <a:ext cx="1417320" cy="182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BBCDEB"/>
                </a:solidFill>
                <a:latin typeface="Aptos"/>
              </a:rPr>
              <a:t>Eppstein's Algorithm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6824" y="1239012"/>
            <a:ext cx="5833872" cy="2542032"/>
          </a:xfrm>
          <a:prstGeom prst="roundRect">
            <a:avLst/>
          </a:prstGeom>
          <a:solidFill>
            <a:srgbClr val="081632"/>
          </a:solidFill>
          <a:ln w="13970">
            <a:solidFill>
              <a:srgbClr val="6674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455664" y="1243584"/>
            <a:ext cx="5239512" cy="2542032"/>
          </a:xfrm>
          <a:prstGeom prst="roundRect">
            <a:avLst/>
          </a:prstGeom>
          <a:solidFill>
            <a:srgbClr val="081632"/>
          </a:solidFill>
          <a:ln w="13970">
            <a:solidFill>
              <a:srgbClr val="6674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84632" y="3950208"/>
            <a:ext cx="5833872" cy="2414016"/>
          </a:xfrm>
          <a:prstGeom prst="roundRect">
            <a:avLst/>
          </a:prstGeom>
          <a:solidFill>
            <a:srgbClr val="081632"/>
          </a:solidFill>
          <a:ln w="13970">
            <a:solidFill>
              <a:srgbClr val="6674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455664" y="3950208"/>
            <a:ext cx="5239512" cy="2414016"/>
          </a:xfrm>
          <a:prstGeom prst="roundRect">
            <a:avLst/>
          </a:prstGeom>
          <a:solidFill>
            <a:srgbClr val="081632"/>
          </a:solidFill>
          <a:ln w="13970">
            <a:solidFill>
              <a:srgbClr val="6674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85800" y="1481328"/>
            <a:ext cx="1371600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6F8FC"/>
                </a:solidFill>
                <a:latin typeface="Aptos"/>
              </a:rPr>
              <a:t>source: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2976" y="1481328"/>
            <a:ext cx="603504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400" b="0" i="0">
                <a:solidFill>
                  <a:srgbClr val="F6F8FC"/>
                </a:solidFill>
                <a:latin typeface="Aptos"/>
              </a:rPr>
              <a:t>sink: d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1170432" y="2139696"/>
            <a:ext cx="1207008" cy="0"/>
          </a:xfrm>
          <a:prstGeom prst="line">
            <a:avLst/>
          </a:prstGeom>
          <a:ln w="25400">
            <a:solidFill>
              <a:srgbClr val="57AF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834640" y="2139696"/>
            <a:ext cx="1280160" cy="0"/>
          </a:xfrm>
          <a:prstGeom prst="line">
            <a:avLst/>
          </a:prstGeom>
          <a:ln w="25400">
            <a:solidFill>
              <a:srgbClr val="57AF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4572000" y="2139696"/>
            <a:ext cx="987552" cy="0"/>
          </a:xfrm>
          <a:prstGeom prst="line">
            <a:avLst/>
          </a:prstGeom>
          <a:ln w="25400">
            <a:solidFill>
              <a:srgbClr val="57AF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788920" y="1508760"/>
            <a:ext cx="2770632" cy="475488"/>
          </a:xfrm>
          <a:custGeom>
            <a:avLst/>
            <a:gdLst/>
            <a:ahLst/>
            <a:cxnLst/>
            <a:rect l="l" t="t" r="r" b="b"/>
            <a:pathLst>
              <a:path w="2770632" h="475488">
                <a:moveTo>
                  <a:pt x="0" y="429767"/>
                </a:moveTo>
                <a:lnTo>
                  <a:pt x="46019" y="382095"/>
                </a:lnTo>
                <a:lnTo>
                  <a:pt x="98121" y="336854"/>
                </a:lnTo>
                <a:lnTo>
                  <a:pt x="155960" y="294118"/>
                </a:lnTo>
                <a:lnTo>
                  <a:pt x="219188" y="253960"/>
                </a:lnTo>
                <a:lnTo>
                  <a:pt x="287459" y="216454"/>
                </a:lnTo>
                <a:lnTo>
                  <a:pt x="360426" y="181674"/>
                </a:lnTo>
                <a:lnTo>
                  <a:pt x="437744" y="149693"/>
                </a:lnTo>
                <a:lnTo>
                  <a:pt x="519064" y="120586"/>
                </a:lnTo>
                <a:lnTo>
                  <a:pt x="604042" y="94425"/>
                </a:lnTo>
                <a:lnTo>
                  <a:pt x="692329" y="71285"/>
                </a:lnTo>
                <a:lnTo>
                  <a:pt x="783580" y="51239"/>
                </a:lnTo>
                <a:lnTo>
                  <a:pt x="877448" y="34361"/>
                </a:lnTo>
                <a:lnTo>
                  <a:pt x="973587" y="20724"/>
                </a:lnTo>
                <a:lnTo>
                  <a:pt x="1071649" y="10403"/>
                </a:lnTo>
                <a:lnTo>
                  <a:pt x="1171288" y="3470"/>
                </a:lnTo>
                <a:lnTo>
                  <a:pt x="1272159" y="0"/>
                </a:lnTo>
                <a:lnTo>
                  <a:pt x="1373913" y="65"/>
                </a:lnTo>
                <a:lnTo>
                  <a:pt x="1476204" y="3741"/>
                </a:lnTo>
                <a:lnTo>
                  <a:pt x="1578686" y="11100"/>
                </a:lnTo>
                <a:lnTo>
                  <a:pt x="1681013" y="22217"/>
                </a:lnTo>
                <a:lnTo>
                  <a:pt x="1782838" y="37164"/>
                </a:lnTo>
                <a:lnTo>
                  <a:pt x="1883813" y="56015"/>
                </a:lnTo>
                <a:lnTo>
                  <a:pt x="1983593" y="78845"/>
                </a:lnTo>
                <a:lnTo>
                  <a:pt x="2081831" y="105727"/>
                </a:lnTo>
                <a:lnTo>
                  <a:pt x="2178180" y="136734"/>
                </a:lnTo>
                <a:lnTo>
                  <a:pt x="2272295" y="171941"/>
                </a:lnTo>
                <a:lnTo>
                  <a:pt x="2363827" y="211420"/>
                </a:lnTo>
                <a:lnTo>
                  <a:pt x="2452431" y="255246"/>
                </a:lnTo>
                <a:lnTo>
                  <a:pt x="2537760" y="303492"/>
                </a:lnTo>
                <a:lnTo>
                  <a:pt x="2619468" y="356232"/>
                </a:lnTo>
                <a:lnTo>
                  <a:pt x="2697207" y="413539"/>
                </a:lnTo>
                <a:lnTo>
                  <a:pt x="2770632" y="475488"/>
                </a:lnTo>
              </a:path>
            </a:pathLst>
          </a:custGeom>
          <a:noFill/>
          <a:ln w="25400">
            <a:solidFill>
              <a:srgbClr val="ED7C30"/>
            </a:solidFill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Freeform 17"/>
          <p:cNvSpPr/>
          <p:nvPr/>
        </p:nvSpPr>
        <p:spPr>
          <a:xfrm>
            <a:off x="1033272" y="2322576"/>
            <a:ext cx="3090672" cy="356935"/>
          </a:xfrm>
          <a:custGeom>
            <a:avLst/>
            <a:gdLst/>
            <a:ahLst/>
            <a:cxnLst/>
            <a:rect l="l" t="t" r="r" b="b"/>
            <a:pathLst>
              <a:path w="3090672" h="356935">
                <a:moveTo>
                  <a:pt x="0" y="54863"/>
                </a:moveTo>
                <a:lnTo>
                  <a:pt x="36509" y="89124"/>
                </a:lnTo>
                <a:lnTo>
                  <a:pt x="79964" y="121362"/>
                </a:lnTo>
                <a:lnTo>
                  <a:pt x="130011" y="151569"/>
                </a:lnTo>
                <a:lnTo>
                  <a:pt x="186294" y="179737"/>
                </a:lnTo>
                <a:lnTo>
                  <a:pt x="248460" y="205859"/>
                </a:lnTo>
                <a:lnTo>
                  <a:pt x="316154" y="229928"/>
                </a:lnTo>
                <a:lnTo>
                  <a:pt x="389022" y="251935"/>
                </a:lnTo>
                <a:lnTo>
                  <a:pt x="466708" y="271873"/>
                </a:lnTo>
                <a:lnTo>
                  <a:pt x="548860" y="289734"/>
                </a:lnTo>
                <a:lnTo>
                  <a:pt x="635121" y="305510"/>
                </a:lnTo>
                <a:lnTo>
                  <a:pt x="725138" y="319195"/>
                </a:lnTo>
                <a:lnTo>
                  <a:pt x="818556" y="330779"/>
                </a:lnTo>
                <a:lnTo>
                  <a:pt x="915021" y="340256"/>
                </a:lnTo>
                <a:lnTo>
                  <a:pt x="1014179" y="347618"/>
                </a:lnTo>
                <a:lnTo>
                  <a:pt x="1115674" y="352857"/>
                </a:lnTo>
                <a:lnTo>
                  <a:pt x="1219153" y="355965"/>
                </a:lnTo>
                <a:lnTo>
                  <a:pt x="1324261" y="356935"/>
                </a:lnTo>
                <a:lnTo>
                  <a:pt x="1430643" y="355759"/>
                </a:lnTo>
                <a:lnTo>
                  <a:pt x="1537945" y="352429"/>
                </a:lnTo>
                <a:lnTo>
                  <a:pt x="1645813" y="346938"/>
                </a:lnTo>
                <a:lnTo>
                  <a:pt x="1753892" y="339278"/>
                </a:lnTo>
                <a:lnTo>
                  <a:pt x="1861828" y="329442"/>
                </a:lnTo>
                <a:lnTo>
                  <a:pt x="1969265" y="317421"/>
                </a:lnTo>
                <a:lnTo>
                  <a:pt x="2075851" y="303208"/>
                </a:lnTo>
                <a:lnTo>
                  <a:pt x="2181230" y="286796"/>
                </a:lnTo>
                <a:lnTo>
                  <a:pt x="2285048" y="268176"/>
                </a:lnTo>
                <a:lnTo>
                  <a:pt x="2386950" y="247341"/>
                </a:lnTo>
                <a:lnTo>
                  <a:pt x="2486582" y="224284"/>
                </a:lnTo>
                <a:lnTo>
                  <a:pt x="2583590" y="198996"/>
                </a:lnTo>
                <a:lnTo>
                  <a:pt x="2677619" y="171469"/>
                </a:lnTo>
                <a:lnTo>
                  <a:pt x="2768314" y="141698"/>
                </a:lnTo>
                <a:lnTo>
                  <a:pt x="2855321" y="109672"/>
                </a:lnTo>
                <a:lnTo>
                  <a:pt x="2938286" y="75386"/>
                </a:lnTo>
                <a:lnTo>
                  <a:pt x="3016855" y="38831"/>
                </a:lnTo>
                <a:lnTo>
                  <a:pt x="3090672" y="0"/>
                </a:lnTo>
              </a:path>
            </a:pathLst>
          </a:custGeom>
          <a:noFill/>
          <a:ln w="25400">
            <a:solidFill>
              <a:srgbClr val="ED7C30"/>
            </a:solidFill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Freeform 18"/>
          <p:cNvSpPr/>
          <p:nvPr/>
        </p:nvSpPr>
        <p:spPr>
          <a:xfrm>
            <a:off x="941832" y="2359152"/>
            <a:ext cx="4626864" cy="728273"/>
          </a:xfrm>
          <a:custGeom>
            <a:avLst/>
            <a:gdLst/>
            <a:ahLst/>
            <a:cxnLst/>
            <a:rect l="l" t="t" r="r" b="b"/>
            <a:pathLst>
              <a:path w="4626864" h="728273">
                <a:moveTo>
                  <a:pt x="0" y="36576"/>
                </a:moveTo>
                <a:lnTo>
                  <a:pt x="6077" y="97929"/>
                </a:lnTo>
                <a:lnTo>
                  <a:pt x="21635" y="156413"/>
                </a:lnTo>
                <a:lnTo>
                  <a:pt x="46318" y="212032"/>
                </a:lnTo>
                <a:lnTo>
                  <a:pt x="79773" y="264788"/>
                </a:lnTo>
                <a:lnTo>
                  <a:pt x="121644" y="314684"/>
                </a:lnTo>
                <a:lnTo>
                  <a:pt x="171576" y="361723"/>
                </a:lnTo>
                <a:lnTo>
                  <a:pt x="229216" y="405908"/>
                </a:lnTo>
                <a:lnTo>
                  <a:pt x="294208" y="447242"/>
                </a:lnTo>
                <a:lnTo>
                  <a:pt x="366198" y="485729"/>
                </a:lnTo>
                <a:lnTo>
                  <a:pt x="444832" y="521371"/>
                </a:lnTo>
                <a:lnTo>
                  <a:pt x="529754" y="554171"/>
                </a:lnTo>
                <a:lnTo>
                  <a:pt x="620610" y="584132"/>
                </a:lnTo>
                <a:lnTo>
                  <a:pt x="717046" y="611257"/>
                </a:lnTo>
                <a:lnTo>
                  <a:pt x="818706" y="635550"/>
                </a:lnTo>
                <a:lnTo>
                  <a:pt x="925237" y="657013"/>
                </a:lnTo>
                <a:lnTo>
                  <a:pt x="1036283" y="675649"/>
                </a:lnTo>
                <a:lnTo>
                  <a:pt x="1151490" y="691462"/>
                </a:lnTo>
                <a:lnTo>
                  <a:pt x="1270503" y="704453"/>
                </a:lnTo>
                <a:lnTo>
                  <a:pt x="1392969" y="714627"/>
                </a:lnTo>
                <a:lnTo>
                  <a:pt x="1518531" y="721987"/>
                </a:lnTo>
                <a:lnTo>
                  <a:pt x="1646835" y="726534"/>
                </a:lnTo>
                <a:lnTo>
                  <a:pt x="1777528" y="728273"/>
                </a:lnTo>
                <a:lnTo>
                  <a:pt x="1910253" y="727207"/>
                </a:lnTo>
                <a:lnTo>
                  <a:pt x="2044658" y="723337"/>
                </a:lnTo>
                <a:lnTo>
                  <a:pt x="2180386" y="716668"/>
                </a:lnTo>
                <a:lnTo>
                  <a:pt x="2317083" y="707203"/>
                </a:lnTo>
                <a:lnTo>
                  <a:pt x="2454395" y="694944"/>
                </a:lnTo>
                <a:lnTo>
                  <a:pt x="2591968" y="679894"/>
                </a:lnTo>
                <a:lnTo>
                  <a:pt x="2729446" y="662056"/>
                </a:lnTo>
                <a:lnTo>
                  <a:pt x="2866474" y="641434"/>
                </a:lnTo>
                <a:lnTo>
                  <a:pt x="3002699" y="618031"/>
                </a:lnTo>
                <a:lnTo>
                  <a:pt x="3137766" y="591848"/>
                </a:lnTo>
                <a:lnTo>
                  <a:pt x="3271319" y="562891"/>
                </a:lnTo>
                <a:lnTo>
                  <a:pt x="3403005" y="531160"/>
                </a:lnTo>
                <a:lnTo>
                  <a:pt x="3532468" y="496660"/>
                </a:lnTo>
                <a:lnTo>
                  <a:pt x="3659355" y="459394"/>
                </a:lnTo>
                <a:lnTo>
                  <a:pt x="3783310" y="419364"/>
                </a:lnTo>
                <a:lnTo>
                  <a:pt x="3903979" y="376574"/>
                </a:lnTo>
                <a:lnTo>
                  <a:pt x="4021008" y="331026"/>
                </a:lnTo>
                <a:lnTo>
                  <a:pt x="4134041" y="282723"/>
                </a:lnTo>
                <a:lnTo>
                  <a:pt x="4242724" y="231670"/>
                </a:lnTo>
                <a:lnTo>
                  <a:pt x="4346702" y="177867"/>
                </a:lnTo>
                <a:lnTo>
                  <a:pt x="4445621" y="121319"/>
                </a:lnTo>
                <a:lnTo>
                  <a:pt x="4539127" y="62029"/>
                </a:lnTo>
                <a:lnTo>
                  <a:pt x="4626864" y="0"/>
                </a:lnTo>
              </a:path>
            </a:pathLst>
          </a:custGeom>
          <a:noFill/>
          <a:ln w="25400">
            <a:solidFill>
              <a:srgbClr val="ED7C30"/>
            </a:solidFill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554480" y="1764792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0127" y="1764792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0328" y="1764792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0248" y="1481328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6039" y="2642616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5264" y="3081528"/>
            <a:ext cx="329184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F6F8FC"/>
                </a:solidFill>
                <a:latin typeface="Aptos"/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713232" y="1911095"/>
            <a:ext cx="457200" cy="457200"/>
          </a:xfrm>
          <a:prstGeom prst="ellipse">
            <a:avLst/>
          </a:prstGeom>
          <a:solidFill>
            <a:srgbClr val="36689B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04088" y="2002537"/>
            <a:ext cx="457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700" b="1" dirty="0">
                <a:solidFill>
                  <a:srgbClr val="FFFFFF"/>
                </a:solidFill>
                <a:latin typeface="Aptos"/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2377440" y="1911095"/>
            <a:ext cx="457200" cy="457200"/>
          </a:xfrm>
          <a:prstGeom prst="ellipse">
            <a:avLst/>
          </a:prstGeom>
          <a:solidFill>
            <a:srgbClr val="36689B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372868" y="2011014"/>
            <a:ext cx="457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4114800" y="1911095"/>
            <a:ext cx="457200" cy="457200"/>
          </a:xfrm>
          <a:prstGeom prst="ellipse">
            <a:avLst/>
          </a:prstGeom>
          <a:solidFill>
            <a:srgbClr val="36689B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106926" y="1993232"/>
            <a:ext cx="457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5559552" y="1911095"/>
            <a:ext cx="457200" cy="457200"/>
          </a:xfrm>
          <a:prstGeom prst="ellipse">
            <a:avLst/>
          </a:prstGeom>
          <a:solidFill>
            <a:srgbClr val="36689B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5573268" y="1991570"/>
            <a:ext cx="457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d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060704" y="3529584"/>
            <a:ext cx="356616" cy="0"/>
          </a:xfrm>
          <a:prstGeom prst="line">
            <a:avLst/>
          </a:prstGeom>
          <a:ln w="25400">
            <a:solidFill>
              <a:srgbClr val="57A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99616" y="3429000"/>
            <a:ext cx="192024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CCD3E2"/>
                </a:solidFill>
                <a:latin typeface="Aptos"/>
              </a:rPr>
              <a:t>shortest-path edge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4160520" y="3529584"/>
            <a:ext cx="356616" cy="0"/>
          </a:xfrm>
          <a:prstGeom prst="line">
            <a:avLst/>
          </a:prstGeom>
          <a:ln w="25400">
            <a:solidFill>
              <a:srgbClr val="ED7C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7720" y="3429000"/>
            <a:ext cx="12801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CCD3E2"/>
                </a:solidFill>
                <a:latin typeface="Aptos"/>
              </a:rPr>
              <a:t>sidetrack edge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4264" y="1499616"/>
            <a:ext cx="45720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0" i="0">
                <a:solidFill>
                  <a:srgbClr val="F6F8FC"/>
                </a:solidFill>
                <a:latin typeface="Aptos"/>
              </a:rPr>
              <a:t>Default shortest path: </a:t>
            </a:r>
            <a:r>
              <a:rPr sz="1600" b="0" i="0">
                <a:solidFill>
                  <a:srgbClr val="57AFFF"/>
                </a:solidFill>
                <a:latin typeface="Aptos"/>
              </a:rPr>
              <a:t>a → b → c → d</a:t>
            </a:r>
            <a:r>
              <a:rPr sz="1600" b="0" i="0">
                <a:solidFill>
                  <a:srgbClr val="F6F8FC"/>
                </a:solidFill>
                <a:latin typeface="Aptos"/>
              </a:rPr>
              <a:t>  (cost 5)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4264" y="1938528"/>
            <a:ext cx="470916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0" i="0">
                <a:solidFill>
                  <a:srgbClr val="F6F8FC"/>
                </a:solidFill>
                <a:latin typeface="Aptos"/>
              </a:rPr>
              <a:t>Distances to d: </a:t>
            </a:r>
            <a:r>
              <a:rPr sz="1600" b="0" i="0">
                <a:solidFill>
                  <a:srgbClr val="57AFFF"/>
                </a:solidFill>
                <a:latin typeface="Aptos"/>
              </a:rPr>
              <a:t>d(a)=5, d(b)=3, d(c)=1, d(d)=0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4264" y="2386584"/>
            <a:ext cx="2377440" cy="2377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ED7C30"/>
                </a:solidFill>
                <a:latin typeface="Aptos"/>
              </a:rPr>
              <a:t>Sidetrack penalties: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67728" y="2788920"/>
            <a:ext cx="4251960" cy="2377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0" i="0">
                <a:solidFill>
                  <a:srgbClr val="F6F8FC"/>
                </a:solidFill>
                <a:latin typeface="Consolas"/>
              </a:rPr>
              <a:t>sidetrack(b,d) = 4 + 0 − 3  </a:t>
            </a:r>
            <a:r>
              <a:rPr sz="1600" b="1" i="0">
                <a:solidFill>
                  <a:srgbClr val="ED7C30"/>
                </a:solidFill>
                <a:latin typeface="Consolas"/>
              </a:rPr>
              <a:t>=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67728" y="3127248"/>
            <a:ext cx="4251960" cy="2377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0" i="0">
                <a:solidFill>
                  <a:srgbClr val="F6F8FC"/>
                </a:solidFill>
                <a:latin typeface="Consolas"/>
              </a:rPr>
              <a:t>sidetrack(a,c) = 6 + 1 − 5  </a:t>
            </a:r>
            <a:r>
              <a:rPr sz="1600" b="1" i="0">
                <a:solidFill>
                  <a:srgbClr val="ED7C30"/>
                </a:solidFill>
                <a:latin typeface="Consolas"/>
              </a:rPr>
              <a:t>=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67728" y="3465576"/>
            <a:ext cx="4251960" cy="2377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0" i="0">
                <a:solidFill>
                  <a:srgbClr val="F6F8FC"/>
                </a:solidFill>
                <a:latin typeface="Consolas"/>
              </a:rPr>
              <a:t>sidetrack(a,d) = 11 + 0 − 5 </a:t>
            </a:r>
            <a:r>
              <a:rPr sz="1600" b="1" i="0">
                <a:solidFill>
                  <a:srgbClr val="ED7C30"/>
                </a:solidFill>
                <a:latin typeface="Consolas"/>
              </a:rPr>
              <a:t>=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8368" y="4224528"/>
            <a:ext cx="5440680" cy="274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800" b="1" i="0">
                <a:solidFill>
                  <a:srgbClr val="57AFFF"/>
                </a:solidFill>
                <a:latin typeface="Consolas"/>
              </a:rPr>
              <a:t>adj(d)</a:t>
            </a:r>
            <a:r>
              <a:rPr sz="1800" b="0" i="0">
                <a:solidFill>
                  <a:srgbClr val="F6F8FC"/>
                </a:solidFill>
                <a:latin typeface="Consolas"/>
              </a:rPr>
              <a:t> = 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368" y="4590288"/>
            <a:ext cx="5440680" cy="274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800" b="1" i="0" dirty="0">
                <a:solidFill>
                  <a:srgbClr val="57AFFF"/>
                </a:solidFill>
                <a:latin typeface="Consolas"/>
              </a:rPr>
              <a:t>adj(c)</a:t>
            </a:r>
            <a:r>
              <a:rPr sz="1800" b="0" i="0" dirty="0">
                <a:solidFill>
                  <a:srgbClr val="F6F8FC"/>
                </a:solidFill>
                <a:latin typeface="Consolas"/>
              </a:rPr>
              <a:t> = 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368" y="4956048"/>
            <a:ext cx="253274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800" b="1" i="0" dirty="0">
                <a:solidFill>
                  <a:srgbClr val="57AFFF"/>
                </a:solidFill>
                <a:latin typeface="Consolas"/>
              </a:rPr>
              <a:t>adj(b)</a:t>
            </a:r>
            <a:r>
              <a:rPr sz="1800" b="0" i="0" dirty="0">
                <a:solidFill>
                  <a:srgbClr val="F6F8FC"/>
                </a:solidFill>
                <a:latin typeface="Consolas"/>
              </a:rPr>
              <a:t> = {</a:t>
            </a:r>
            <a:r>
              <a:rPr sz="1800" b="1" i="0" dirty="0">
                <a:solidFill>
                  <a:srgbClr val="ED7C30"/>
                </a:solidFill>
                <a:latin typeface="Consolas"/>
              </a:rPr>
              <a:t>(</a:t>
            </a:r>
            <a:r>
              <a:rPr sz="1800" b="1" i="0" dirty="0" err="1">
                <a:solidFill>
                  <a:srgbClr val="ED7C30"/>
                </a:solidFill>
                <a:latin typeface="Consolas"/>
              </a:rPr>
              <a:t>b→d</a:t>
            </a:r>
            <a:r>
              <a:rPr sz="1800" b="1" i="0" dirty="0">
                <a:solidFill>
                  <a:srgbClr val="ED7C30"/>
                </a:solidFill>
                <a:latin typeface="Consolas"/>
              </a:rPr>
              <a:t>, +1)</a:t>
            </a:r>
            <a:r>
              <a:rPr sz="1800" b="0" i="0" dirty="0">
                <a:solidFill>
                  <a:srgbClr val="F6F8FC"/>
                </a:solidFill>
                <a:latin typeface="Consolas"/>
              </a:rPr>
              <a:t>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8368" y="5321808"/>
            <a:ext cx="601126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 i="0" dirty="0">
                <a:solidFill>
                  <a:srgbClr val="57AFFF"/>
                </a:solidFill>
                <a:latin typeface="Consolas"/>
              </a:rPr>
              <a:t>adj(a)</a:t>
            </a:r>
            <a:r>
              <a:rPr sz="1600" b="0" i="0" dirty="0">
                <a:solidFill>
                  <a:srgbClr val="F6F8FC"/>
                </a:solidFill>
                <a:latin typeface="Consolas"/>
              </a:rPr>
              <a:t> = merge(adj(b),</a:t>
            </a:r>
            <a:r>
              <a:rPr lang="en-US" sz="1600" b="0" i="0" dirty="0">
                <a:solidFill>
                  <a:srgbClr val="F6F8FC"/>
                </a:solidFill>
                <a:latin typeface="Consolas"/>
              </a:rPr>
              <a:t> {</a:t>
            </a:r>
            <a:r>
              <a:rPr lang="en-US" sz="1600" b="1" i="0" dirty="0">
                <a:solidFill>
                  <a:srgbClr val="ED7C30"/>
                </a:solidFill>
                <a:latin typeface="Consolas"/>
              </a:rPr>
              <a:t>(</a:t>
            </a:r>
            <a:r>
              <a:rPr lang="en-US" sz="1600" b="1" i="0" dirty="0" err="1">
                <a:solidFill>
                  <a:srgbClr val="ED7C30"/>
                </a:solidFill>
                <a:latin typeface="Consolas"/>
              </a:rPr>
              <a:t>a→c</a:t>
            </a:r>
            <a:r>
              <a:rPr lang="en-US" sz="1600" b="1" i="0" dirty="0">
                <a:solidFill>
                  <a:srgbClr val="ED7C30"/>
                </a:solidFill>
                <a:latin typeface="Consolas"/>
              </a:rPr>
              <a:t>, +2)</a:t>
            </a:r>
            <a:r>
              <a:rPr lang="en-US" sz="1600" b="0" i="0" dirty="0">
                <a:solidFill>
                  <a:srgbClr val="F6F8FC"/>
                </a:solidFill>
                <a:latin typeface="Consolas"/>
              </a:rPr>
              <a:t>, </a:t>
            </a:r>
            <a:r>
              <a:rPr lang="en-US" sz="1600" b="1" i="0" dirty="0">
                <a:solidFill>
                  <a:srgbClr val="ED7C30"/>
                </a:solidFill>
                <a:latin typeface="Consolas"/>
              </a:rPr>
              <a:t>(</a:t>
            </a:r>
            <a:r>
              <a:rPr lang="en-US" sz="1600" b="1" i="0" dirty="0" err="1">
                <a:solidFill>
                  <a:srgbClr val="ED7C30"/>
                </a:solidFill>
                <a:latin typeface="Consolas"/>
              </a:rPr>
              <a:t>a→d</a:t>
            </a:r>
            <a:r>
              <a:rPr lang="en-US" sz="1600" b="1" i="0" dirty="0">
                <a:solidFill>
                  <a:srgbClr val="ED7C30"/>
                </a:solidFill>
                <a:latin typeface="Consolas"/>
              </a:rPr>
              <a:t>, +6)</a:t>
            </a:r>
            <a:r>
              <a:rPr lang="en-US" sz="1600" b="0" i="0" dirty="0">
                <a:solidFill>
                  <a:srgbClr val="F6F8FC"/>
                </a:solidFill>
                <a:latin typeface="Consolas"/>
              </a:rPr>
              <a:t>})</a:t>
            </a:r>
          </a:p>
          <a:p>
            <a:endParaRPr sz="1600" b="0" i="0" dirty="0">
              <a:solidFill>
                <a:srgbClr val="F6F8FC"/>
              </a:solidFill>
              <a:latin typeface="Consola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44383" y="4160520"/>
            <a:ext cx="292608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b="0" i="0" dirty="0">
                <a:solidFill>
                  <a:srgbClr val="F6F8FC"/>
                </a:solidFill>
                <a:latin typeface="Aptos"/>
              </a:rPr>
              <a:t>Adj(u) structure in this case</a:t>
            </a:r>
            <a:endParaRPr sz="1500" b="0" i="0" dirty="0">
              <a:solidFill>
                <a:srgbClr val="F6F8FC"/>
              </a:solidFill>
              <a:latin typeface="Aptos"/>
            </a:endParaRPr>
          </a:p>
        </p:txBody>
      </p:sp>
      <p:cxnSp>
        <p:nvCxnSpPr>
          <p:cNvPr id="51" name="Connector 50"/>
          <p:cNvCxnSpPr/>
          <p:nvPr/>
        </p:nvCxnSpPr>
        <p:spPr>
          <a:xfrm flipH="1">
            <a:off x="8055864" y="5001768"/>
            <a:ext cx="566928" cy="566928"/>
          </a:xfrm>
          <a:prstGeom prst="line">
            <a:avLst/>
          </a:prstGeom>
          <a:ln w="2159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>
            <a:off x="9061704" y="5001768"/>
            <a:ext cx="594359" cy="566928"/>
          </a:xfrm>
          <a:prstGeom prst="line">
            <a:avLst/>
          </a:prstGeom>
          <a:ln w="2159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293608" y="4453128"/>
            <a:ext cx="1097280" cy="694944"/>
          </a:xfrm>
          <a:prstGeom prst="ellipse">
            <a:avLst/>
          </a:prstGeom>
          <a:solidFill>
            <a:srgbClr val="572A66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8293608" y="4700016"/>
            <a:ext cx="109728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400" b="1">
                <a:solidFill>
                  <a:srgbClr val="F6F8FC"/>
                </a:solidFill>
                <a:latin typeface="Aptos"/>
              </a:rPr>
              <a:t>(b→d, +1)</a:t>
            </a:r>
          </a:p>
        </p:txBody>
      </p:sp>
      <p:sp>
        <p:nvSpPr>
          <p:cNvPr id="55" name="Oval 54"/>
          <p:cNvSpPr/>
          <p:nvPr/>
        </p:nvSpPr>
        <p:spPr>
          <a:xfrm>
            <a:off x="7136892" y="5394960"/>
            <a:ext cx="1143000" cy="694944"/>
          </a:xfrm>
          <a:prstGeom prst="ellipse">
            <a:avLst/>
          </a:prstGeom>
          <a:solidFill>
            <a:srgbClr val="572A66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7136892" y="5641848"/>
            <a:ext cx="11430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400" b="1">
                <a:solidFill>
                  <a:srgbClr val="F6F8FC"/>
                </a:solidFill>
                <a:latin typeface="Aptos"/>
              </a:rPr>
              <a:t>(a→c, +2)</a:t>
            </a:r>
          </a:p>
        </p:txBody>
      </p:sp>
      <p:sp>
        <p:nvSpPr>
          <p:cNvPr id="57" name="Oval 56"/>
          <p:cNvSpPr/>
          <p:nvPr/>
        </p:nvSpPr>
        <p:spPr>
          <a:xfrm>
            <a:off x="9432036" y="5394960"/>
            <a:ext cx="1143000" cy="694944"/>
          </a:xfrm>
          <a:prstGeom prst="ellipse">
            <a:avLst/>
          </a:prstGeom>
          <a:solidFill>
            <a:srgbClr val="572A66"/>
          </a:solidFill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9432036" y="5641848"/>
            <a:ext cx="1143000" cy="2560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400" b="1">
                <a:solidFill>
                  <a:srgbClr val="F6F8FC"/>
                </a:solidFill>
                <a:latin typeface="Aptos"/>
              </a:rPr>
              <a:t>(a→d, +6)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494008" y="6547104"/>
            <a:ext cx="228600" cy="137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850" b="0" i="0">
                <a:solidFill>
                  <a:srgbClr val="CCD3E2"/>
                </a:solidFill>
                <a:latin typeface="Aptos"/>
              </a:rPr>
              <a:t>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0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0624" y="393192"/>
            <a:ext cx="292608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1">
                <a:solidFill>
                  <a:srgbClr val="F28C38"/>
                </a:solidFill>
                <a:latin typeface="Aptos"/>
              </a:rPr>
              <a:t>LEFTIST HEAPS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658368"/>
            <a:ext cx="7772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 dirty="0">
                <a:solidFill>
                  <a:srgbClr val="F5F7FC"/>
                </a:solidFill>
                <a:latin typeface="Aptos Display"/>
              </a:rPr>
              <a:t>Leftist Heap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6960" y="502920"/>
            <a:ext cx="173736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1000" b="0">
                <a:solidFill>
                  <a:srgbClr val="B1CDFF"/>
                </a:solidFill>
                <a:latin typeface="Aptos"/>
              </a:rPr>
              <a:t>Eppstein's Algorithm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1463040"/>
            <a:ext cx="6400800" cy="4389120"/>
          </a:xfrm>
          <a:prstGeom prst="roundRect">
            <a:avLst/>
          </a:prstGeom>
          <a:solidFill>
            <a:srgbClr val="0E172E"/>
          </a:solidFill>
          <a:ln w="14604">
            <a:solidFill>
              <a:srgbClr val="4858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719072"/>
            <a:ext cx="58064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1">
                <a:solidFill>
                  <a:srgbClr val="F5F7FC"/>
                </a:solidFill>
                <a:latin typeface="Aptos"/>
              </a:rPr>
              <a:t>Why use leftist heaps?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148840"/>
            <a:ext cx="5715000" cy="29899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  <a:defRPr sz="2000">
                <a:solidFill>
                  <a:srgbClr val="F5F7FC"/>
                </a:solidFill>
                <a:latin typeface="Aptos"/>
              </a:defRPr>
            </a:pPr>
            <a:r>
              <a:rPr dirty="0"/>
              <a:t>To ensure future merges are efficient, we need a “self-balancing” heap</a:t>
            </a:r>
          </a:p>
          <a:p>
            <a:pPr>
              <a:lnSpc>
                <a:spcPct val="112000"/>
              </a:lnSpc>
              <a:spcAft>
                <a:spcPts val="1200"/>
              </a:spcAft>
              <a:defRPr sz="2000">
                <a:solidFill>
                  <a:srgbClr val="F5F7FC"/>
                </a:solidFill>
                <a:latin typeface="Aptos"/>
              </a:defRPr>
            </a:pPr>
            <a:r>
              <a:rPr dirty="0"/>
              <a:t>Leftist heaps are exactly the same as regular binary heaps, with the additional condition that the rightmost path is kept as short as possible</a:t>
            </a:r>
          </a:p>
          <a:p>
            <a:pPr marL="742950" lvl="1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700">
                <a:solidFill>
                  <a:srgbClr val="B4BFD6"/>
                </a:solidFill>
                <a:latin typeface="Aptos"/>
              </a:defRPr>
            </a:pPr>
            <a:r>
              <a:rPr dirty="0"/>
              <a:t>Accomplishes this by swapping the left and right children of a node when the right path becomes too “long”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69480" y="1463040"/>
            <a:ext cx="4251960" cy="4389120"/>
          </a:xfrm>
          <a:prstGeom prst="roundRect">
            <a:avLst/>
          </a:prstGeom>
          <a:solidFill>
            <a:srgbClr val="131D3B"/>
          </a:solidFill>
          <a:ln w="14604">
            <a:solidFill>
              <a:srgbClr val="F28C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470648" y="1591056"/>
            <a:ext cx="384048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F28C38"/>
                </a:solidFill>
                <a:latin typeface="Aptos"/>
              </a:rPr>
              <a:t>Pseudocode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0648" y="1920240"/>
            <a:ext cx="3887603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 sz="1800" b="1">
                <a:solidFill>
                  <a:srgbClr val="D66558"/>
                </a:solidFill>
                <a:latin typeface="Consolas"/>
              </a:defRPr>
            </a:pPr>
            <a:r>
              <a:rPr dirty="0"/>
              <a:t>Merge(A, B)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dirty="0"/>
              <a:t>    if A = NULL return 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dirty="0"/>
              <a:t>    if B = NULL return A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dirty="0"/>
              <a:t>    if key(B) &lt; key(A)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dirty="0"/>
              <a:t>        swap A, 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dirty="0"/>
              <a:t>    right(A) ← Merge(right(A), B)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  <a:defRPr sz="1600" b="0">
                <a:solidFill>
                  <a:srgbClr val="F5F7FC"/>
                </a:solidFill>
                <a:latin typeface="Consolas"/>
              </a:defRPr>
            </a:pPr>
            <a:r>
              <a:rPr lang="en-US" dirty="0"/>
              <a:t>    …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11384280" y="6400800"/>
            <a:ext cx="320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900">
                <a:solidFill>
                  <a:srgbClr val="B4BFD6"/>
                </a:solidFill>
                <a:latin typeface="Aptos"/>
              </a:rPr>
              <a:t>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353">
            <a:extLst>
              <a:ext uri="{FF2B5EF4-FFF2-40B4-BE49-F238E27FC236}">
                <a16:creationId xmlns:a16="http://schemas.microsoft.com/office/drawing/2014/main" id="{D586A2AC-BDC4-AC10-6250-849AE03ADE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0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0624" y="393192"/>
            <a:ext cx="292608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1">
                <a:solidFill>
                  <a:srgbClr val="F28C38"/>
                </a:solidFill>
                <a:latin typeface="Aptos"/>
              </a:rPr>
              <a:t>EFFICIENT MERGES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685800"/>
            <a:ext cx="8138160" cy="4770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lang="en-US" sz="2500" b="1" dirty="0">
                <a:solidFill>
                  <a:srgbClr val="F5F7FC"/>
                </a:solidFill>
                <a:latin typeface="Aptos Display"/>
              </a:rPr>
              <a:t>Example Merge</a:t>
            </a:r>
            <a:endParaRPr sz="2500" b="1" dirty="0">
              <a:solidFill>
                <a:srgbClr val="F5F7FC"/>
              </a:solidFill>
              <a:latin typeface="Aptos Dis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4080" y="502920"/>
            <a:ext cx="192024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1000" b="0">
                <a:solidFill>
                  <a:srgbClr val="B1CDFF"/>
                </a:solidFill>
                <a:latin typeface="Aptos"/>
              </a:rPr>
              <a:t>Eppstein's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0" y="6428232"/>
            <a:ext cx="320040" cy="1645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900" b="0">
                <a:solidFill>
                  <a:srgbClr val="B4BFD6"/>
                </a:solidFill>
                <a:latin typeface="Aptos"/>
              </a:rPr>
              <a:t>15</a:t>
            </a:r>
          </a:p>
        </p:txBody>
      </p:sp>
      <p:cxnSp>
        <p:nvCxnSpPr>
          <p:cNvPr id="188" name="Connector 9">
            <a:extLst>
              <a:ext uri="{FF2B5EF4-FFF2-40B4-BE49-F238E27FC236}">
                <a16:creationId xmlns:a16="http://schemas.microsoft.com/office/drawing/2014/main" id="{C2ECD0ED-413F-D740-A053-C702940AFE32}"/>
              </a:ext>
            </a:extLst>
          </p:cNvPr>
          <p:cNvCxnSpPr/>
          <p:nvPr/>
        </p:nvCxnSpPr>
        <p:spPr>
          <a:xfrm flipH="1">
            <a:off x="1675243" y="1741428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 10">
            <a:extLst>
              <a:ext uri="{FF2B5EF4-FFF2-40B4-BE49-F238E27FC236}">
                <a16:creationId xmlns:a16="http://schemas.microsoft.com/office/drawing/2014/main" id="{0ECB56FA-2C5D-764D-1156-8B0774A18357}"/>
              </a:ext>
            </a:extLst>
          </p:cNvPr>
          <p:cNvCxnSpPr/>
          <p:nvPr/>
        </p:nvCxnSpPr>
        <p:spPr>
          <a:xfrm>
            <a:off x="2452483" y="1741428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 11">
            <a:extLst>
              <a:ext uri="{FF2B5EF4-FFF2-40B4-BE49-F238E27FC236}">
                <a16:creationId xmlns:a16="http://schemas.microsoft.com/office/drawing/2014/main" id="{367EDCD2-490E-F932-378D-5C989FE54654}"/>
              </a:ext>
            </a:extLst>
          </p:cNvPr>
          <p:cNvCxnSpPr/>
          <p:nvPr/>
        </p:nvCxnSpPr>
        <p:spPr>
          <a:xfrm flipH="1">
            <a:off x="1309483" y="2472948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 12">
            <a:extLst>
              <a:ext uri="{FF2B5EF4-FFF2-40B4-BE49-F238E27FC236}">
                <a16:creationId xmlns:a16="http://schemas.microsoft.com/office/drawing/2014/main" id="{B0052EA0-16CB-DBCC-B1AA-3687BC8D713D}"/>
              </a:ext>
            </a:extLst>
          </p:cNvPr>
          <p:cNvCxnSpPr/>
          <p:nvPr/>
        </p:nvCxnSpPr>
        <p:spPr>
          <a:xfrm>
            <a:off x="1675243" y="2472948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 13">
            <a:extLst>
              <a:ext uri="{FF2B5EF4-FFF2-40B4-BE49-F238E27FC236}">
                <a16:creationId xmlns:a16="http://schemas.microsoft.com/office/drawing/2014/main" id="{3FC51BEC-0F42-2185-3D09-B1A776C77096}"/>
              </a:ext>
            </a:extLst>
          </p:cNvPr>
          <p:cNvCxnSpPr/>
          <p:nvPr/>
        </p:nvCxnSpPr>
        <p:spPr>
          <a:xfrm flipH="1">
            <a:off x="2836531" y="2472948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ACE63D95-FFF4-6969-9416-90CC6CCA047B}"/>
              </a:ext>
            </a:extLst>
          </p:cNvPr>
          <p:cNvSpPr/>
          <p:nvPr/>
        </p:nvSpPr>
        <p:spPr>
          <a:xfrm>
            <a:off x="2269602" y="1375667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1689DEE-AA55-6CEB-43E7-5FF87DDE5D89}"/>
              </a:ext>
            </a:extLst>
          </p:cNvPr>
          <p:cNvSpPr txBox="1"/>
          <p:nvPr/>
        </p:nvSpPr>
        <p:spPr>
          <a:xfrm>
            <a:off x="2269602" y="1393955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2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160DD97-4F51-2270-7FFB-A8A122940DBC}"/>
              </a:ext>
            </a:extLst>
          </p:cNvPr>
          <p:cNvSpPr/>
          <p:nvPr/>
        </p:nvSpPr>
        <p:spPr>
          <a:xfrm>
            <a:off x="1492363" y="2107187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7542CCF-F3F6-5A18-E994-9982B4C86B0B}"/>
              </a:ext>
            </a:extLst>
          </p:cNvPr>
          <p:cNvSpPr txBox="1"/>
          <p:nvPr/>
        </p:nvSpPr>
        <p:spPr>
          <a:xfrm>
            <a:off x="1492363" y="2125475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5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469E7EC-5384-96E2-BC39-E9CF98BF207A}"/>
              </a:ext>
            </a:extLst>
          </p:cNvPr>
          <p:cNvSpPr/>
          <p:nvPr/>
        </p:nvSpPr>
        <p:spPr>
          <a:xfrm>
            <a:off x="2955402" y="2107187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7A68E5F-4C54-C8D1-DC2E-9B5A1DA55CDA}"/>
              </a:ext>
            </a:extLst>
          </p:cNvPr>
          <p:cNvSpPr txBox="1"/>
          <p:nvPr/>
        </p:nvSpPr>
        <p:spPr>
          <a:xfrm>
            <a:off x="2955402" y="2125475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4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F940CC2-9B04-81D3-B9CE-3687A3A84821}"/>
              </a:ext>
            </a:extLst>
          </p:cNvPr>
          <p:cNvSpPr/>
          <p:nvPr/>
        </p:nvSpPr>
        <p:spPr>
          <a:xfrm>
            <a:off x="1126603" y="2838708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14AA417-73ED-B5FF-D23A-11E9AFDF37C1}"/>
              </a:ext>
            </a:extLst>
          </p:cNvPr>
          <p:cNvSpPr txBox="1"/>
          <p:nvPr/>
        </p:nvSpPr>
        <p:spPr>
          <a:xfrm>
            <a:off x="1126603" y="285699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9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C8DD9FBB-4BBC-6C40-B740-59CBA30417A3}"/>
              </a:ext>
            </a:extLst>
          </p:cNvPr>
          <p:cNvSpPr/>
          <p:nvPr/>
        </p:nvSpPr>
        <p:spPr>
          <a:xfrm>
            <a:off x="1858123" y="2838708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166C32D-234D-66F5-D72E-4C4F09D2293E}"/>
              </a:ext>
            </a:extLst>
          </p:cNvPr>
          <p:cNvSpPr txBox="1"/>
          <p:nvPr/>
        </p:nvSpPr>
        <p:spPr>
          <a:xfrm>
            <a:off x="1858123" y="285699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7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F112527-71B0-647E-EFF8-485C4155DE45}"/>
              </a:ext>
            </a:extLst>
          </p:cNvPr>
          <p:cNvSpPr/>
          <p:nvPr/>
        </p:nvSpPr>
        <p:spPr>
          <a:xfrm>
            <a:off x="2653650" y="2838708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804D8E1F-C8A4-06B0-F56B-33E193D68A34}"/>
              </a:ext>
            </a:extLst>
          </p:cNvPr>
          <p:cNvSpPr txBox="1"/>
          <p:nvPr/>
        </p:nvSpPr>
        <p:spPr>
          <a:xfrm>
            <a:off x="2653650" y="285699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6</a:t>
            </a:r>
          </a:p>
        </p:txBody>
      </p:sp>
      <p:cxnSp>
        <p:nvCxnSpPr>
          <p:cNvPr id="222" name="Connector 9">
            <a:extLst>
              <a:ext uri="{FF2B5EF4-FFF2-40B4-BE49-F238E27FC236}">
                <a16:creationId xmlns:a16="http://schemas.microsoft.com/office/drawing/2014/main" id="{263FC37C-12B3-2F64-6CE1-C7FAEC3F8389}"/>
              </a:ext>
            </a:extLst>
          </p:cNvPr>
          <p:cNvCxnSpPr/>
          <p:nvPr/>
        </p:nvCxnSpPr>
        <p:spPr>
          <a:xfrm flipH="1">
            <a:off x="1651614" y="4423195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onnector 10">
            <a:extLst>
              <a:ext uri="{FF2B5EF4-FFF2-40B4-BE49-F238E27FC236}">
                <a16:creationId xmlns:a16="http://schemas.microsoft.com/office/drawing/2014/main" id="{A847940F-5D12-9C75-72B8-1F8204363E05}"/>
              </a:ext>
            </a:extLst>
          </p:cNvPr>
          <p:cNvCxnSpPr/>
          <p:nvPr/>
        </p:nvCxnSpPr>
        <p:spPr>
          <a:xfrm>
            <a:off x="2428854" y="4423195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nector 11">
            <a:extLst>
              <a:ext uri="{FF2B5EF4-FFF2-40B4-BE49-F238E27FC236}">
                <a16:creationId xmlns:a16="http://schemas.microsoft.com/office/drawing/2014/main" id="{D603DEAE-49F7-1E06-256C-DFF4D3612A9B}"/>
              </a:ext>
            </a:extLst>
          </p:cNvPr>
          <p:cNvCxnSpPr/>
          <p:nvPr/>
        </p:nvCxnSpPr>
        <p:spPr>
          <a:xfrm flipH="1">
            <a:off x="1285854" y="5154715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 12">
            <a:extLst>
              <a:ext uri="{FF2B5EF4-FFF2-40B4-BE49-F238E27FC236}">
                <a16:creationId xmlns:a16="http://schemas.microsoft.com/office/drawing/2014/main" id="{23CF98F3-4566-9E0B-1813-294FE7132207}"/>
              </a:ext>
            </a:extLst>
          </p:cNvPr>
          <p:cNvCxnSpPr/>
          <p:nvPr/>
        </p:nvCxnSpPr>
        <p:spPr>
          <a:xfrm>
            <a:off x="1651614" y="5154715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ctor 13">
            <a:extLst>
              <a:ext uri="{FF2B5EF4-FFF2-40B4-BE49-F238E27FC236}">
                <a16:creationId xmlns:a16="http://schemas.microsoft.com/office/drawing/2014/main" id="{E6BFC83C-CCF2-3840-5C69-5F2DCDF529A9}"/>
              </a:ext>
            </a:extLst>
          </p:cNvPr>
          <p:cNvCxnSpPr/>
          <p:nvPr/>
        </p:nvCxnSpPr>
        <p:spPr>
          <a:xfrm flipH="1">
            <a:off x="2812902" y="5154715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Connector 14">
            <a:extLst>
              <a:ext uri="{FF2B5EF4-FFF2-40B4-BE49-F238E27FC236}">
                <a16:creationId xmlns:a16="http://schemas.microsoft.com/office/drawing/2014/main" id="{5CF3F336-DB49-B4DF-724B-2225E4237143}"/>
              </a:ext>
            </a:extLst>
          </p:cNvPr>
          <p:cNvCxnSpPr/>
          <p:nvPr/>
        </p:nvCxnSpPr>
        <p:spPr>
          <a:xfrm>
            <a:off x="3114654" y="5154715"/>
            <a:ext cx="429768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Oval 231">
            <a:extLst>
              <a:ext uri="{FF2B5EF4-FFF2-40B4-BE49-F238E27FC236}">
                <a16:creationId xmlns:a16="http://schemas.microsoft.com/office/drawing/2014/main" id="{4307E221-9728-9076-E0B6-0F00B21530F1}"/>
              </a:ext>
            </a:extLst>
          </p:cNvPr>
          <p:cNvSpPr/>
          <p:nvPr/>
        </p:nvSpPr>
        <p:spPr>
          <a:xfrm>
            <a:off x="2245973" y="4057434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280EE13-E712-0888-E33E-279B2C0AC72B}"/>
              </a:ext>
            </a:extLst>
          </p:cNvPr>
          <p:cNvSpPr txBox="1"/>
          <p:nvPr/>
        </p:nvSpPr>
        <p:spPr>
          <a:xfrm>
            <a:off x="2245973" y="4109509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12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B8AA4DAC-5787-260E-A791-EBF110DE5F3C}"/>
              </a:ext>
            </a:extLst>
          </p:cNvPr>
          <p:cNvSpPr/>
          <p:nvPr/>
        </p:nvSpPr>
        <p:spPr>
          <a:xfrm>
            <a:off x="1468734" y="4788954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BC113EF-918E-609F-25D9-F02D8F2F88A5}"/>
              </a:ext>
            </a:extLst>
          </p:cNvPr>
          <p:cNvSpPr txBox="1"/>
          <p:nvPr/>
        </p:nvSpPr>
        <p:spPr>
          <a:xfrm>
            <a:off x="1468734" y="4841029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15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A047D273-AC69-0BF4-63F2-3687BCF78DD4}"/>
              </a:ext>
            </a:extLst>
          </p:cNvPr>
          <p:cNvSpPr/>
          <p:nvPr/>
        </p:nvSpPr>
        <p:spPr>
          <a:xfrm>
            <a:off x="2931773" y="4788954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CE81855-28B0-FDDD-7097-72FA71101990}"/>
              </a:ext>
            </a:extLst>
          </p:cNvPr>
          <p:cNvSpPr txBox="1"/>
          <p:nvPr/>
        </p:nvSpPr>
        <p:spPr>
          <a:xfrm>
            <a:off x="2931773" y="4841029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14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11462154-D594-FE75-9114-EEE42F406B1C}"/>
              </a:ext>
            </a:extLst>
          </p:cNvPr>
          <p:cNvSpPr/>
          <p:nvPr/>
        </p:nvSpPr>
        <p:spPr>
          <a:xfrm>
            <a:off x="1102974" y="5520475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5BB2144-3502-56E5-7E83-943350A57ECD}"/>
              </a:ext>
            </a:extLst>
          </p:cNvPr>
          <p:cNvSpPr txBox="1"/>
          <p:nvPr/>
        </p:nvSpPr>
        <p:spPr>
          <a:xfrm>
            <a:off x="1102974" y="5572550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19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D55EC36-E5DA-1F83-71B7-B3369AE0DC93}"/>
              </a:ext>
            </a:extLst>
          </p:cNvPr>
          <p:cNvSpPr/>
          <p:nvPr/>
        </p:nvSpPr>
        <p:spPr>
          <a:xfrm>
            <a:off x="1834494" y="5520475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33C19F3-8773-E274-C135-40FD1814BE70}"/>
              </a:ext>
            </a:extLst>
          </p:cNvPr>
          <p:cNvSpPr txBox="1"/>
          <p:nvPr/>
        </p:nvSpPr>
        <p:spPr>
          <a:xfrm>
            <a:off x="1834494" y="5572550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17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684BCC5-1FAA-8B78-09A9-A9D974292720}"/>
              </a:ext>
            </a:extLst>
          </p:cNvPr>
          <p:cNvSpPr/>
          <p:nvPr/>
        </p:nvSpPr>
        <p:spPr>
          <a:xfrm>
            <a:off x="2630021" y="5520475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0EBCB7FB-3F32-9B36-D90D-22327D893F5B}"/>
              </a:ext>
            </a:extLst>
          </p:cNvPr>
          <p:cNvSpPr txBox="1"/>
          <p:nvPr/>
        </p:nvSpPr>
        <p:spPr>
          <a:xfrm>
            <a:off x="2630021" y="5572550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16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D7706B3-B0D8-1727-03A4-64ACF4D3ED8B}"/>
              </a:ext>
            </a:extLst>
          </p:cNvPr>
          <p:cNvSpPr/>
          <p:nvPr/>
        </p:nvSpPr>
        <p:spPr>
          <a:xfrm>
            <a:off x="3361542" y="5520475"/>
            <a:ext cx="365760" cy="365760"/>
          </a:xfrm>
          <a:prstGeom prst="ellipse">
            <a:avLst/>
          </a:prstGeom>
          <a:solidFill>
            <a:srgbClr val="F28C38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29CDA75-AC59-CA4D-ECF4-C1DB78ACB3EB}"/>
              </a:ext>
            </a:extLst>
          </p:cNvPr>
          <p:cNvSpPr txBox="1"/>
          <p:nvPr/>
        </p:nvSpPr>
        <p:spPr>
          <a:xfrm>
            <a:off x="3361542" y="5572550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18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46" name="Arrow: Right 245">
            <a:extLst>
              <a:ext uri="{FF2B5EF4-FFF2-40B4-BE49-F238E27FC236}">
                <a16:creationId xmlns:a16="http://schemas.microsoft.com/office/drawing/2014/main" id="{90C1E99E-2DD8-0DE9-94C8-010117B0596B}"/>
              </a:ext>
            </a:extLst>
          </p:cNvPr>
          <p:cNvSpPr/>
          <p:nvPr/>
        </p:nvSpPr>
        <p:spPr>
          <a:xfrm>
            <a:off x="3725318" y="3340682"/>
            <a:ext cx="2847162" cy="9096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Connector 9">
            <a:extLst>
              <a:ext uri="{FF2B5EF4-FFF2-40B4-BE49-F238E27FC236}">
                <a16:creationId xmlns:a16="http://schemas.microsoft.com/office/drawing/2014/main" id="{60703107-3865-C427-6AE9-67E0EA13A812}"/>
              </a:ext>
            </a:extLst>
          </p:cNvPr>
          <p:cNvCxnSpPr/>
          <p:nvPr/>
        </p:nvCxnSpPr>
        <p:spPr>
          <a:xfrm flipH="1">
            <a:off x="7983894" y="2627474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onnector 10">
            <a:extLst>
              <a:ext uri="{FF2B5EF4-FFF2-40B4-BE49-F238E27FC236}">
                <a16:creationId xmlns:a16="http://schemas.microsoft.com/office/drawing/2014/main" id="{E752F202-F143-28DD-DA26-AECE5B573C05}"/>
              </a:ext>
            </a:extLst>
          </p:cNvPr>
          <p:cNvCxnSpPr/>
          <p:nvPr/>
        </p:nvCxnSpPr>
        <p:spPr>
          <a:xfrm>
            <a:off x="8761134" y="2627474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onnector 11">
            <a:extLst>
              <a:ext uri="{FF2B5EF4-FFF2-40B4-BE49-F238E27FC236}">
                <a16:creationId xmlns:a16="http://schemas.microsoft.com/office/drawing/2014/main" id="{361F5D66-179E-C747-46D3-D0FA79D6237E}"/>
              </a:ext>
            </a:extLst>
          </p:cNvPr>
          <p:cNvCxnSpPr/>
          <p:nvPr/>
        </p:nvCxnSpPr>
        <p:spPr>
          <a:xfrm flipH="1">
            <a:off x="7618134" y="3358994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Connector 12">
            <a:extLst>
              <a:ext uri="{FF2B5EF4-FFF2-40B4-BE49-F238E27FC236}">
                <a16:creationId xmlns:a16="http://schemas.microsoft.com/office/drawing/2014/main" id="{4D179E86-BA9D-FA1E-F278-30FE08D03C41}"/>
              </a:ext>
            </a:extLst>
          </p:cNvPr>
          <p:cNvCxnSpPr/>
          <p:nvPr/>
        </p:nvCxnSpPr>
        <p:spPr>
          <a:xfrm>
            <a:off x="7983894" y="3358994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Connector 13">
            <a:extLst>
              <a:ext uri="{FF2B5EF4-FFF2-40B4-BE49-F238E27FC236}">
                <a16:creationId xmlns:a16="http://schemas.microsoft.com/office/drawing/2014/main" id="{4FF762E2-1F27-9729-C4CA-93E3241171E4}"/>
              </a:ext>
            </a:extLst>
          </p:cNvPr>
          <p:cNvCxnSpPr/>
          <p:nvPr/>
        </p:nvCxnSpPr>
        <p:spPr>
          <a:xfrm flipH="1">
            <a:off x="9145182" y="3358994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Oval 251">
            <a:extLst>
              <a:ext uri="{FF2B5EF4-FFF2-40B4-BE49-F238E27FC236}">
                <a16:creationId xmlns:a16="http://schemas.microsoft.com/office/drawing/2014/main" id="{9CDCF052-C150-F6C7-DBDA-A16DA3BE43AD}"/>
              </a:ext>
            </a:extLst>
          </p:cNvPr>
          <p:cNvSpPr/>
          <p:nvPr/>
        </p:nvSpPr>
        <p:spPr>
          <a:xfrm>
            <a:off x="8578253" y="2261713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8CABF02-D3E2-DFE4-37CC-54EB5F561E27}"/>
              </a:ext>
            </a:extLst>
          </p:cNvPr>
          <p:cNvSpPr txBox="1"/>
          <p:nvPr/>
        </p:nvSpPr>
        <p:spPr>
          <a:xfrm>
            <a:off x="8578253" y="2280001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2</a:t>
            </a: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0411B230-7F63-0568-9628-0078F24563C9}"/>
              </a:ext>
            </a:extLst>
          </p:cNvPr>
          <p:cNvSpPr/>
          <p:nvPr/>
        </p:nvSpPr>
        <p:spPr>
          <a:xfrm>
            <a:off x="7801014" y="2993233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CF6579E9-F11F-28A7-2A81-CA2B4DC4D349}"/>
              </a:ext>
            </a:extLst>
          </p:cNvPr>
          <p:cNvSpPr txBox="1"/>
          <p:nvPr/>
        </p:nvSpPr>
        <p:spPr>
          <a:xfrm>
            <a:off x="7801014" y="3011521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5</a:t>
            </a: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4C299BB4-1054-23B1-59E2-92E4C6AE268C}"/>
              </a:ext>
            </a:extLst>
          </p:cNvPr>
          <p:cNvSpPr/>
          <p:nvPr/>
        </p:nvSpPr>
        <p:spPr>
          <a:xfrm>
            <a:off x="9264053" y="2993233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A0A168F3-CB87-FB20-0F92-380EFD466234}"/>
              </a:ext>
            </a:extLst>
          </p:cNvPr>
          <p:cNvSpPr txBox="1"/>
          <p:nvPr/>
        </p:nvSpPr>
        <p:spPr>
          <a:xfrm>
            <a:off x="9264053" y="3011521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4</a:t>
            </a: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ED58F25C-9337-0D2C-CF44-FC2C8F159961}"/>
              </a:ext>
            </a:extLst>
          </p:cNvPr>
          <p:cNvSpPr/>
          <p:nvPr/>
        </p:nvSpPr>
        <p:spPr>
          <a:xfrm>
            <a:off x="7435254" y="3724754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FED153BE-2B05-16AC-154E-A2046F2F61E7}"/>
              </a:ext>
            </a:extLst>
          </p:cNvPr>
          <p:cNvSpPr txBox="1"/>
          <p:nvPr/>
        </p:nvSpPr>
        <p:spPr>
          <a:xfrm>
            <a:off x="7435254" y="374304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9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346FB299-93A6-A44E-4982-1C648E5851C6}"/>
              </a:ext>
            </a:extLst>
          </p:cNvPr>
          <p:cNvSpPr/>
          <p:nvPr/>
        </p:nvSpPr>
        <p:spPr>
          <a:xfrm>
            <a:off x="8166774" y="3724754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0847647-3876-03BC-1C58-1576F6694111}"/>
              </a:ext>
            </a:extLst>
          </p:cNvPr>
          <p:cNvSpPr txBox="1"/>
          <p:nvPr/>
        </p:nvSpPr>
        <p:spPr>
          <a:xfrm>
            <a:off x="8166774" y="374304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7</a:t>
            </a: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5605707-5524-BB80-EFC4-7C98CAF3992D}"/>
              </a:ext>
            </a:extLst>
          </p:cNvPr>
          <p:cNvSpPr/>
          <p:nvPr/>
        </p:nvSpPr>
        <p:spPr>
          <a:xfrm>
            <a:off x="8962301" y="3724754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A09CB685-5DA9-D2A4-8E2B-A8D6D833813D}"/>
              </a:ext>
            </a:extLst>
          </p:cNvPr>
          <p:cNvSpPr txBox="1"/>
          <p:nvPr/>
        </p:nvSpPr>
        <p:spPr>
          <a:xfrm>
            <a:off x="8962301" y="374304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6</a:t>
            </a:r>
          </a:p>
        </p:txBody>
      </p:sp>
      <p:cxnSp>
        <p:nvCxnSpPr>
          <p:cNvPr id="328" name="Connector 9">
            <a:extLst>
              <a:ext uri="{FF2B5EF4-FFF2-40B4-BE49-F238E27FC236}">
                <a16:creationId xmlns:a16="http://schemas.microsoft.com/office/drawing/2014/main" id="{FF8F4F4B-C0D5-F51D-9A91-B6666F923D73}"/>
              </a:ext>
            </a:extLst>
          </p:cNvPr>
          <p:cNvCxnSpPr>
            <a:cxnSpLocks/>
          </p:cNvCxnSpPr>
          <p:nvPr/>
        </p:nvCxnSpPr>
        <p:spPr>
          <a:xfrm flipH="1">
            <a:off x="9354312" y="4116031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Connector 10">
            <a:extLst>
              <a:ext uri="{FF2B5EF4-FFF2-40B4-BE49-F238E27FC236}">
                <a16:creationId xmlns:a16="http://schemas.microsoft.com/office/drawing/2014/main" id="{4E69D253-9892-1E14-803E-58DB654E9D06}"/>
              </a:ext>
            </a:extLst>
          </p:cNvPr>
          <p:cNvCxnSpPr>
            <a:cxnSpLocks/>
          </p:cNvCxnSpPr>
          <p:nvPr/>
        </p:nvCxnSpPr>
        <p:spPr>
          <a:xfrm>
            <a:off x="10131552" y="4116031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Connector 11">
            <a:extLst>
              <a:ext uri="{FF2B5EF4-FFF2-40B4-BE49-F238E27FC236}">
                <a16:creationId xmlns:a16="http://schemas.microsoft.com/office/drawing/2014/main" id="{E07B37BD-6CF5-EF97-BBF7-AE5103A31B5B}"/>
              </a:ext>
            </a:extLst>
          </p:cNvPr>
          <p:cNvCxnSpPr>
            <a:cxnSpLocks/>
          </p:cNvCxnSpPr>
          <p:nvPr/>
        </p:nvCxnSpPr>
        <p:spPr>
          <a:xfrm flipH="1">
            <a:off x="8988552" y="4847551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Connector 12">
            <a:extLst>
              <a:ext uri="{FF2B5EF4-FFF2-40B4-BE49-F238E27FC236}">
                <a16:creationId xmlns:a16="http://schemas.microsoft.com/office/drawing/2014/main" id="{C56CC278-096C-CEA2-1BD0-A3C36D15EF00}"/>
              </a:ext>
            </a:extLst>
          </p:cNvPr>
          <p:cNvCxnSpPr>
            <a:cxnSpLocks/>
          </p:cNvCxnSpPr>
          <p:nvPr/>
        </p:nvCxnSpPr>
        <p:spPr>
          <a:xfrm>
            <a:off x="9354312" y="4847551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Connector 13">
            <a:extLst>
              <a:ext uri="{FF2B5EF4-FFF2-40B4-BE49-F238E27FC236}">
                <a16:creationId xmlns:a16="http://schemas.microsoft.com/office/drawing/2014/main" id="{309CF8F7-FB6B-1F07-2AF4-268C129F16EA}"/>
              </a:ext>
            </a:extLst>
          </p:cNvPr>
          <p:cNvCxnSpPr>
            <a:cxnSpLocks/>
          </p:cNvCxnSpPr>
          <p:nvPr/>
        </p:nvCxnSpPr>
        <p:spPr>
          <a:xfrm flipH="1">
            <a:off x="10515600" y="4847551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Connector 14">
            <a:extLst>
              <a:ext uri="{FF2B5EF4-FFF2-40B4-BE49-F238E27FC236}">
                <a16:creationId xmlns:a16="http://schemas.microsoft.com/office/drawing/2014/main" id="{89B696B7-2D78-28B7-43E0-4A0E7254F098}"/>
              </a:ext>
            </a:extLst>
          </p:cNvPr>
          <p:cNvCxnSpPr>
            <a:cxnSpLocks/>
          </p:cNvCxnSpPr>
          <p:nvPr/>
        </p:nvCxnSpPr>
        <p:spPr>
          <a:xfrm>
            <a:off x="10817352" y="4847551"/>
            <a:ext cx="429768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Oval 333">
            <a:extLst>
              <a:ext uri="{FF2B5EF4-FFF2-40B4-BE49-F238E27FC236}">
                <a16:creationId xmlns:a16="http://schemas.microsoft.com/office/drawing/2014/main" id="{4CD729DB-F6E7-378D-EEE1-F8286FE7E157}"/>
              </a:ext>
            </a:extLst>
          </p:cNvPr>
          <p:cNvSpPr/>
          <p:nvPr/>
        </p:nvSpPr>
        <p:spPr>
          <a:xfrm>
            <a:off x="9948671" y="3750270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121D00B-9FFB-4A4C-521B-7D02DD208AEE}"/>
              </a:ext>
            </a:extLst>
          </p:cNvPr>
          <p:cNvSpPr txBox="1"/>
          <p:nvPr/>
        </p:nvSpPr>
        <p:spPr>
          <a:xfrm>
            <a:off x="9948671" y="3802345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12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146727CD-5F48-F5F9-6835-0EF20DADCC95}"/>
              </a:ext>
            </a:extLst>
          </p:cNvPr>
          <p:cNvSpPr/>
          <p:nvPr/>
        </p:nvSpPr>
        <p:spPr>
          <a:xfrm>
            <a:off x="9171432" y="4481790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38BE97E2-4D4A-A3B3-4E2C-AB60B998C214}"/>
              </a:ext>
            </a:extLst>
          </p:cNvPr>
          <p:cNvSpPr txBox="1"/>
          <p:nvPr/>
        </p:nvSpPr>
        <p:spPr>
          <a:xfrm>
            <a:off x="9171432" y="4533865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15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332EE8E5-71E4-ACBC-B704-C730CC49E0CA}"/>
              </a:ext>
            </a:extLst>
          </p:cNvPr>
          <p:cNvSpPr/>
          <p:nvPr/>
        </p:nvSpPr>
        <p:spPr>
          <a:xfrm>
            <a:off x="10634471" y="4481790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C28FD30-2524-D50E-24CE-0DE4D60FA890}"/>
              </a:ext>
            </a:extLst>
          </p:cNvPr>
          <p:cNvSpPr txBox="1"/>
          <p:nvPr/>
        </p:nvSpPr>
        <p:spPr>
          <a:xfrm>
            <a:off x="10634471" y="4533865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14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EA9C340C-7D17-CA12-4103-D6041DBA1414}"/>
              </a:ext>
            </a:extLst>
          </p:cNvPr>
          <p:cNvSpPr/>
          <p:nvPr/>
        </p:nvSpPr>
        <p:spPr>
          <a:xfrm>
            <a:off x="8805672" y="5213311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A496253-AA01-9F6A-74B0-D90DB0FFE5EF}"/>
              </a:ext>
            </a:extLst>
          </p:cNvPr>
          <p:cNvSpPr txBox="1"/>
          <p:nvPr/>
        </p:nvSpPr>
        <p:spPr>
          <a:xfrm>
            <a:off x="8805672" y="526538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19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777635C0-7D04-D5FE-EDC5-877375A7214B}"/>
              </a:ext>
            </a:extLst>
          </p:cNvPr>
          <p:cNvSpPr/>
          <p:nvPr/>
        </p:nvSpPr>
        <p:spPr>
          <a:xfrm>
            <a:off x="9537192" y="5213311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EBBA44E2-75F1-91B0-C660-6D695DC2C979}"/>
              </a:ext>
            </a:extLst>
          </p:cNvPr>
          <p:cNvSpPr txBox="1"/>
          <p:nvPr/>
        </p:nvSpPr>
        <p:spPr>
          <a:xfrm>
            <a:off x="9537192" y="526538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17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1F232FF5-0BB4-E65B-517D-64675EC6F615}"/>
              </a:ext>
            </a:extLst>
          </p:cNvPr>
          <p:cNvSpPr/>
          <p:nvPr/>
        </p:nvSpPr>
        <p:spPr>
          <a:xfrm>
            <a:off x="10332719" y="5213311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C8977D69-DA5F-7C26-F289-63F9FEA93F0E}"/>
              </a:ext>
            </a:extLst>
          </p:cNvPr>
          <p:cNvSpPr txBox="1"/>
          <p:nvPr/>
        </p:nvSpPr>
        <p:spPr>
          <a:xfrm>
            <a:off x="10332719" y="526538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16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6C59CA74-1388-460C-1429-EBBDF6ADEA86}"/>
              </a:ext>
            </a:extLst>
          </p:cNvPr>
          <p:cNvSpPr/>
          <p:nvPr/>
        </p:nvSpPr>
        <p:spPr>
          <a:xfrm>
            <a:off x="11064240" y="5213311"/>
            <a:ext cx="365760" cy="365760"/>
          </a:xfrm>
          <a:prstGeom prst="ellipse">
            <a:avLst/>
          </a:prstGeom>
          <a:solidFill>
            <a:srgbClr val="F28C38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26D816B1-EA9E-41C7-E735-B6EE3580AC93}"/>
              </a:ext>
            </a:extLst>
          </p:cNvPr>
          <p:cNvSpPr txBox="1"/>
          <p:nvPr/>
        </p:nvSpPr>
        <p:spPr>
          <a:xfrm>
            <a:off x="11064240" y="526538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18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cxnSp>
        <p:nvCxnSpPr>
          <p:cNvPr id="348" name="Connector 9">
            <a:extLst>
              <a:ext uri="{FF2B5EF4-FFF2-40B4-BE49-F238E27FC236}">
                <a16:creationId xmlns:a16="http://schemas.microsoft.com/office/drawing/2014/main" id="{15120B6A-F141-6FE1-D480-4BEA86FD2177}"/>
              </a:ext>
            </a:extLst>
          </p:cNvPr>
          <p:cNvCxnSpPr>
            <a:cxnSpLocks/>
          </p:cNvCxnSpPr>
          <p:nvPr/>
        </p:nvCxnSpPr>
        <p:spPr>
          <a:xfrm flipH="1" flipV="1">
            <a:off x="9620125" y="3329931"/>
            <a:ext cx="505519" cy="419866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42EB-C867-8220-34F1-324CBE96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353">
            <a:extLst>
              <a:ext uri="{FF2B5EF4-FFF2-40B4-BE49-F238E27FC236}">
                <a16:creationId xmlns:a16="http://schemas.microsoft.com/office/drawing/2014/main" id="{4AA64154-AB74-3F8E-FDAD-8759EB7A44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0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ADD8B-CC1C-8D23-03B5-8BB31AF65B3D}"/>
              </a:ext>
            </a:extLst>
          </p:cNvPr>
          <p:cNvSpPr/>
          <p:nvPr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2713C-7F0A-F837-0309-C8C3CFAB9EA5}"/>
              </a:ext>
            </a:extLst>
          </p:cNvPr>
          <p:cNvSpPr/>
          <p:nvPr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F6F6C-3925-5FCA-1282-558D27BD5BB0}"/>
              </a:ext>
            </a:extLst>
          </p:cNvPr>
          <p:cNvSpPr txBox="1"/>
          <p:nvPr/>
        </p:nvSpPr>
        <p:spPr>
          <a:xfrm>
            <a:off x="420624" y="393192"/>
            <a:ext cx="292608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1">
                <a:solidFill>
                  <a:srgbClr val="F28C38"/>
                </a:solidFill>
                <a:latin typeface="Aptos"/>
              </a:rPr>
              <a:t>EFFICIENT MERGES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5CF29-8292-ADF3-5803-DAD6FDF6808E}"/>
              </a:ext>
            </a:extLst>
          </p:cNvPr>
          <p:cNvSpPr txBox="1"/>
          <p:nvPr/>
        </p:nvSpPr>
        <p:spPr>
          <a:xfrm>
            <a:off x="420624" y="685800"/>
            <a:ext cx="8138160" cy="4770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lang="en-US" sz="2500" b="1" dirty="0">
                <a:solidFill>
                  <a:srgbClr val="F5F7FC"/>
                </a:solidFill>
                <a:latin typeface="Aptos Display"/>
              </a:rPr>
              <a:t>Staying balanced</a:t>
            </a:r>
            <a:endParaRPr sz="2500" b="1" dirty="0">
              <a:solidFill>
                <a:srgbClr val="F5F7FC"/>
              </a:solidFill>
              <a:latin typeface="Aptos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45991-78B9-2A7D-5DA4-D3C18458E7CD}"/>
              </a:ext>
            </a:extLst>
          </p:cNvPr>
          <p:cNvSpPr txBox="1"/>
          <p:nvPr/>
        </p:nvSpPr>
        <p:spPr>
          <a:xfrm>
            <a:off x="9784080" y="502920"/>
            <a:ext cx="192024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1000" b="0">
                <a:solidFill>
                  <a:srgbClr val="B1CDFF"/>
                </a:solidFill>
                <a:latin typeface="Aptos"/>
              </a:rPr>
              <a:t>Eppstein's Algorithm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0B981-27D4-D4A9-24AB-B69ADDA7A8CF}"/>
              </a:ext>
            </a:extLst>
          </p:cNvPr>
          <p:cNvSpPr txBox="1"/>
          <p:nvPr/>
        </p:nvSpPr>
        <p:spPr>
          <a:xfrm>
            <a:off x="11430000" y="6428232"/>
            <a:ext cx="320040" cy="1645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900" b="0">
                <a:solidFill>
                  <a:srgbClr val="B4BFD6"/>
                </a:solidFill>
                <a:latin typeface="Aptos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B7F10-AD12-BC0C-DD92-49F39F307519}"/>
              </a:ext>
            </a:extLst>
          </p:cNvPr>
          <p:cNvSpPr txBox="1"/>
          <p:nvPr/>
        </p:nvSpPr>
        <p:spPr>
          <a:xfrm>
            <a:off x="604639" y="1508760"/>
            <a:ext cx="10390134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900" b="1">
                <a:solidFill>
                  <a:srgbClr val="F5F7FC"/>
                </a:solidFill>
                <a:latin typeface="Aptos"/>
              </a:rPr>
              <a:t>"Self-balancing" version of binary heap that keeps the rightmost path as short as possible to make future merges 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5C7E3-7F0F-0FC5-7752-121CA448AB2B}"/>
              </a:ext>
            </a:extLst>
          </p:cNvPr>
          <p:cNvSpPr txBox="1"/>
          <p:nvPr/>
        </p:nvSpPr>
        <p:spPr>
          <a:xfrm>
            <a:off x="566928" y="2505456"/>
            <a:ext cx="512064" cy="4754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000" b="1">
                <a:solidFill>
                  <a:srgbClr val="14192A"/>
                </a:solidFill>
                <a:latin typeface="Aptos"/>
              </a:rPr>
              <a:t>u</a:t>
            </a:r>
          </a:p>
        </p:txBody>
      </p:sp>
      <p:cxnSp>
        <p:nvCxnSpPr>
          <p:cNvPr id="37" name="Connector 9">
            <a:extLst>
              <a:ext uri="{FF2B5EF4-FFF2-40B4-BE49-F238E27FC236}">
                <a16:creationId xmlns:a16="http://schemas.microsoft.com/office/drawing/2014/main" id="{D4EADB0C-24CF-33D6-4F82-9EC8ADF58CC7}"/>
              </a:ext>
            </a:extLst>
          </p:cNvPr>
          <p:cNvCxnSpPr/>
          <p:nvPr/>
        </p:nvCxnSpPr>
        <p:spPr>
          <a:xfrm flipH="1">
            <a:off x="1039274" y="2795535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10">
            <a:extLst>
              <a:ext uri="{FF2B5EF4-FFF2-40B4-BE49-F238E27FC236}">
                <a16:creationId xmlns:a16="http://schemas.microsoft.com/office/drawing/2014/main" id="{356985E3-7B51-9DA3-6732-0409FFF04DEB}"/>
              </a:ext>
            </a:extLst>
          </p:cNvPr>
          <p:cNvCxnSpPr/>
          <p:nvPr/>
        </p:nvCxnSpPr>
        <p:spPr>
          <a:xfrm>
            <a:off x="1816514" y="2795535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11">
            <a:extLst>
              <a:ext uri="{FF2B5EF4-FFF2-40B4-BE49-F238E27FC236}">
                <a16:creationId xmlns:a16="http://schemas.microsoft.com/office/drawing/2014/main" id="{C0D963C5-8721-E0EE-7BCA-A46D0A284C39}"/>
              </a:ext>
            </a:extLst>
          </p:cNvPr>
          <p:cNvCxnSpPr/>
          <p:nvPr/>
        </p:nvCxnSpPr>
        <p:spPr>
          <a:xfrm flipH="1">
            <a:off x="673514" y="3527055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2">
            <a:extLst>
              <a:ext uri="{FF2B5EF4-FFF2-40B4-BE49-F238E27FC236}">
                <a16:creationId xmlns:a16="http://schemas.microsoft.com/office/drawing/2014/main" id="{E239E171-FD58-5327-99A0-683B91DE84E6}"/>
              </a:ext>
            </a:extLst>
          </p:cNvPr>
          <p:cNvCxnSpPr/>
          <p:nvPr/>
        </p:nvCxnSpPr>
        <p:spPr>
          <a:xfrm>
            <a:off x="1039274" y="3527055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2B09A7C3-68C9-59DF-7E2E-2D4CC878783B}"/>
              </a:ext>
            </a:extLst>
          </p:cNvPr>
          <p:cNvCxnSpPr/>
          <p:nvPr/>
        </p:nvCxnSpPr>
        <p:spPr>
          <a:xfrm flipH="1">
            <a:off x="2200562" y="3527055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B2976BF-5492-AFB5-91A9-26E33DE37DA0}"/>
              </a:ext>
            </a:extLst>
          </p:cNvPr>
          <p:cNvSpPr/>
          <p:nvPr/>
        </p:nvSpPr>
        <p:spPr>
          <a:xfrm>
            <a:off x="1633633" y="2429774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98B051-1427-FCDD-9D52-8D574177C6D1}"/>
              </a:ext>
            </a:extLst>
          </p:cNvPr>
          <p:cNvSpPr txBox="1"/>
          <p:nvPr/>
        </p:nvSpPr>
        <p:spPr>
          <a:xfrm>
            <a:off x="1633633" y="244806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FFA5D8D-0E42-BCE6-F642-82FF420FD09C}"/>
              </a:ext>
            </a:extLst>
          </p:cNvPr>
          <p:cNvSpPr/>
          <p:nvPr/>
        </p:nvSpPr>
        <p:spPr>
          <a:xfrm>
            <a:off x="856394" y="3161294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9C3CB7-8D67-024C-1C8C-363886C81901}"/>
              </a:ext>
            </a:extLst>
          </p:cNvPr>
          <p:cNvSpPr txBox="1"/>
          <p:nvPr/>
        </p:nvSpPr>
        <p:spPr>
          <a:xfrm>
            <a:off x="856394" y="317958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515251-5DAB-FDFD-F520-550EA8AB8E85}"/>
              </a:ext>
            </a:extLst>
          </p:cNvPr>
          <p:cNvSpPr/>
          <p:nvPr/>
        </p:nvSpPr>
        <p:spPr>
          <a:xfrm>
            <a:off x="2319433" y="3161294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77DEE3-DE29-408B-9E78-EAEE25C47167}"/>
              </a:ext>
            </a:extLst>
          </p:cNvPr>
          <p:cNvSpPr txBox="1"/>
          <p:nvPr/>
        </p:nvSpPr>
        <p:spPr>
          <a:xfrm>
            <a:off x="2319433" y="3179582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7FB52D1-D40B-9474-CF88-543870171AAD}"/>
              </a:ext>
            </a:extLst>
          </p:cNvPr>
          <p:cNvSpPr/>
          <p:nvPr/>
        </p:nvSpPr>
        <p:spPr>
          <a:xfrm>
            <a:off x="490634" y="3892815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AADD10-F09F-8956-807D-8DFB58071595}"/>
              </a:ext>
            </a:extLst>
          </p:cNvPr>
          <p:cNvSpPr txBox="1"/>
          <p:nvPr/>
        </p:nvSpPr>
        <p:spPr>
          <a:xfrm>
            <a:off x="490634" y="3911103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9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4C28A97-7086-E21F-7744-58CA96107CAA}"/>
              </a:ext>
            </a:extLst>
          </p:cNvPr>
          <p:cNvSpPr/>
          <p:nvPr/>
        </p:nvSpPr>
        <p:spPr>
          <a:xfrm>
            <a:off x="1222154" y="3892815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023B4D-680B-01C0-355F-EAF9A4F0FF3B}"/>
              </a:ext>
            </a:extLst>
          </p:cNvPr>
          <p:cNvSpPr txBox="1"/>
          <p:nvPr/>
        </p:nvSpPr>
        <p:spPr>
          <a:xfrm>
            <a:off x="1222154" y="3911103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7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67E166C-9F6B-37EE-85B6-A182D6B8C9E1}"/>
              </a:ext>
            </a:extLst>
          </p:cNvPr>
          <p:cNvSpPr/>
          <p:nvPr/>
        </p:nvSpPr>
        <p:spPr>
          <a:xfrm>
            <a:off x="2017681" y="3892815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B1BFD6-36D1-D28A-0E23-0BEF50B4DDAA}"/>
              </a:ext>
            </a:extLst>
          </p:cNvPr>
          <p:cNvSpPr txBox="1"/>
          <p:nvPr/>
        </p:nvSpPr>
        <p:spPr>
          <a:xfrm>
            <a:off x="2017681" y="3911103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6</a:t>
            </a:r>
          </a:p>
        </p:txBody>
      </p:sp>
      <p:cxnSp>
        <p:nvCxnSpPr>
          <p:cNvPr id="71" name="Connector 9">
            <a:extLst>
              <a:ext uri="{FF2B5EF4-FFF2-40B4-BE49-F238E27FC236}">
                <a16:creationId xmlns:a16="http://schemas.microsoft.com/office/drawing/2014/main" id="{8E65D333-8D99-C72D-72F8-55E8F8A4CDB1}"/>
              </a:ext>
            </a:extLst>
          </p:cNvPr>
          <p:cNvCxnSpPr>
            <a:cxnSpLocks/>
          </p:cNvCxnSpPr>
          <p:nvPr/>
        </p:nvCxnSpPr>
        <p:spPr>
          <a:xfrm flipH="1">
            <a:off x="2409692" y="4284092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 10">
            <a:extLst>
              <a:ext uri="{FF2B5EF4-FFF2-40B4-BE49-F238E27FC236}">
                <a16:creationId xmlns:a16="http://schemas.microsoft.com/office/drawing/2014/main" id="{A321FBC9-A478-BBDC-365A-E4BC815A815F}"/>
              </a:ext>
            </a:extLst>
          </p:cNvPr>
          <p:cNvCxnSpPr>
            <a:cxnSpLocks/>
          </p:cNvCxnSpPr>
          <p:nvPr/>
        </p:nvCxnSpPr>
        <p:spPr>
          <a:xfrm>
            <a:off x="3186932" y="4284092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 11">
            <a:extLst>
              <a:ext uri="{FF2B5EF4-FFF2-40B4-BE49-F238E27FC236}">
                <a16:creationId xmlns:a16="http://schemas.microsoft.com/office/drawing/2014/main" id="{658D2177-2D0D-49DD-14AA-0D2108F5237A}"/>
              </a:ext>
            </a:extLst>
          </p:cNvPr>
          <p:cNvCxnSpPr>
            <a:cxnSpLocks/>
          </p:cNvCxnSpPr>
          <p:nvPr/>
        </p:nvCxnSpPr>
        <p:spPr>
          <a:xfrm flipH="1">
            <a:off x="2043932" y="5015612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or 12">
            <a:extLst>
              <a:ext uri="{FF2B5EF4-FFF2-40B4-BE49-F238E27FC236}">
                <a16:creationId xmlns:a16="http://schemas.microsoft.com/office/drawing/2014/main" id="{580F0B55-D0D4-4BC7-55FB-CD39648DE2F8}"/>
              </a:ext>
            </a:extLst>
          </p:cNvPr>
          <p:cNvCxnSpPr>
            <a:cxnSpLocks/>
          </p:cNvCxnSpPr>
          <p:nvPr/>
        </p:nvCxnSpPr>
        <p:spPr>
          <a:xfrm>
            <a:off x="2409692" y="5015612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13">
            <a:extLst>
              <a:ext uri="{FF2B5EF4-FFF2-40B4-BE49-F238E27FC236}">
                <a16:creationId xmlns:a16="http://schemas.microsoft.com/office/drawing/2014/main" id="{F5EC9E7D-9691-B3A6-4404-08A42F3D1B5D}"/>
              </a:ext>
            </a:extLst>
          </p:cNvPr>
          <p:cNvCxnSpPr>
            <a:cxnSpLocks/>
          </p:cNvCxnSpPr>
          <p:nvPr/>
        </p:nvCxnSpPr>
        <p:spPr>
          <a:xfrm flipH="1">
            <a:off x="3570980" y="5015612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14">
            <a:extLst>
              <a:ext uri="{FF2B5EF4-FFF2-40B4-BE49-F238E27FC236}">
                <a16:creationId xmlns:a16="http://schemas.microsoft.com/office/drawing/2014/main" id="{FFE6756B-3F40-15BC-31EA-EB883B827760}"/>
              </a:ext>
            </a:extLst>
          </p:cNvPr>
          <p:cNvCxnSpPr>
            <a:cxnSpLocks/>
          </p:cNvCxnSpPr>
          <p:nvPr/>
        </p:nvCxnSpPr>
        <p:spPr>
          <a:xfrm>
            <a:off x="3872732" y="5015612"/>
            <a:ext cx="429768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E4B00D1A-CAF3-ACAB-0DB7-96AA0205BEC9}"/>
              </a:ext>
            </a:extLst>
          </p:cNvPr>
          <p:cNvSpPr/>
          <p:nvPr/>
        </p:nvSpPr>
        <p:spPr>
          <a:xfrm>
            <a:off x="3004051" y="3918331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7A93A4A-BA7D-FB2B-C786-67967C0ACF9C}"/>
              </a:ext>
            </a:extLst>
          </p:cNvPr>
          <p:cNvSpPr txBox="1"/>
          <p:nvPr/>
        </p:nvSpPr>
        <p:spPr>
          <a:xfrm>
            <a:off x="3004051" y="397040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12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F81E15B-EC4B-7CB0-BDD6-A6B9E8F0EF0B}"/>
              </a:ext>
            </a:extLst>
          </p:cNvPr>
          <p:cNvSpPr/>
          <p:nvPr/>
        </p:nvSpPr>
        <p:spPr>
          <a:xfrm>
            <a:off x="2226812" y="4649851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C8D475-6C1C-6988-5564-8B9A8945F01A}"/>
              </a:ext>
            </a:extLst>
          </p:cNvPr>
          <p:cNvSpPr txBox="1"/>
          <p:nvPr/>
        </p:nvSpPr>
        <p:spPr>
          <a:xfrm>
            <a:off x="2226812" y="470192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15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CD24880-CB45-856E-28C0-D324DAE6C517}"/>
              </a:ext>
            </a:extLst>
          </p:cNvPr>
          <p:cNvSpPr/>
          <p:nvPr/>
        </p:nvSpPr>
        <p:spPr>
          <a:xfrm>
            <a:off x="3689851" y="4649851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F940CA-64AB-8752-739B-4A88DECD6CAE}"/>
              </a:ext>
            </a:extLst>
          </p:cNvPr>
          <p:cNvSpPr txBox="1"/>
          <p:nvPr/>
        </p:nvSpPr>
        <p:spPr>
          <a:xfrm>
            <a:off x="3689851" y="4701926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14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C359E72-87B2-2BC4-F08E-7EDA0421207F}"/>
              </a:ext>
            </a:extLst>
          </p:cNvPr>
          <p:cNvSpPr/>
          <p:nvPr/>
        </p:nvSpPr>
        <p:spPr>
          <a:xfrm>
            <a:off x="1861052" y="5381372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C870C81-6B53-35B0-2251-3C113A263BA6}"/>
              </a:ext>
            </a:extLst>
          </p:cNvPr>
          <p:cNvSpPr txBox="1"/>
          <p:nvPr/>
        </p:nvSpPr>
        <p:spPr>
          <a:xfrm>
            <a:off x="1861052" y="543344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19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743448B-5649-47CB-4C05-1E4DD836A4FA}"/>
              </a:ext>
            </a:extLst>
          </p:cNvPr>
          <p:cNvSpPr/>
          <p:nvPr/>
        </p:nvSpPr>
        <p:spPr>
          <a:xfrm>
            <a:off x="2592572" y="5381372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91AE61-A2CD-9BA2-444D-81B98012F280}"/>
              </a:ext>
            </a:extLst>
          </p:cNvPr>
          <p:cNvSpPr txBox="1"/>
          <p:nvPr/>
        </p:nvSpPr>
        <p:spPr>
          <a:xfrm>
            <a:off x="2592572" y="543344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17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99BA8D3-C9A7-FBA2-8710-AADDE12944E7}"/>
              </a:ext>
            </a:extLst>
          </p:cNvPr>
          <p:cNvSpPr/>
          <p:nvPr/>
        </p:nvSpPr>
        <p:spPr>
          <a:xfrm>
            <a:off x="3388099" y="5381372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A7C8A1-8481-F0A5-77CF-4DBA9A2FC7AE}"/>
              </a:ext>
            </a:extLst>
          </p:cNvPr>
          <p:cNvSpPr txBox="1"/>
          <p:nvPr/>
        </p:nvSpPr>
        <p:spPr>
          <a:xfrm>
            <a:off x="3388099" y="543344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16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003C2E0-3C3E-2DDD-7556-C035AF7E079D}"/>
              </a:ext>
            </a:extLst>
          </p:cNvPr>
          <p:cNvSpPr/>
          <p:nvPr/>
        </p:nvSpPr>
        <p:spPr>
          <a:xfrm>
            <a:off x="4119620" y="5381372"/>
            <a:ext cx="365760" cy="365760"/>
          </a:xfrm>
          <a:prstGeom prst="ellipse">
            <a:avLst/>
          </a:prstGeom>
          <a:solidFill>
            <a:srgbClr val="F28C38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A13FC48-C5F9-56CB-A49E-44016A8C7959}"/>
              </a:ext>
            </a:extLst>
          </p:cNvPr>
          <p:cNvSpPr txBox="1"/>
          <p:nvPr/>
        </p:nvSpPr>
        <p:spPr>
          <a:xfrm>
            <a:off x="4119620" y="543344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18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cxnSp>
        <p:nvCxnSpPr>
          <p:cNvPr id="111" name="Connector 9">
            <a:extLst>
              <a:ext uri="{FF2B5EF4-FFF2-40B4-BE49-F238E27FC236}">
                <a16:creationId xmlns:a16="http://schemas.microsoft.com/office/drawing/2014/main" id="{FDBB1F72-70D0-26FF-663E-7A3998D3DC88}"/>
              </a:ext>
            </a:extLst>
          </p:cNvPr>
          <p:cNvCxnSpPr>
            <a:cxnSpLocks/>
          </p:cNvCxnSpPr>
          <p:nvPr/>
        </p:nvCxnSpPr>
        <p:spPr>
          <a:xfrm flipH="1" flipV="1">
            <a:off x="2675505" y="3497992"/>
            <a:ext cx="505519" cy="419866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CD941D3C-6815-C638-0E33-99CACD96D0A4}"/>
              </a:ext>
            </a:extLst>
          </p:cNvPr>
          <p:cNvSpPr/>
          <p:nvPr/>
        </p:nvSpPr>
        <p:spPr>
          <a:xfrm>
            <a:off x="4117163" y="3319720"/>
            <a:ext cx="2847162" cy="9096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Connector 9">
            <a:extLst>
              <a:ext uri="{FF2B5EF4-FFF2-40B4-BE49-F238E27FC236}">
                <a16:creationId xmlns:a16="http://schemas.microsoft.com/office/drawing/2014/main" id="{8935478C-6859-31F0-0FAD-6E2FF455BA20}"/>
              </a:ext>
            </a:extLst>
          </p:cNvPr>
          <p:cNvCxnSpPr/>
          <p:nvPr/>
        </p:nvCxnSpPr>
        <p:spPr>
          <a:xfrm flipH="1">
            <a:off x="8092204" y="2476559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 10">
            <a:extLst>
              <a:ext uri="{FF2B5EF4-FFF2-40B4-BE49-F238E27FC236}">
                <a16:creationId xmlns:a16="http://schemas.microsoft.com/office/drawing/2014/main" id="{7F0218E1-0448-9487-DF13-50E76AC3C017}"/>
              </a:ext>
            </a:extLst>
          </p:cNvPr>
          <p:cNvCxnSpPr/>
          <p:nvPr/>
        </p:nvCxnSpPr>
        <p:spPr>
          <a:xfrm>
            <a:off x="8869444" y="2476559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 11">
            <a:extLst>
              <a:ext uri="{FF2B5EF4-FFF2-40B4-BE49-F238E27FC236}">
                <a16:creationId xmlns:a16="http://schemas.microsoft.com/office/drawing/2014/main" id="{3185B9FF-64CC-122C-E6EC-05761BEDFD48}"/>
              </a:ext>
            </a:extLst>
          </p:cNvPr>
          <p:cNvCxnSpPr/>
          <p:nvPr/>
        </p:nvCxnSpPr>
        <p:spPr>
          <a:xfrm flipH="1">
            <a:off x="7726444" y="3208079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 12">
            <a:extLst>
              <a:ext uri="{FF2B5EF4-FFF2-40B4-BE49-F238E27FC236}">
                <a16:creationId xmlns:a16="http://schemas.microsoft.com/office/drawing/2014/main" id="{D016A85F-3E4D-0B75-6265-B1F3676FA510}"/>
              </a:ext>
            </a:extLst>
          </p:cNvPr>
          <p:cNvCxnSpPr/>
          <p:nvPr/>
        </p:nvCxnSpPr>
        <p:spPr>
          <a:xfrm>
            <a:off x="8092204" y="3208079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 13">
            <a:extLst>
              <a:ext uri="{FF2B5EF4-FFF2-40B4-BE49-F238E27FC236}">
                <a16:creationId xmlns:a16="http://schemas.microsoft.com/office/drawing/2014/main" id="{8ED20E32-98EB-EEC9-0BB4-9412285D98D0}"/>
              </a:ext>
            </a:extLst>
          </p:cNvPr>
          <p:cNvCxnSpPr/>
          <p:nvPr/>
        </p:nvCxnSpPr>
        <p:spPr>
          <a:xfrm flipH="1">
            <a:off x="9253492" y="3208079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E78FE721-232D-6B67-302F-9CDB9A171C6D}"/>
              </a:ext>
            </a:extLst>
          </p:cNvPr>
          <p:cNvSpPr/>
          <p:nvPr/>
        </p:nvSpPr>
        <p:spPr>
          <a:xfrm>
            <a:off x="8686563" y="2110798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A91D324-4830-BAF9-A440-1F1624C830C2}"/>
              </a:ext>
            </a:extLst>
          </p:cNvPr>
          <p:cNvSpPr txBox="1"/>
          <p:nvPr/>
        </p:nvSpPr>
        <p:spPr>
          <a:xfrm>
            <a:off x="8686563" y="212908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2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D2E9669-3F5A-6B5C-B4B7-F316F1395D62}"/>
              </a:ext>
            </a:extLst>
          </p:cNvPr>
          <p:cNvSpPr/>
          <p:nvPr/>
        </p:nvSpPr>
        <p:spPr>
          <a:xfrm>
            <a:off x="7909324" y="2842318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6200444-9BA3-E0F3-B24B-5247372382E3}"/>
              </a:ext>
            </a:extLst>
          </p:cNvPr>
          <p:cNvSpPr txBox="1"/>
          <p:nvPr/>
        </p:nvSpPr>
        <p:spPr>
          <a:xfrm>
            <a:off x="7909324" y="286060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5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9BED0BE-7C6C-1424-71E7-AFED74FECF69}"/>
              </a:ext>
            </a:extLst>
          </p:cNvPr>
          <p:cNvSpPr/>
          <p:nvPr/>
        </p:nvSpPr>
        <p:spPr>
          <a:xfrm>
            <a:off x="9372363" y="2842318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EC3865A-D5B6-DDA3-0AA9-0692DB366F5C}"/>
              </a:ext>
            </a:extLst>
          </p:cNvPr>
          <p:cNvSpPr txBox="1"/>
          <p:nvPr/>
        </p:nvSpPr>
        <p:spPr>
          <a:xfrm>
            <a:off x="9372363" y="2860606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4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08E6A92-3BFD-4F53-EA1F-9027E687AC00}"/>
              </a:ext>
            </a:extLst>
          </p:cNvPr>
          <p:cNvSpPr/>
          <p:nvPr/>
        </p:nvSpPr>
        <p:spPr>
          <a:xfrm>
            <a:off x="7543564" y="3573839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74095C5-6B4C-DF1E-AA0A-599E4559B2C3}"/>
              </a:ext>
            </a:extLst>
          </p:cNvPr>
          <p:cNvSpPr txBox="1"/>
          <p:nvPr/>
        </p:nvSpPr>
        <p:spPr>
          <a:xfrm>
            <a:off x="7543564" y="3592127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2438014-24A2-4CCE-9D40-8F3488AD87E5}"/>
              </a:ext>
            </a:extLst>
          </p:cNvPr>
          <p:cNvSpPr/>
          <p:nvPr/>
        </p:nvSpPr>
        <p:spPr>
          <a:xfrm>
            <a:off x="8275084" y="3573839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F24C35-F473-2BD0-5F4F-9C7013FA2310}"/>
              </a:ext>
            </a:extLst>
          </p:cNvPr>
          <p:cNvSpPr txBox="1"/>
          <p:nvPr/>
        </p:nvSpPr>
        <p:spPr>
          <a:xfrm>
            <a:off x="8275084" y="3592127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F5F7FC"/>
                </a:solidFill>
                <a:latin typeface="Aptos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B4E3682-BC15-3EB8-C26C-F9166E516D46}"/>
              </a:ext>
            </a:extLst>
          </p:cNvPr>
          <p:cNvSpPr txBox="1"/>
          <p:nvPr/>
        </p:nvSpPr>
        <p:spPr>
          <a:xfrm>
            <a:off x="9070611" y="3592127"/>
            <a:ext cx="365760" cy="3291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b="1">
                <a:solidFill>
                  <a:srgbClr val="14192A"/>
                </a:solidFill>
                <a:latin typeface="Aptos"/>
              </a:rPr>
              <a:t>6</a:t>
            </a:r>
          </a:p>
        </p:txBody>
      </p:sp>
      <p:cxnSp>
        <p:nvCxnSpPr>
          <p:cNvPr id="191" name="Connector 9">
            <a:extLst>
              <a:ext uri="{FF2B5EF4-FFF2-40B4-BE49-F238E27FC236}">
                <a16:creationId xmlns:a16="http://schemas.microsoft.com/office/drawing/2014/main" id="{826BF62B-A9CD-4B68-4840-C6AE7E08D5D6}"/>
              </a:ext>
            </a:extLst>
          </p:cNvPr>
          <p:cNvCxnSpPr/>
          <p:nvPr/>
        </p:nvCxnSpPr>
        <p:spPr>
          <a:xfrm flipH="1">
            <a:off x="8482063" y="3894233"/>
            <a:ext cx="77724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 10">
            <a:extLst>
              <a:ext uri="{FF2B5EF4-FFF2-40B4-BE49-F238E27FC236}">
                <a16:creationId xmlns:a16="http://schemas.microsoft.com/office/drawing/2014/main" id="{3C8FEC0E-3D6D-1F2C-06BA-548156B62524}"/>
              </a:ext>
            </a:extLst>
          </p:cNvPr>
          <p:cNvCxnSpPr/>
          <p:nvPr/>
        </p:nvCxnSpPr>
        <p:spPr>
          <a:xfrm>
            <a:off x="9259303" y="3894233"/>
            <a:ext cx="685800" cy="365759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 11">
            <a:extLst>
              <a:ext uri="{FF2B5EF4-FFF2-40B4-BE49-F238E27FC236}">
                <a16:creationId xmlns:a16="http://schemas.microsoft.com/office/drawing/2014/main" id="{D586F8D4-E816-AB94-4332-4D5D412A11C3}"/>
              </a:ext>
            </a:extLst>
          </p:cNvPr>
          <p:cNvCxnSpPr/>
          <p:nvPr/>
        </p:nvCxnSpPr>
        <p:spPr>
          <a:xfrm flipH="1">
            <a:off x="8116303" y="4625753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ctor 12">
            <a:extLst>
              <a:ext uri="{FF2B5EF4-FFF2-40B4-BE49-F238E27FC236}">
                <a16:creationId xmlns:a16="http://schemas.microsoft.com/office/drawing/2014/main" id="{397259D6-135C-859C-5FB6-02D539E5073C}"/>
              </a:ext>
            </a:extLst>
          </p:cNvPr>
          <p:cNvCxnSpPr/>
          <p:nvPr/>
        </p:nvCxnSpPr>
        <p:spPr>
          <a:xfrm>
            <a:off x="8482063" y="4625753"/>
            <a:ext cx="365760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 13">
            <a:extLst>
              <a:ext uri="{FF2B5EF4-FFF2-40B4-BE49-F238E27FC236}">
                <a16:creationId xmlns:a16="http://schemas.microsoft.com/office/drawing/2014/main" id="{19FECBFC-1306-880D-D498-B07752FC53B0}"/>
              </a:ext>
            </a:extLst>
          </p:cNvPr>
          <p:cNvCxnSpPr/>
          <p:nvPr/>
        </p:nvCxnSpPr>
        <p:spPr>
          <a:xfrm flipH="1">
            <a:off x="9643351" y="4625753"/>
            <a:ext cx="301752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Connector 14">
            <a:extLst>
              <a:ext uri="{FF2B5EF4-FFF2-40B4-BE49-F238E27FC236}">
                <a16:creationId xmlns:a16="http://schemas.microsoft.com/office/drawing/2014/main" id="{B9281A15-D553-47C4-17DF-4CEF0E63C256}"/>
              </a:ext>
            </a:extLst>
          </p:cNvPr>
          <p:cNvCxnSpPr/>
          <p:nvPr/>
        </p:nvCxnSpPr>
        <p:spPr>
          <a:xfrm>
            <a:off x="9945103" y="4625753"/>
            <a:ext cx="429768" cy="365760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1D16C74F-2423-3611-EC27-192D629CA8B9}"/>
              </a:ext>
            </a:extLst>
          </p:cNvPr>
          <p:cNvSpPr/>
          <p:nvPr/>
        </p:nvSpPr>
        <p:spPr>
          <a:xfrm>
            <a:off x="9076422" y="3528472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67A0C19-4F00-A37B-C7BF-6327FFEBA7C7}"/>
              </a:ext>
            </a:extLst>
          </p:cNvPr>
          <p:cNvSpPr txBox="1"/>
          <p:nvPr/>
        </p:nvSpPr>
        <p:spPr>
          <a:xfrm>
            <a:off x="9076422" y="358054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12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F49B134D-2077-2F34-F605-3CCD3E9FF888}"/>
              </a:ext>
            </a:extLst>
          </p:cNvPr>
          <p:cNvSpPr/>
          <p:nvPr/>
        </p:nvSpPr>
        <p:spPr>
          <a:xfrm>
            <a:off x="8299183" y="4259992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45944AF-1027-819E-EE38-6B11D2988F1F}"/>
              </a:ext>
            </a:extLst>
          </p:cNvPr>
          <p:cNvSpPr txBox="1"/>
          <p:nvPr/>
        </p:nvSpPr>
        <p:spPr>
          <a:xfrm>
            <a:off x="8299183" y="431206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15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D113F13C-6F27-F423-D5AC-4F976522A564}"/>
              </a:ext>
            </a:extLst>
          </p:cNvPr>
          <p:cNvSpPr/>
          <p:nvPr/>
        </p:nvSpPr>
        <p:spPr>
          <a:xfrm>
            <a:off x="9762222" y="4259992"/>
            <a:ext cx="365760" cy="365760"/>
          </a:xfrm>
          <a:prstGeom prst="ellipse">
            <a:avLst/>
          </a:prstGeom>
          <a:solidFill>
            <a:srgbClr val="A890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AF6B83B-49DF-DEB4-A188-77F18AB2C763}"/>
              </a:ext>
            </a:extLst>
          </p:cNvPr>
          <p:cNvSpPr txBox="1"/>
          <p:nvPr/>
        </p:nvSpPr>
        <p:spPr>
          <a:xfrm>
            <a:off x="9762222" y="4312067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14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D5C0301D-7BF4-7EFB-4C02-5C917370D0B3}"/>
              </a:ext>
            </a:extLst>
          </p:cNvPr>
          <p:cNvSpPr/>
          <p:nvPr/>
        </p:nvSpPr>
        <p:spPr>
          <a:xfrm>
            <a:off x="7933423" y="4991513"/>
            <a:ext cx="365760" cy="365760"/>
          </a:xfrm>
          <a:prstGeom prst="ellipse">
            <a:avLst/>
          </a:prstGeom>
          <a:solidFill>
            <a:srgbClr val="F0D063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3EAF11A-3016-248A-6511-40BB38E5BA15}"/>
              </a:ext>
            </a:extLst>
          </p:cNvPr>
          <p:cNvSpPr txBox="1"/>
          <p:nvPr/>
        </p:nvSpPr>
        <p:spPr>
          <a:xfrm>
            <a:off x="7933423" y="5043588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19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3C698B92-99C4-7F71-0880-A6DD875C6C76}"/>
              </a:ext>
            </a:extLst>
          </p:cNvPr>
          <p:cNvSpPr/>
          <p:nvPr/>
        </p:nvSpPr>
        <p:spPr>
          <a:xfrm>
            <a:off x="8664943" y="4991513"/>
            <a:ext cx="365760" cy="365760"/>
          </a:xfrm>
          <a:prstGeom prst="ellipse">
            <a:avLst/>
          </a:prstGeom>
          <a:solidFill>
            <a:srgbClr val="58AEFF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C7732C8-B5F6-6EC3-9854-5568F84CF234}"/>
              </a:ext>
            </a:extLst>
          </p:cNvPr>
          <p:cNvSpPr txBox="1"/>
          <p:nvPr/>
        </p:nvSpPr>
        <p:spPr>
          <a:xfrm>
            <a:off x="8664943" y="5043588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17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D63E2E76-64F5-8972-B5EC-0240A58D8C74}"/>
              </a:ext>
            </a:extLst>
          </p:cNvPr>
          <p:cNvSpPr/>
          <p:nvPr/>
        </p:nvSpPr>
        <p:spPr>
          <a:xfrm>
            <a:off x="9460470" y="4991513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7985716-174C-D87F-E42C-6D32AA554F8A}"/>
              </a:ext>
            </a:extLst>
          </p:cNvPr>
          <p:cNvSpPr txBox="1"/>
          <p:nvPr/>
        </p:nvSpPr>
        <p:spPr>
          <a:xfrm>
            <a:off x="9460470" y="5043588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14192A"/>
                </a:solidFill>
                <a:latin typeface="Aptos"/>
              </a:rPr>
              <a:t>16</a:t>
            </a:r>
            <a:endParaRPr sz="1100" b="1">
              <a:solidFill>
                <a:srgbClr val="14192A"/>
              </a:solidFill>
              <a:latin typeface="Aptos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25AF52E7-3473-B985-6319-E2759E0DF550}"/>
              </a:ext>
            </a:extLst>
          </p:cNvPr>
          <p:cNvSpPr/>
          <p:nvPr/>
        </p:nvSpPr>
        <p:spPr>
          <a:xfrm>
            <a:off x="10191991" y="4991513"/>
            <a:ext cx="365760" cy="365760"/>
          </a:xfrm>
          <a:prstGeom prst="ellipse">
            <a:avLst/>
          </a:prstGeom>
          <a:solidFill>
            <a:srgbClr val="F28C38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AFB39F4-0723-179B-DA60-7EDE4BF68A53}"/>
              </a:ext>
            </a:extLst>
          </p:cNvPr>
          <p:cNvSpPr txBox="1"/>
          <p:nvPr/>
        </p:nvSpPr>
        <p:spPr>
          <a:xfrm>
            <a:off x="10191991" y="5043588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18</a:t>
            </a:r>
            <a:endParaRPr sz="1100" b="1">
              <a:solidFill>
                <a:srgbClr val="F5F7FC"/>
              </a:solidFill>
              <a:latin typeface="Apto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93091CB-3ACF-AF44-20AE-ACE5628AB051}"/>
              </a:ext>
            </a:extLst>
          </p:cNvPr>
          <p:cNvSpPr/>
          <p:nvPr/>
        </p:nvSpPr>
        <p:spPr>
          <a:xfrm>
            <a:off x="9832611" y="3579744"/>
            <a:ext cx="365760" cy="365760"/>
          </a:xfrm>
          <a:prstGeom prst="ellipse">
            <a:avLst/>
          </a:prstGeom>
          <a:solidFill>
            <a:srgbClr val="73D470"/>
          </a:solidFill>
          <a:ln w="12700">
            <a:solidFill>
              <a:srgbClr val="F2F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51" name="Connector 10">
            <a:extLst>
              <a:ext uri="{FF2B5EF4-FFF2-40B4-BE49-F238E27FC236}">
                <a16:creationId xmlns:a16="http://schemas.microsoft.com/office/drawing/2014/main" id="{8D292615-0867-700B-D3BF-761957963190}"/>
              </a:ext>
            </a:extLst>
          </p:cNvPr>
          <p:cNvCxnSpPr>
            <a:cxnSpLocks/>
          </p:cNvCxnSpPr>
          <p:nvPr/>
        </p:nvCxnSpPr>
        <p:spPr>
          <a:xfrm>
            <a:off x="9672793" y="3179486"/>
            <a:ext cx="307753" cy="413017"/>
          </a:xfrm>
          <a:prstGeom prst="line">
            <a:avLst/>
          </a:prstGeom>
          <a:ln w="20320">
            <a:solidFill>
              <a:srgbClr val="687B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96BB91D9-5915-6493-C381-7C2F42AD27E6}"/>
              </a:ext>
            </a:extLst>
          </p:cNvPr>
          <p:cNvSpPr txBox="1"/>
          <p:nvPr/>
        </p:nvSpPr>
        <p:spPr>
          <a:xfrm>
            <a:off x="9832515" y="3633709"/>
            <a:ext cx="365760" cy="2616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100" b="1">
                <a:solidFill>
                  <a:srgbClr val="F5F7FC"/>
                </a:solidFill>
                <a:latin typeface="Apto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6985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  <a:solidFill>
            <a:srgbClr val="0B10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0624" y="393192"/>
            <a:ext cx="292608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1">
                <a:solidFill>
                  <a:srgbClr val="F28C38"/>
                </a:solidFill>
                <a:latin typeface="Aptos"/>
              </a:rPr>
              <a:t>PUTTING IT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685800"/>
            <a:ext cx="8138160" cy="4770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 dirty="0">
                <a:solidFill>
                  <a:srgbClr val="F5F7FC"/>
                </a:solidFill>
                <a:latin typeface="Aptos Display"/>
              </a:rPr>
              <a:t>Eppstein’s</a:t>
            </a:r>
            <a:r>
              <a:rPr lang="en-US" sz="2500" b="1" dirty="0">
                <a:solidFill>
                  <a:srgbClr val="F5F7FC"/>
                </a:solidFill>
                <a:latin typeface="Aptos Display"/>
              </a:rPr>
              <a:t> Algorithm: Final</a:t>
            </a:r>
            <a:endParaRPr sz="2500" b="1" dirty="0">
              <a:solidFill>
                <a:srgbClr val="F5F7FC"/>
              </a:solidFill>
              <a:latin typeface="Aptos Dis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4080" y="502920"/>
            <a:ext cx="192024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1000" b="0">
                <a:solidFill>
                  <a:srgbClr val="B1CDFF"/>
                </a:solidFill>
                <a:latin typeface="Aptos"/>
              </a:rPr>
              <a:t>Eppstein's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0" y="6428232"/>
            <a:ext cx="320040" cy="1645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900" b="0">
                <a:solidFill>
                  <a:srgbClr val="B4BFD6"/>
                </a:solidFill>
                <a:latin typeface="Aptos"/>
              </a:rPr>
              <a:t>19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199"/>
            <a:ext cx="4983480" cy="1440307"/>
          </a:xfrm>
          <a:prstGeom prst="roundRect">
            <a:avLst/>
          </a:prstGeom>
          <a:solidFill>
            <a:srgbClr val="131D3B"/>
          </a:solidFill>
          <a:ln w="13335">
            <a:solidFill>
              <a:srgbClr val="58A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886968" y="1892807"/>
            <a:ext cx="475488" cy="475488"/>
          </a:xfrm>
          <a:prstGeom prst="ellipse">
            <a:avLst/>
          </a:prstGeom>
          <a:solidFill>
            <a:srgbClr val="58A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96696" y="1984248"/>
            <a:ext cx="256032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5F7FC"/>
                </a:solidFill>
                <a:latin typeface="Apto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4480" y="1837943"/>
            <a:ext cx="38404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lang="en-US" sz="1800" b="1" dirty="0">
                <a:solidFill>
                  <a:srgbClr val="F5F7FC"/>
                </a:solidFill>
                <a:latin typeface="Aptos"/>
              </a:rPr>
              <a:t>Initial </a:t>
            </a:r>
            <a:r>
              <a:rPr lang="en-US" sz="1800" b="1" dirty="0" err="1">
                <a:solidFill>
                  <a:srgbClr val="F5F7FC"/>
                </a:solidFill>
                <a:latin typeface="Aptos"/>
              </a:rPr>
              <a:t>Djikstra</a:t>
            </a:r>
            <a:endParaRPr sz="1800" b="1" dirty="0">
              <a:solidFill>
                <a:srgbClr val="F5F7FC"/>
              </a:solidFill>
              <a:latin typeface="Apto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80" y="2221992"/>
            <a:ext cx="3794760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lang="en-US" sz="1200" b="0" dirty="0">
                <a:solidFill>
                  <a:srgbClr val="B4BFD6"/>
                </a:solidFill>
                <a:latin typeface="Aptos"/>
              </a:rPr>
              <a:t>Find d(u) and choose the shortest path edge for all u by reversing the edges and searching starting at the sink.</a:t>
            </a:r>
          </a:p>
          <a:p>
            <a:pPr algn="l"/>
            <a:endParaRPr lang="en-US" sz="1200" dirty="0">
              <a:solidFill>
                <a:srgbClr val="B4BFD6"/>
              </a:solidFill>
              <a:latin typeface="Aptos"/>
            </a:endParaRPr>
          </a:p>
          <a:p>
            <a:pPr algn="l"/>
            <a:r>
              <a:rPr lang="en-US" sz="1200" b="0" dirty="0">
                <a:solidFill>
                  <a:srgbClr val="B4BFD6"/>
                </a:solidFill>
                <a:latin typeface="Aptos"/>
              </a:rPr>
              <a:t>Runtime: O(</a:t>
            </a:r>
            <a:r>
              <a:rPr lang="en-US" sz="1200" b="0" dirty="0" err="1">
                <a:solidFill>
                  <a:srgbClr val="B4BFD6"/>
                </a:solidFill>
                <a:latin typeface="Aptos"/>
              </a:rPr>
              <a:t>mlogm</a:t>
            </a:r>
            <a:r>
              <a:rPr lang="en-US" sz="1200" b="0" dirty="0">
                <a:solidFill>
                  <a:srgbClr val="B4BFD6"/>
                </a:solidFill>
                <a:latin typeface="Aptos"/>
              </a:rPr>
              <a:t>)</a:t>
            </a:r>
            <a:endParaRPr sz="1200" b="0" dirty="0">
              <a:solidFill>
                <a:srgbClr val="B4BFD6"/>
              </a:solidFill>
              <a:latin typeface="Apto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63640" y="1600200"/>
            <a:ext cx="4983480" cy="1440306"/>
          </a:xfrm>
          <a:prstGeom prst="roundRect">
            <a:avLst/>
          </a:prstGeom>
          <a:solidFill>
            <a:srgbClr val="131D3B"/>
          </a:solidFill>
          <a:ln w="13335">
            <a:solidFill>
              <a:srgbClr val="73D4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6464807" y="1892807"/>
            <a:ext cx="475488" cy="475488"/>
          </a:xfrm>
          <a:prstGeom prst="ellipse">
            <a:avLst/>
          </a:prstGeom>
          <a:solidFill>
            <a:srgbClr val="73D4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574536" y="1984248"/>
            <a:ext cx="256032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0B1022"/>
                </a:solidFill>
                <a:latin typeface="Apto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320" y="1837943"/>
            <a:ext cx="384048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F5F7FC"/>
                </a:solidFill>
                <a:latin typeface="Aptos"/>
              </a:rPr>
              <a:t>Sidetrack penalties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2320" y="2221992"/>
            <a:ext cx="3794760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 dirty="0">
                <a:solidFill>
                  <a:srgbClr val="B4BFD6"/>
                </a:solidFill>
                <a:latin typeface="Aptos"/>
              </a:rPr>
              <a:t>Convert each non-default edge to sidetrack</a:t>
            </a:r>
            <a:r>
              <a:rPr lang="en-US" sz="1200" dirty="0">
                <a:solidFill>
                  <a:srgbClr val="B4BFD6"/>
                </a:solidFill>
                <a:latin typeface="Aptos"/>
              </a:rPr>
              <a:t> a sidetrack edge</a:t>
            </a:r>
            <a:r>
              <a:rPr sz="1200" b="0" dirty="0">
                <a:solidFill>
                  <a:srgbClr val="B4BFD6"/>
                </a:solidFill>
                <a:latin typeface="Aptos"/>
              </a:rPr>
              <a:t>.</a:t>
            </a:r>
            <a:endParaRPr lang="en-US" sz="1200" b="0" dirty="0">
              <a:solidFill>
                <a:srgbClr val="B4BFD6"/>
              </a:solidFill>
              <a:latin typeface="Aptos"/>
            </a:endParaRPr>
          </a:p>
          <a:p>
            <a:pPr algn="l"/>
            <a:endParaRPr lang="en-US" sz="1200" dirty="0">
              <a:solidFill>
                <a:srgbClr val="B4BFD6"/>
              </a:solidFill>
              <a:latin typeface="Aptos"/>
            </a:endParaRPr>
          </a:p>
          <a:p>
            <a:pPr algn="l"/>
            <a:r>
              <a:rPr lang="en-US" sz="1200" b="0" dirty="0">
                <a:solidFill>
                  <a:srgbClr val="B4BFD6"/>
                </a:solidFill>
                <a:latin typeface="Aptos"/>
              </a:rPr>
              <a:t>Runtime: O(m)</a:t>
            </a:r>
            <a:endParaRPr sz="1200" b="0" dirty="0">
              <a:solidFill>
                <a:srgbClr val="B4BFD6"/>
              </a:solidFill>
              <a:latin typeface="Apto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3474720"/>
            <a:ext cx="4983480" cy="1405044"/>
          </a:xfrm>
          <a:prstGeom prst="roundRect">
            <a:avLst/>
          </a:prstGeom>
          <a:solidFill>
            <a:srgbClr val="131D3B"/>
          </a:solidFill>
          <a:ln w="13335">
            <a:solidFill>
              <a:srgbClr val="F28C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Oval 19"/>
          <p:cNvSpPr/>
          <p:nvPr/>
        </p:nvSpPr>
        <p:spPr>
          <a:xfrm>
            <a:off x="886968" y="3767328"/>
            <a:ext cx="475488" cy="475488"/>
          </a:xfrm>
          <a:prstGeom prst="ellipse">
            <a:avLst/>
          </a:prstGeom>
          <a:solidFill>
            <a:srgbClr val="F28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96696" y="3858768"/>
            <a:ext cx="256032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0B1022"/>
                </a:solidFill>
                <a:latin typeface="Aptos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4480" y="3712463"/>
            <a:ext cx="38404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lang="en-US" b="1" dirty="0">
                <a:solidFill>
                  <a:srgbClr val="F5F7FC"/>
                </a:solidFill>
                <a:latin typeface="Aptos"/>
              </a:rPr>
              <a:t>Building l</a:t>
            </a:r>
            <a:r>
              <a:rPr sz="1800" b="1" dirty="0">
                <a:solidFill>
                  <a:srgbClr val="F5F7FC"/>
                </a:solidFill>
                <a:latin typeface="Aptos"/>
              </a:rPr>
              <a:t>eftist heaps</a:t>
            </a:r>
            <a:r>
              <a:rPr lang="en-US" sz="1800" b="1" dirty="0">
                <a:solidFill>
                  <a:srgbClr val="F5F7FC"/>
                </a:solidFill>
                <a:latin typeface="Aptos"/>
              </a:rPr>
              <a:t> for adj(u)</a:t>
            </a:r>
            <a:endParaRPr sz="1800" b="1" dirty="0">
              <a:solidFill>
                <a:srgbClr val="F5F7FC"/>
              </a:solidFill>
              <a:latin typeface="Apto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4480" y="4096511"/>
            <a:ext cx="379476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 dirty="0">
                <a:solidFill>
                  <a:srgbClr val="B4BFD6"/>
                </a:solidFill>
                <a:latin typeface="Aptos"/>
              </a:rPr>
              <a:t>Build adj(u) by merging own sidetracks with adj(</a:t>
            </a:r>
            <a:r>
              <a:rPr lang="en-US" sz="1200" dirty="0">
                <a:solidFill>
                  <a:srgbClr val="B4BFD6"/>
                </a:solidFill>
                <a:latin typeface="Aptos"/>
              </a:rPr>
              <a:t>p(</a:t>
            </a:r>
            <a:r>
              <a:rPr sz="1200" b="0" dirty="0">
                <a:solidFill>
                  <a:srgbClr val="B4BFD6"/>
                </a:solidFill>
                <a:latin typeface="Aptos"/>
              </a:rPr>
              <a:t>u</a:t>
            </a:r>
            <a:r>
              <a:rPr lang="en-US" sz="1200" b="0" dirty="0">
                <a:solidFill>
                  <a:srgbClr val="B4BFD6"/>
                </a:solidFill>
                <a:latin typeface="Aptos"/>
              </a:rPr>
              <a:t>)</a:t>
            </a:r>
            <a:r>
              <a:rPr sz="1200" b="0" dirty="0">
                <a:solidFill>
                  <a:srgbClr val="B4BFD6"/>
                </a:solidFill>
                <a:latin typeface="Aptos"/>
              </a:rPr>
              <a:t>).</a:t>
            </a:r>
            <a:endParaRPr lang="en-US" sz="1200" b="0" dirty="0">
              <a:solidFill>
                <a:srgbClr val="B4BFD6"/>
              </a:solidFill>
              <a:latin typeface="Aptos"/>
            </a:endParaRPr>
          </a:p>
          <a:p>
            <a:pPr algn="l"/>
            <a:endParaRPr lang="en-US" sz="1200" dirty="0">
              <a:solidFill>
                <a:srgbClr val="B4BFD6"/>
              </a:solidFill>
              <a:latin typeface="Aptos"/>
            </a:endParaRPr>
          </a:p>
          <a:p>
            <a:pPr algn="l"/>
            <a:r>
              <a:rPr lang="en-US" sz="1200" b="0" dirty="0">
                <a:solidFill>
                  <a:srgbClr val="B4BFD6"/>
                </a:solidFill>
                <a:latin typeface="Aptos"/>
              </a:rPr>
              <a:t>Runtime: O(</a:t>
            </a:r>
            <a:r>
              <a:rPr lang="en-US" sz="1200" b="0" dirty="0" err="1">
                <a:solidFill>
                  <a:srgbClr val="B4BFD6"/>
                </a:solidFill>
                <a:latin typeface="Aptos"/>
              </a:rPr>
              <a:t>mlogm</a:t>
            </a:r>
            <a:r>
              <a:rPr lang="en-US" sz="1200" b="0" dirty="0">
                <a:solidFill>
                  <a:srgbClr val="B4BFD6"/>
                </a:solidFill>
                <a:latin typeface="Aptos"/>
              </a:rPr>
              <a:t>)</a:t>
            </a:r>
            <a:endParaRPr sz="1200" b="0" dirty="0">
              <a:solidFill>
                <a:srgbClr val="B4BFD6"/>
              </a:solidFill>
              <a:latin typeface="Apto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63640" y="3474720"/>
            <a:ext cx="4983480" cy="1405044"/>
          </a:xfrm>
          <a:prstGeom prst="roundRect">
            <a:avLst/>
          </a:prstGeom>
          <a:solidFill>
            <a:srgbClr val="131D3B"/>
          </a:solidFill>
          <a:ln w="13335">
            <a:solidFill>
              <a:srgbClr val="A89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Oval 24"/>
          <p:cNvSpPr/>
          <p:nvPr/>
        </p:nvSpPr>
        <p:spPr>
          <a:xfrm>
            <a:off x="6464807" y="3767328"/>
            <a:ext cx="475488" cy="475488"/>
          </a:xfrm>
          <a:prstGeom prst="ellipse">
            <a:avLst/>
          </a:prstGeom>
          <a:solidFill>
            <a:srgbClr val="A89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574536" y="3858768"/>
            <a:ext cx="256032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5F7FC"/>
                </a:solidFill>
                <a:latin typeface="Aptos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2320" y="3712463"/>
            <a:ext cx="384048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F5F7FC"/>
                </a:solidFill>
                <a:latin typeface="Aptos"/>
              </a:rPr>
              <a:t>k-pop on heap states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32320" y="4096511"/>
            <a:ext cx="4030980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 dirty="0">
                <a:solidFill>
                  <a:srgbClr val="B4BFD6"/>
                </a:solidFill>
                <a:latin typeface="Aptos"/>
              </a:rPr>
              <a:t>Each state branches to at most two heap children and heap(v).</a:t>
            </a:r>
            <a:endParaRPr lang="en-US" sz="1200" b="0" dirty="0">
              <a:solidFill>
                <a:srgbClr val="B4BFD6"/>
              </a:solidFill>
              <a:latin typeface="Aptos"/>
            </a:endParaRPr>
          </a:p>
          <a:p>
            <a:pPr algn="l"/>
            <a:endParaRPr lang="en-US" sz="1200" dirty="0">
              <a:solidFill>
                <a:srgbClr val="B4BFD6"/>
              </a:solidFill>
              <a:latin typeface="Aptos"/>
            </a:endParaRPr>
          </a:p>
          <a:p>
            <a:pPr algn="l"/>
            <a:r>
              <a:rPr lang="en-US" sz="1200" b="0" dirty="0">
                <a:solidFill>
                  <a:srgbClr val="B4BFD6"/>
                </a:solidFill>
                <a:latin typeface="Aptos"/>
              </a:rPr>
              <a:t>Runtime: O(</a:t>
            </a:r>
            <a:r>
              <a:rPr lang="en-US" sz="1200" b="0" dirty="0" err="1">
                <a:solidFill>
                  <a:srgbClr val="B4BFD6"/>
                </a:solidFill>
                <a:latin typeface="Aptos"/>
              </a:rPr>
              <a:t>klogk</a:t>
            </a:r>
            <a:r>
              <a:rPr lang="en-US" sz="1200" dirty="0">
                <a:solidFill>
                  <a:srgbClr val="B4BFD6"/>
                </a:solidFill>
                <a:latin typeface="Aptos"/>
              </a:rPr>
              <a:t>)</a:t>
            </a:r>
            <a:endParaRPr sz="1200" b="0" dirty="0">
              <a:solidFill>
                <a:srgbClr val="B4BFD6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13D0-08EF-F301-F11C-07205CEFF3F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964356" y="1604520"/>
            <a:ext cx="5617204" cy="39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2"/>
                </a:solidFill>
              </a:rPr>
              <a:t>Thx for listening!</a:t>
            </a:r>
            <a:endParaRPr lang="en-US" dirty="0"/>
          </a:p>
        </p:txBody>
      </p:sp>
      <p:pic>
        <p:nvPicPr>
          <p:cNvPr id="4" name="Picture 3" descr="A person standing in front of a store&#10;&#10;AI-generated content may be incorrect.">
            <a:extLst>
              <a:ext uri="{FF2B5EF4-FFF2-40B4-BE49-F238E27FC236}">
                <a16:creationId xmlns:a16="http://schemas.microsoft.com/office/drawing/2014/main" id="{B0A6ECC3-20F1-6E8C-4789-3526E5AA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7" y="268527"/>
            <a:ext cx="4840657" cy="61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BE65F-F2FD-9ED6-F8D6-2F8036598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0">
            <a:extLst>
              <a:ext uri="{FF2B5EF4-FFF2-40B4-BE49-F238E27FC236}">
                <a16:creationId xmlns:a16="http://schemas.microsoft.com/office/drawing/2014/main" id="{9E91D356-7FAA-3FDF-3A7B-02BB653456BA}"/>
              </a:ext>
            </a:extLst>
          </p:cNvPr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F67365C5-98B7-4BD7-AC97-51E2034912DF}"/>
              </a:ext>
            </a:extLst>
          </p:cNvPr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MOTIVATION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Text 3">
            <a:extLst>
              <a:ext uri="{FF2B5EF4-FFF2-40B4-BE49-F238E27FC236}">
                <a16:creationId xmlns:a16="http://schemas.microsoft.com/office/drawing/2014/main" id="{EEC78CDB-F51F-B162-A5F2-9E14EB2E6DE8}"/>
              </a:ext>
            </a:extLst>
          </p:cNvPr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>
              <a:tabLst>
                <a:tab pos="0" algn="l"/>
              </a:tabLst>
            </a:pPr>
            <a:r>
              <a:rPr lang="en-US" sz="2800" b="1">
                <a:solidFill>
                  <a:srgbClr val="F5F7FC"/>
                </a:solidFill>
                <a:latin typeface="Aptos Display"/>
              </a:rPr>
              <a:t>An example problem!</a:t>
            </a:r>
            <a:endParaRPr lang="en-US" sz="2800" b="1" u="none" strike="noStrike">
              <a:solidFill>
                <a:srgbClr val="F5F7FC"/>
              </a:solidFill>
              <a:effectLst/>
              <a:uFillTx/>
              <a:latin typeface="Aptos Display"/>
            </a:endParaRPr>
          </a:p>
        </p:txBody>
      </p:sp>
      <p:sp>
        <p:nvSpPr>
          <p:cNvPr id="40" name="Text 4">
            <a:extLst>
              <a:ext uri="{FF2B5EF4-FFF2-40B4-BE49-F238E27FC236}">
                <a16:creationId xmlns:a16="http://schemas.microsoft.com/office/drawing/2014/main" id="{7FAF7552-4C25-6D34-5EEE-338FA260A88D}"/>
              </a:ext>
            </a:extLst>
          </p:cNvPr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8DBABEC0-1566-DA85-E353-C823969059E6}"/>
              </a:ext>
            </a:extLst>
          </p:cNvPr>
          <p:cNvSpPr/>
          <p:nvPr/>
        </p:nvSpPr>
        <p:spPr>
          <a:xfrm>
            <a:off x="1785399" y="6216689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>
              <a:tabLst>
                <a:tab pos="0" algn="l"/>
              </a:tabLst>
            </a:pPr>
            <a:endParaRPr lang="en-US" sz="2800" b="1" u="none" strike="noStrike">
              <a:solidFill>
                <a:srgbClr val="F5F7FC"/>
              </a:solidFill>
              <a:effectLst/>
              <a:uFillTx/>
              <a:latin typeface="Aptos Display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E67F5DC-4F52-CF94-DE06-D9786D9AE22D}"/>
              </a:ext>
            </a:extLst>
          </p:cNvPr>
          <p:cNvSpPr/>
          <p:nvPr/>
        </p:nvSpPr>
        <p:spPr>
          <a:xfrm>
            <a:off x="440" y="6237566"/>
            <a:ext cx="12195815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2800" b="1">
                <a:solidFill>
                  <a:srgbClr val="F5F7FC"/>
                </a:solidFill>
                <a:latin typeface="Aptos Display"/>
              </a:rPr>
              <a:t>Is the extra time worth the tradeoffs?</a:t>
            </a:r>
            <a:endParaRPr lang="en-US" sz="2800" b="1" u="none" strike="noStrike">
              <a:solidFill>
                <a:srgbClr val="F5F7FC"/>
              </a:solidFill>
              <a:effectLst/>
              <a:uFillTx/>
              <a:latin typeface="Aptos Display"/>
            </a:endParaRP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B2010541-4174-1385-CE6C-45DDED152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80" y="1334976"/>
            <a:ext cx="4257160" cy="46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Shape 1"/>
          <p:cNvSpPr/>
          <p:nvPr/>
        </p:nvSpPr>
        <p:spPr>
          <a:xfrm>
            <a:off x="0" y="6757560"/>
            <a:ext cx="12191400" cy="100080"/>
          </a:xfrm>
          <a:prstGeom prst="rect">
            <a:avLst/>
          </a:prstGeom>
          <a:solidFill>
            <a:srgbClr val="A55E34"/>
          </a:solidFill>
          <a:ln w="12700">
            <a:solidFill>
              <a:srgbClr val="A55E3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PROBLEM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Formal statement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6"/>
          <p:cNvSpPr/>
          <p:nvPr/>
        </p:nvSpPr>
        <p:spPr>
          <a:xfrm>
            <a:off x="731520" y="1508760"/>
            <a:ext cx="10606680" cy="822600"/>
          </a:xfrm>
          <a:prstGeom prst="roundRect">
            <a:avLst>
              <a:gd name="adj" fmla="val 8889"/>
            </a:avLst>
          </a:prstGeom>
          <a:solidFill>
            <a:srgbClr val="121A35"/>
          </a:solidFill>
          <a:ln w="13970">
            <a:solidFill>
              <a:srgbClr val="5C71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1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Input: directed graph G=(V,E), source s, target t, nonnegative edge </a:t>
            </a:r>
            <a:r>
              <a:rPr lang="en-US" sz="2100" b="1">
                <a:solidFill>
                  <a:srgbClr val="F5F7FC"/>
                </a:solidFill>
                <a:latin typeface="Aptos"/>
                <a:ea typeface="Aptos"/>
              </a:rPr>
              <a:t>weights</a:t>
            </a:r>
            <a:r>
              <a:rPr lang="en-US" sz="21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.</a:t>
            </a:r>
            <a:endParaRPr lang="en-US" sz="2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7"/>
          <p:cNvSpPr/>
          <p:nvPr/>
        </p:nvSpPr>
        <p:spPr>
          <a:xfrm>
            <a:off x="731520" y="2743200"/>
            <a:ext cx="10606680" cy="822600"/>
          </a:xfrm>
          <a:prstGeom prst="roundRect">
            <a:avLst>
              <a:gd name="adj" fmla="val 8889"/>
            </a:avLst>
          </a:prstGeom>
          <a:solidFill>
            <a:srgbClr val="121A35"/>
          </a:solidFill>
          <a:ln w="13970">
            <a:solidFill>
              <a:srgbClr val="5C71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1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Output: the </a:t>
            </a:r>
            <a:r>
              <a:rPr lang="en-US" sz="2100" b="1">
                <a:solidFill>
                  <a:srgbClr val="F5F7FC"/>
                </a:solidFill>
                <a:latin typeface="Aptos"/>
                <a:ea typeface="Aptos"/>
              </a:rPr>
              <a:t>shortest</a:t>
            </a:r>
            <a:r>
              <a:rPr lang="en-US" sz="21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k source(s)-to-sink(t) paths, in order (just a detail)</a:t>
            </a:r>
            <a:endParaRPr lang="en-US" sz="2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8"/>
          <p:cNvSpPr/>
          <p:nvPr/>
        </p:nvSpPr>
        <p:spPr>
          <a:xfrm>
            <a:off x="731520" y="3977640"/>
            <a:ext cx="10606680" cy="868320"/>
          </a:xfrm>
          <a:prstGeom prst="roundRect">
            <a:avLst>
              <a:gd name="adj" fmla="val 8421"/>
            </a:avLst>
          </a:prstGeom>
          <a:solidFill>
            <a:srgbClr val="18224A"/>
          </a:solidFill>
          <a:ln w="13970">
            <a:solidFill>
              <a:srgbClr val="58AE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en-US" sz="22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Target runtime: </a:t>
            </a:r>
            <a:r>
              <a:rPr lang="en-US" sz="2200" b="1">
                <a:solidFill>
                  <a:srgbClr val="F5F7FC"/>
                </a:solidFill>
                <a:latin typeface="Aptos"/>
                <a:ea typeface="Aptos"/>
              </a:rPr>
              <a:t>O(</a:t>
            </a:r>
            <a:r>
              <a:rPr lang="en-US" sz="2200" b="1" err="1">
                <a:solidFill>
                  <a:srgbClr val="F5F7FC"/>
                </a:solidFill>
                <a:latin typeface="Aptos"/>
                <a:ea typeface="Aptos"/>
              </a:rPr>
              <a:t>mlogm</a:t>
            </a:r>
            <a:r>
              <a:rPr lang="en-US" sz="2200" b="1">
                <a:solidFill>
                  <a:srgbClr val="F5F7FC"/>
                </a:solidFill>
                <a:latin typeface="Aptos"/>
                <a:ea typeface="Aptos"/>
              </a:rPr>
              <a:t> + </a:t>
            </a:r>
            <a:r>
              <a:rPr lang="en-US" sz="2200" b="1" err="1">
                <a:solidFill>
                  <a:srgbClr val="F5F7FC"/>
                </a:solidFill>
                <a:latin typeface="Aptos"/>
                <a:ea typeface="Aptos"/>
              </a:rPr>
              <a:t>klogk</a:t>
            </a:r>
            <a:r>
              <a:rPr lang="en-US" sz="2200" b="1">
                <a:solidFill>
                  <a:srgbClr val="F5F7FC"/>
                </a:solidFill>
                <a:latin typeface="Aptos"/>
                <a:ea typeface="Aptos"/>
              </a:rPr>
              <a:t>)</a:t>
            </a:r>
            <a:endParaRPr lang="en-US" sz="2200" b="1" u="none" strike="noStrike">
              <a:solidFill>
                <a:srgbClr val="F5F7FC"/>
              </a:solidFill>
              <a:effectLst/>
              <a:uFillTx/>
              <a:latin typeface="Aptos"/>
            </a:endParaRPr>
          </a:p>
        </p:txBody>
      </p:sp>
      <p:sp>
        <p:nvSpPr>
          <p:cNvPr id="76" name="Text 9"/>
          <p:cNvSpPr/>
          <p:nvPr/>
        </p:nvSpPr>
        <p:spPr>
          <a:xfrm>
            <a:off x="777240" y="5486400"/>
            <a:ext cx="1051524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Notation: n=|V|, m=|E|. Repeated vertices and edges are allowed, so </a:t>
            </a:r>
            <a:r>
              <a:rPr lang="en-US" sz="1350">
                <a:solidFill>
                  <a:srgbClr val="B4BFD6"/>
                </a:solidFill>
                <a:latin typeface="Aptos"/>
                <a:ea typeface="Aptos"/>
              </a:rPr>
              <a:t>a </a:t>
            </a:r>
            <a:r>
              <a:rPr lang="en-US" sz="13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“path” here is closer to a walk.</a:t>
            </a:r>
            <a:endParaRPr lang="en-US" sz="13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RUNNING EXAMPLE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A small weighted graph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Shape 6"/>
          <p:cNvSpPr/>
          <p:nvPr/>
        </p:nvSpPr>
        <p:spPr>
          <a:xfrm flipV="1">
            <a:off x="1299240" y="2168640"/>
            <a:ext cx="1241640" cy="965880"/>
          </a:xfrm>
          <a:prstGeom prst="line">
            <a:avLst/>
          </a:prstGeom>
          <a:ln w="25400">
            <a:solidFill>
              <a:srgbClr val="F0D06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Text 7"/>
          <p:cNvSpPr/>
          <p:nvPr/>
        </p:nvSpPr>
        <p:spPr>
          <a:xfrm>
            <a:off x="1691640" y="24048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Shape 8"/>
          <p:cNvSpPr/>
          <p:nvPr/>
        </p:nvSpPr>
        <p:spPr>
          <a:xfrm>
            <a:off x="2988000" y="2086200"/>
            <a:ext cx="3716280" cy="1130760"/>
          </a:xfrm>
          <a:prstGeom prst="line">
            <a:avLst/>
          </a:prstGeom>
          <a:ln w="25400">
            <a:solidFill>
              <a:srgbClr val="F0D06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Text 9"/>
          <p:cNvSpPr/>
          <p:nvPr/>
        </p:nvSpPr>
        <p:spPr>
          <a:xfrm>
            <a:off x="4526280" y="213048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Shape 10"/>
          <p:cNvSpPr/>
          <p:nvPr/>
        </p:nvSpPr>
        <p:spPr>
          <a:xfrm>
            <a:off x="1353240" y="3291840"/>
            <a:ext cx="3145320" cy="36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11"/>
          <p:cNvSpPr/>
          <p:nvPr/>
        </p:nvSpPr>
        <p:spPr>
          <a:xfrm>
            <a:off x="2743200" y="29534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Shape 12"/>
          <p:cNvSpPr/>
          <p:nvPr/>
        </p:nvSpPr>
        <p:spPr>
          <a:xfrm>
            <a:off x="5010840" y="3291840"/>
            <a:ext cx="1682280" cy="360"/>
          </a:xfrm>
          <a:prstGeom prst="line">
            <a:avLst/>
          </a:prstGeom>
          <a:ln w="25400">
            <a:solidFill>
              <a:srgbClr val="58AE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13"/>
          <p:cNvSpPr/>
          <p:nvPr/>
        </p:nvSpPr>
        <p:spPr>
          <a:xfrm>
            <a:off x="5760720" y="29534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Shape 14"/>
          <p:cNvSpPr/>
          <p:nvPr/>
        </p:nvSpPr>
        <p:spPr>
          <a:xfrm>
            <a:off x="1301760" y="3445200"/>
            <a:ext cx="1419480" cy="1064520"/>
          </a:xfrm>
          <a:prstGeom prst="line">
            <a:avLst/>
          </a:prstGeom>
          <a:ln w="25400">
            <a:solidFill>
              <a:srgbClr val="A89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Text 15"/>
          <p:cNvSpPr/>
          <p:nvPr/>
        </p:nvSpPr>
        <p:spPr>
          <a:xfrm>
            <a:off x="1828800" y="405072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Shape 16"/>
          <p:cNvSpPr/>
          <p:nvPr/>
        </p:nvSpPr>
        <p:spPr>
          <a:xfrm>
            <a:off x="3182040" y="4663440"/>
            <a:ext cx="1590840" cy="360"/>
          </a:xfrm>
          <a:prstGeom prst="line">
            <a:avLst/>
          </a:prstGeom>
          <a:ln w="25400">
            <a:solidFill>
              <a:srgbClr val="A89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17"/>
          <p:cNvSpPr/>
          <p:nvPr/>
        </p:nvSpPr>
        <p:spPr>
          <a:xfrm>
            <a:off x="3840480" y="43434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Shape 18"/>
          <p:cNvSpPr/>
          <p:nvPr/>
        </p:nvSpPr>
        <p:spPr>
          <a:xfrm flipV="1">
            <a:off x="5237280" y="3440520"/>
            <a:ext cx="1503720" cy="1073880"/>
          </a:xfrm>
          <a:prstGeom prst="line">
            <a:avLst/>
          </a:prstGeom>
          <a:ln w="25400">
            <a:solidFill>
              <a:srgbClr val="A89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Text 19"/>
          <p:cNvSpPr/>
          <p:nvPr/>
        </p:nvSpPr>
        <p:spPr>
          <a:xfrm>
            <a:off x="5852160" y="40964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Shape 20"/>
          <p:cNvSpPr/>
          <p:nvPr/>
        </p:nvSpPr>
        <p:spPr>
          <a:xfrm>
            <a:off x="2959200" y="2148840"/>
            <a:ext cx="1579320" cy="100548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Text 21"/>
          <p:cNvSpPr/>
          <p:nvPr/>
        </p:nvSpPr>
        <p:spPr>
          <a:xfrm>
            <a:off x="3566160" y="24048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Text 22"/>
          <p:cNvSpPr/>
          <p:nvPr/>
        </p:nvSpPr>
        <p:spPr>
          <a:xfrm>
            <a:off x="813960" y="3008520"/>
            <a:ext cx="566640" cy="56664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 23"/>
          <p:cNvSpPr/>
          <p:nvPr/>
        </p:nvSpPr>
        <p:spPr>
          <a:xfrm>
            <a:off x="2459880" y="1728360"/>
            <a:ext cx="566640" cy="566640"/>
          </a:xfrm>
          <a:prstGeom prst="ellipse">
            <a:avLst/>
          </a:prstGeom>
          <a:solidFill>
            <a:srgbClr val="F0D063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24"/>
          <p:cNvSpPr/>
          <p:nvPr/>
        </p:nvSpPr>
        <p:spPr>
          <a:xfrm>
            <a:off x="4471560" y="3008520"/>
            <a:ext cx="566640" cy="5666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 25"/>
          <p:cNvSpPr/>
          <p:nvPr/>
        </p:nvSpPr>
        <p:spPr>
          <a:xfrm>
            <a:off x="2642760" y="4380120"/>
            <a:ext cx="566640" cy="56664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26"/>
          <p:cNvSpPr/>
          <p:nvPr/>
        </p:nvSpPr>
        <p:spPr>
          <a:xfrm>
            <a:off x="4745880" y="4380120"/>
            <a:ext cx="566640" cy="566640"/>
          </a:xfrm>
          <a:prstGeom prst="ellipse">
            <a:avLst/>
          </a:prstGeom>
          <a:solidFill>
            <a:srgbClr val="F28C3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4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27"/>
          <p:cNvSpPr/>
          <p:nvPr/>
        </p:nvSpPr>
        <p:spPr>
          <a:xfrm>
            <a:off x="6666120" y="3008520"/>
            <a:ext cx="566640" cy="566640"/>
          </a:xfrm>
          <a:prstGeom prst="ellipse">
            <a:avLst/>
          </a:prstGeom>
          <a:solidFill>
            <a:srgbClr val="EF5D6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 28"/>
          <p:cNvSpPr/>
          <p:nvPr/>
        </p:nvSpPr>
        <p:spPr>
          <a:xfrm>
            <a:off x="7818120" y="1691640"/>
            <a:ext cx="310860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Some s-to-t path lengths: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29"/>
          <p:cNvSpPr/>
          <p:nvPr/>
        </p:nvSpPr>
        <p:spPr>
          <a:xfrm>
            <a:off x="7863840" y="2148840"/>
            <a:ext cx="3200040" cy="173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lnSpcReduction="9999"/>
          </a:bodyPr>
          <a:lstStyle/>
          <a:p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s → 2 → t</a:t>
            </a:r>
            <a:r>
              <a:rPr lang="en-US" sz="1650">
                <a:solidFill>
                  <a:srgbClr val="B4BFD6"/>
                </a:solidFill>
                <a:latin typeface="Aptos"/>
                <a:ea typeface="Aptos"/>
              </a:rPr>
              <a:t>; </a:t>
            </a: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has cost 5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s → 1 → 2 → t</a:t>
            </a:r>
            <a:r>
              <a:rPr lang="en-US" sz="1650">
                <a:solidFill>
                  <a:srgbClr val="B4BFD6"/>
                </a:solidFill>
                <a:latin typeface="Aptos"/>
                <a:ea typeface="Aptos"/>
              </a:rPr>
              <a:t>;</a:t>
            </a: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has cost 5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s → 3 → 4 → t</a:t>
            </a:r>
            <a:r>
              <a:rPr lang="en-US" sz="1650">
                <a:solidFill>
                  <a:srgbClr val="B4BFD6"/>
                </a:solidFill>
                <a:latin typeface="Aptos"/>
                <a:ea typeface="Aptos"/>
              </a:rPr>
              <a:t>;</a:t>
            </a: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has cost 7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s → 1 → t</a:t>
            </a:r>
            <a:r>
              <a:rPr lang="en-US" sz="1650">
                <a:solidFill>
                  <a:srgbClr val="B4BFD6"/>
                </a:solidFill>
                <a:latin typeface="Aptos"/>
                <a:ea typeface="Aptos"/>
              </a:rPr>
              <a:t>;</a:t>
            </a:r>
            <a:r>
              <a:rPr lang="en-US" sz="16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has cost 6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FIRST ATTEMPT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Modified Dijkstra: pop each vertex up to k times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Text 6"/>
          <p:cNvSpPr/>
          <p:nvPr/>
        </p:nvSpPr>
        <p:spPr>
          <a:xfrm>
            <a:off x="658440" y="1508760"/>
            <a:ext cx="4983120" cy="3977280"/>
          </a:xfrm>
          <a:prstGeom prst="roundRect">
            <a:avLst>
              <a:gd name="adj" fmla="val 1379"/>
            </a:avLst>
          </a:prstGeom>
          <a:solidFill>
            <a:srgbClr val="121A35"/>
          </a:solidFill>
          <a:ln w="12700">
            <a:solidFill>
              <a:srgbClr val="5C71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Algorithm 1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q = empty min heap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-US" sz="125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count = 0-filled </a:t>
            </a:r>
            <a:r>
              <a:rPr lang="en-US" sz="1250">
                <a:solidFill>
                  <a:srgbClr val="F5F7FC"/>
                </a:solidFill>
                <a:latin typeface="Consolas"/>
                <a:ea typeface="Consolas"/>
              </a:rPr>
              <a:t>array</a:t>
            </a:r>
            <a:endParaRPr lang="en-US" sz="1260">
              <a:solidFill>
                <a:srgbClr val="FFFFFF"/>
              </a:solidFill>
              <a:latin typeface="Arial"/>
              <a:ea typeface="Consolas"/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en-US" sz="1250">
                <a:solidFill>
                  <a:srgbClr val="F5F7FC"/>
                </a:solidFill>
                <a:latin typeface="Consolas"/>
                <a:ea typeface="Consolas"/>
              </a:rPr>
              <a:t>push (0, s) on </a:t>
            </a:r>
            <a:r>
              <a:rPr lang="en-US" sz="1250">
                <a:solidFill>
                  <a:srgbClr val="F5F7FC"/>
                </a:solidFill>
                <a:latin typeface="Consolas"/>
                <a:ea typeface="Consolas"/>
                <a:cs typeface="Arial"/>
              </a:rPr>
              <a:t>q</a:t>
            </a:r>
            <a:endParaRPr lang="en-US" sz="1250" b="0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while count[t] &lt; k: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(l, u) = pop q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if count[u] == k: continue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count[u] += 1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if u == t: output l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for each edge (u, v, w):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    push (l + w, v)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7" name="Text 7"/>
          <p:cNvSpPr/>
          <p:nvPr/>
        </p:nvSpPr>
        <p:spPr>
          <a:xfrm>
            <a:off x="6144840" y="1691640"/>
            <a:ext cx="4663080" cy="4931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>
                <a:solidFill>
                  <a:srgbClr val="F5F7FC"/>
                </a:solidFill>
                <a:latin typeface="Aptos"/>
                <a:ea typeface="Aptos"/>
              </a:rPr>
              <a:t>Good motivation, but lacks the </a:t>
            </a:r>
            <a:r>
              <a:rPr lang="en-US" sz="1600" b="1" i="1">
                <a:solidFill>
                  <a:srgbClr val="F5F7FC"/>
                </a:solidFill>
                <a:latin typeface="Aptos"/>
                <a:ea typeface="Aptos"/>
              </a:rPr>
              <a:t>global bounds</a:t>
            </a:r>
            <a:r>
              <a:rPr lang="en-US" sz="1600" b="1">
                <a:solidFill>
                  <a:srgbClr val="F5F7FC"/>
                </a:solidFill>
                <a:latin typeface="Aptos"/>
                <a:ea typeface="Aptos"/>
              </a:rPr>
              <a:t> of </a:t>
            </a:r>
            <a:r>
              <a:rPr lang="en-US" sz="1600" b="1" err="1">
                <a:solidFill>
                  <a:srgbClr val="F5F7FC"/>
                </a:solidFill>
                <a:latin typeface="Aptos"/>
                <a:ea typeface="Aptos"/>
              </a:rPr>
              <a:t>Djikstra's</a:t>
            </a:r>
            <a:r>
              <a:rPr lang="en-US" sz="1600" b="1">
                <a:solidFill>
                  <a:srgbClr val="F5F7FC"/>
                </a:solidFill>
                <a:latin typeface="Aptos"/>
                <a:ea typeface="Aptos"/>
              </a:rPr>
              <a:t>, leading to slow runtimes</a:t>
            </a:r>
            <a:endParaRPr lang="en-US" sz="1600" b="1" u="none" strike="noStrike">
              <a:solidFill>
                <a:srgbClr val="F5F7FC"/>
              </a:solidFill>
              <a:effectLst/>
              <a:uFillTx/>
              <a:latin typeface="Aptos"/>
            </a:endParaRPr>
          </a:p>
        </p:txBody>
      </p:sp>
      <p:sp>
        <p:nvSpPr>
          <p:cNvPr id="118" name="Text 8"/>
          <p:cNvSpPr/>
          <p:nvPr/>
        </p:nvSpPr>
        <p:spPr>
          <a:xfrm>
            <a:off x="6095700" y="2441520"/>
            <a:ext cx="452592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85000" lnSpcReduction="9999"/>
          </a:bodyPr>
          <a:lstStyle/>
          <a:p>
            <a:r>
              <a:rPr lang="en-US" sz="17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The same vertex can be expanded up to k times.</a:t>
            </a: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7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Each expansion may scan outgoing edges </a:t>
            </a:r>
            <a:r>
              <a:rPr lang="en-US" sz="1750" b="0" i="1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again</a:t>
            </a:r>
            <a:r>
              <a:rPr lang="en-US" sz="17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.</a:t>
            </a: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75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Using a binary(normal) heap gives O(km log(km)).</a:t>
            </a: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 9"/>
          <p:cNvSpPr/>
          <p:nvPr/>
        </p:nvSpPr>
        <p:spPr>
          <a:xfrm>
            <a:off x="6172200" y="4160520"/>
            <a:ext cx="4525920" cy="868320"/>
          </a:xfrm>
          <a:prstGeom prst="roundRect">
            <a:avLst>
              <a:gd name="adj" fmla="val 8421"/>
            </a:avLst>
          </a:prstGeom>
          <a:solidFill>
            <a:srgbClr val="18224A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Main issue: most heap pops are not complete answers, so we need to do a lot of pops just to get one answer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SIDETRACKS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The penalty of one deviation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1" name="Shape 6"/>
          <p:cNvSpPr/>
          <p:nvPr/>
        </p:nvSpPr>
        <p:spPr>
          <a:xfrm flipV="1">
            <a:off x="1215000" y="2387160"/>
            <a:ext cx="1272960" cy="89460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 7"/>
          <p:cNvSpPr/>
          <p:nvPr/>
        </p:nvSpPr>
        <p:spPr>
          <a:xfrm>
            <a:off x="1618560" y="26334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Shape 8"/>
          <p:cNvSpPr/>
          <p:nvPr/>
        </p:nvSpPr>
        <p:spPr>
          <a:xfrm>
            <a:off x="2931840" y="2342880"/>
            <a:ext cx="1405440" cy="61740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9"/>
          <p:cNvSpPr/>
          <p:nvPr/>
        </p:nvSpPr>
        <p:spPr>
          <a:xfrm>
            <a:off x="3502080" y="250560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5" name="Shape 10"/>
          <p:cNvSpPr/>
          <p:nvPr/>
        </p:nvSpPr>
        <p:spPr>
          <a:xfrm>
            <a:off x="4827960" y="3063240"/>
            <a:ext cx="1362240" cy="36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Text 11"/>
          <p:cNvSpPr/>
          <p:nvPr/>
        </p:nvSpPr>
        <p:spPr>
          <a:xfrm>
            <a:off x="5367600" y="27248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2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7" name="Shape 12"/>
          <p:cNvSpPr/>
          <p:nvPr/>
        </p:nvSpPr>
        <p:spPr>
          <a:xfrm flipV="1">
            <a:off x="3563640" y="3182760"/>
            <a:ext cx="2656440" cy="140652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Text 13"/>
          <p:cNvSpPr/>
          <p:nvPr/>
        </p:nvSpPr>
        <p:spPr>
          <a:xfrm>
            <a:off x="4965120" y="398664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1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Shape 14"/>
          <p:cNvSpPr/>
          <p:nvPr/>
        </p:nvSpPr>
        <p:spPr>
          <a:xfrm>
            <a:off x="5164200" y="1780920"/>
            <a:ext cx="1101240" cy="1101240"/>
          </a:xfrm>
          <a:prstGeom prst="line">
            <a:avLst/>
          </a:prstGeom>
          <a:ln w="2540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15"/>
          <p:cNvSpPr/>
          <p:nvPr/>
        </p:nvSpPr>
        <p:spPr>
          <a:xfrm>
            <a:off x="5577840" y="201168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Shape 16"/>
          <p:cNvSpPr/>
          <p:nvPr/>
        </p:nvSpPr>
        <p:spPr>
          <a:xfrm>
            <a:off x="1230120" y="3552120"/>
            <a:ext cx="1882800" cy="1033560"/>
          </a:xfrm>
          <a:prstGeom prst="line">
            <a:avLst/>
          </a:prstGeom>
          <a:ln w="25400">
            <a:solidFill>
              <a:srgbClr val="F28C3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17"/>
          <p:cNvSpPr/>
          <p:nvPr/>
        </p:nvSpPr>
        <p:spPr>
          <a:xfrm>
            <a:off x="1993320" y="416952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5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Shape 18"/>
          <p:cNvSpPr/>
          <p:nvPr/>
        </p:nvSpPr>
        <p:spPr>
          <a:xfrm flipV="1">
            <a:off x="2943720" y="1668960"/>
            <a:ext cx="1793160" cy="502200"/>
          </a:xfrm>
          <a:prstGeom prst="line">
            <a:avLst/>
          </a:prstGeom>
          <a:ln w="25400">
            <a:solidFill>
              <a:srgbClr val="A89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19"/>
          <p:cNvSpPr/>
          <p:nvPr/>
        </p:nvSpPr>
        <p:spPr>
          <a:xfrm>
            <a:off x="3749040" y="1645920"/>
            <a:ext cx="273960" cy="200880"/>
          </a:xfrm>
          <a:prstGeom prst="roundRect">
            <a:avLst>
              <a:gd name="adj" fmla="val 13636"/>
            </a:avLst>
          </a:prstGeom>
          <a:solidFill>
            <a:srgbClr val="0B1022">
              <a:alpha val="97000"/>
            </a:srgbClr>
          </a:solidFill>
          <a:ln w="0">
            <a:solidFill>
              <a:srgbClr val="405175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3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20"/>
          <p:cNvSpPr/>
          <p:nvPr/>
        </p:nvSpPr>
        <p:spPr>
          <a:xfrm>
            <a:off x="740520" y="3163680"/>
            <a:ext cx="529920" cy="52992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u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 21"/>
          <p:cNvSpPr/>
          <p:nvPr/>
        </p:nvSpPr>
        <p:spPr>
          <a:xfrm>
            <a:off x="594360" y="375804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d=5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7" name="Text 22"/>
          <p:cNvSpPr/>
          <p:nvPr/>
        </p:nvSpPr>
        <p:spPr>
          <a:xfrm>
            <a:off x="2432160" y="1974960"/>
            <a:ext cx="529920" cy="52992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a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23"/>
          <p:cNvSpPr/>
          <p:nvPr/>
        </p:nvSpPr>
        <p:spPr>
          <a:xfrm>
            <a:off x="2286000" y="256932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d=3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 24"/>
          <p:cNvSpPr/>
          <p:nvPr/>
        </p:nvSpPr>
        <p:spPr>
          <a:xfrm>
            <a:off x="4306680" y="2797920"/>
            <a:ext cx="529920" cy="52992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b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Text 25"/>
          <p:cNvSpPr/>
          <p:nvPr/>
        </p:nvSpPr>
        <p:spPr>
          <a:xfrm>
            <a:off x="4160520" y="339228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d=2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Text 26"/>
          <p:cNvSpPr/>
          <p:nvPr/>
        </p:nvSpPr>
        <p:spPr>
          <a:xfrm>
            <a:off x="6181200" y="2797920"/>
            <a:ext cx="529920" cy="529920"/>
          </a:xfrm>
          <a:prstGeom prst="ellipse">
            <a:avLst/>
          </a:prstGeom>
          <a:solidFill>
            <a:srgbClr val="EF5D6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27"/>
          <p:cNvSpPr/>
          <p:nvPr/>
        </p:nvSpPr>
        <p:spPr>
          <a:xfrm>
            <a:off x="6035040" y="339228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d=0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Text 28"/>
          <p:cNvSpPr/>
          <p:nvPr/>
        </p:nvSpPr>
        <p:spPr>
          <a:xfrm>
            <a:off x="3072240" y="4443840"/>
            <a:ext cx="529920" cy="529920"/>
          </a:xfrm>
          <a:prstGeom prst="ellipse">
            <a:avLst/>
          </a:prstGeom>
          <a:solidFill>
            <a:srgbClr val="F28C3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v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 29"/>
          <p:cNvSpPr/>
          <p:nvPr/>
        </p:nvSpPr>
        <p:spPr>
          <a:xfrm>
            <a:off x="2926080" y="503820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d=1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 30"/>
          <p:cNvSpPr/>
          <p:nvPr/>
        </p:nvSpPr>
        <p:spPr>
          <a:xfrm>
            <a:off x="4718160" y="1334880"/>
            <a:ext cx="529920" cy="529920"/>
          </a:xfrm>
          <a:prstGeom prst="ellipse">
            <a:avLst/>
          </a:prstGeom>
          <a:solidFill>
            <a:srgbClr val="A890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w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 31"/>
          <p:cNvSpPr/>
          <p:nvPr/>
        </p:nvSpPr>
        <p:spPr>
          <a:xfrm>
            <a:off x="4572000" y="1929240"/>
            <a:ext cx="822600" cy="2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d=3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 32"/>
          <p:cNvSpPr/>
          <p:nvPr/>
        </p:nvSpPr>
        <p:spPr>
          <a:xfrm>
            <a:off x="7269480" y="1719000"/>
            <a:ext cx="3931560" cy="685440"/>
          </a:xfrm>
          <a:prstGeom prst="roundRect">
            <a:avLst>
              <a:gd name="adj" fmla="val 10667"/>
            </a:avLst>
          </a:prstGeom>
          <a:solidFill>
            <a:srgbClr val="18224A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 lnSpcReduction="10000"/>
          </a:bodyPr>
          <a:lstStyle/>
          <a:p>
            <a:pPr algn="ctr">
              <a:tabLst>
                <a:tab pos="0" algn="l"/>
              </a:tabLst>
            </a:pPr>
            <a:r>
              <a:rPr lang="en-US" sz="2100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sidetrack(</a:t>
            </a:r>
            <a:r>
              <a:rPr lang="en-US" sz="2100" u="none" strike="noStrike" err="1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u,v,w</a:t>
            </a:r>
            <a:r>
              <a:rPr lang="en-US" sz="2100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) = </a:t>
            </a:r>
            <a:endParaRPr lang="en-US" sz="2100">
              <a:solidFill>
                <a:srgbClr val="FFFFFF"/>
              </a:solidFill>
              <a:latin typeface="Arial"/>
              <a:ea typeface="Cambria Math"/>
              <a:cs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100">
                <a:solidFill>
                  <a:srgbClr val="F5F7FC"/>
                </a:solidFill>
                <a:latin typeface="Cambria Math"/>
                <a:ea typeface="Cambria Math"/>
              </a:rPr>
              <a:t>(</a:t>
            </a:r>
            <a:r>
              <a:rPr lang="en-US" sz="2100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w(</a:t>
            </a:r>
            <a:r>
              <a:rPr lang="en-US" sz="2100" u="none" strike="noStrike" err="1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u,v</a:t>
            </a:r>
            <a:r>
              <a:rPr lang="en-US" sz="2100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) + d(v</a:t>
            </a:r>
            <a:r>
              <a:rPr lang="en-US" sz="2100">
                <a:solidFill>
                  <a:srgbClr val="F5F7FC"/>
                </a:solidFill>
                <a:latin typeface="Cambria Math"/>
                <a:ea typeface="Cambria Math"/>
              </a:rPr>
              <a:t>))</a:t>
            </a:r>
            <a:r>
              <a:rPr lang="en-US" sz="2100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− d(u) </a:t>
            </a:r>
            <a:endParaRPr lang="en-US" sz="2100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198" name="Text 33"/>
          <p:cNvSpPr/>
          <p:nvPr/>
        </p:nvSpPr>
        <p:spPr>
          <a:xfrm>
            <a:off x="7360920" y="2670120"/>
            <a:ext cx="3748680" cy="5547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2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Here d(x) is the shortest distance from x to t</a:t>
            </a:r>
            <a:r>
              <a:rPr lang="en-US" sz="1200">
                <a:solidFill>
                  <a:srgbClr val="B4BFD6"/>
                </a:solidFill>
                <a:latin typeface="Aptos"/>
                <a:ea typeface="Aptos"/>
              </a:rPr>
              <a:t>. We can assume that d(x) exists since we can manually remove any nodes that can't  reach the sink before hand</a:t>
            </a:r>
            <a:endParaRPr lang="en-US" sz="1200" b="0" u="none" strike="noStrike">
              <a:solidFill>
                <a:srgbClr val="B4BFD6"/>
              </a:solidFill>
              <a:effectLst/>
              <a:uFillTx/>
              <a:latin typeface="Aptos"/>
            </a:endParaRPr>
          </a:p>
        </p:txBody>
      </p:sp>
      <p:sp>
        <p:nvSpPr>
          <p:cNvPr id="199" name="Text 34"/>
          <p:cNvSpPr/>
          <p:nvPr/>
        </p:nvSpPr>
        <p:spPr>
          <a:xfrm>
            <a:off x="7213408" y="3330070"/>
            <a:ext cx="1911872" cy="1288302"/>
          </a:xfrm>
          <a:prstGeom prst="roundRect">
            <a:avLst>
              <a:gd name="adj" fmla="val 5405"/>
            </a:avLst>
          </a:prstGeom>
          <a:solidFill>
            <a:srgbClr val="121A35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14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Example 1:</a:t>
            </a:r>
            <a:endParaRPr lang="en-US" sz="1450" b="1">
              <a:solidFill>
                <a:srgbClr val="FFFFFF"/>
              </a:solidFill>
              <a:latin typeface="Arial"/>
              <a:ea typeface="Aptos"/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en-US" sz="1450">
                <a:solidFill>
                  <a:srgbClr val="F5F7FC"/>
                </a:solidFill>
                <a:latin typeface="Aptos"/>
                <a:ea typeface="Aptos"/>
              </a:rPr>
              <a:t>Edge</a:t>
            </a:r>
            <a:r>
              <a:rPr lang="en-US" sz="1450" b="0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</a:t>
            </a:r>
            <a:r>
              <a:rPr lang="en-US" sz="1450" b="0" u="none" strike="noStrike" err="1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u→v</a:t>
            </a:r>
            <a:r>
              <a:rPr lang="en-US" sz="1450">
                <a:solidFill>
                  <a:srgbClr val="F5F7FC"/>
                </a:solidFill>
                <a:latin typeface="Aptos"/>
                <a:ea typeface="Aptos"/>
              </a:rPr>
              <a:t> has:</a:t>
            </a:r>
            <a:endParaRPr lang="en-US" sz="1450" b="0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50" b="0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sidetrack = 5 + 1 − 5 = 1</a:t>
            </a:r>
            <a:endParaRPr lang="en-US" sz="14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0" name="Text 35"/>
          <p:cNvSpPr/>
          <p:nvPr/>
        </p:nvSpPr>
        <p:spPr>
          <a:xfrm>
            <a:off x="9372600" y="3330070"/>
            <a:ext cx="1911872" cy="1288302"/>
          </a:xfrm>
          <a:prstGeom prst="roundRect">
            <a:avLst>
              <a:gd name="adj" fmla="val 5405"/>
            </a:avLst>
          </a:prstGeom>
          <a:solidFill>
            <a:srgbClr val="121A35"/>
          </a:solidFill>
          <a:ln w="13970">
            <a:solidFill>
              <a:srgbClr val="A89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Example 2:</a:t>
            </a:r>
            <a:endParaRPr lang="en-US" sz="1450" b="1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50">
                <a:solidFill>
                  <a:srgbClr val="F5F7FC"/>
                </a:solidFill>
                <a:latin typeface="Aptos"/>
                <a:ea typeface="Aptos"/>
              </a:rPr>
              <a:t>Edge</a:t>
            </a:r>
            <a:r>
              <a:rPr lang="en-US" sz="1450" b="0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</a:t>
            </a:r>
            <a:r>
              <a:rPr lang="en-US" sz="1450" b="0" u="none" strike="noStrike" err="1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a→w</a:t>
            </a:r>
            <a:r>
              <a:rPr lang="en-US" sz="1450" b="0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has</a:t>
            </a:r>
            <a:endParaRPr lang="en-US" sz="14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50" b="0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sidetrack = 3 + 3 − 3 = 3</a:t>
            </a:r>
            <a:endParaRPr lang="en-US" sz="14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36"/>
          <p:cNvSpPr/>
          <p:nvPr/>
        </p:nvSpPr>
        <p:spPr>
          <a:xfrm>
            <a:off x="7360920" y="5047560"/>
            <a:ext cx="3748680" cy="32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85000" lnSpcReduction="1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5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Because d(u) ≤ w</a:t>
            </a:r>
            <a:r>
              <a:rPr lang="en-US" sz="1550" b="1">
                <a:solidFill>
                  <a:srgbClr val="F5F7FC"/>
                </a:solidFill>
                <a:latin typeface="Aptos"/>
                <a:ea typeface="Aptos"/>
              </a:rPr>
              <a:t>(</a:t>
            </a:r>
            <a:r>
              <a:rPr lang="en-US" sz="1550" b="1" err="1">
                <a:solidFill>
                  <a:srgbClr val="F5F7FC"/>
                </a:solidFill>
                <a:latin typeface="Aptos"/>
                <a:ea typeface="Aptos"/>
              </a:rPr>
              <a:t>u,v</a:t>
            </a:r>
            <a:r>
              <a:rPr lang="en-US" sz="1550" b="1">
                <a:solidFill>
                  <a:srgbClr val="F5F7FC"/>
                </a:solidFill>
                <a:latin typeface="Aptos"/>
                <a:ea typeface="Aptos"/>
              </a:rPr>
              <a:t>)</a:t>
            </a:r>
            <a:r>
              <a:rPr lang="en-US" sz="15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+ d(v), every sidetrack penalty is nonnegative.</a:t>
            </a:r>
            <a:endParaRPr lang="en-US" sz="15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KEY PROOF IDEA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Paths &lt;-&gt; sidetrack sequences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 6"/>
          <p:cNvSpPr/>
          <p:nvPr/>
        </p:nvSpPr>
        <p:spPr>
          <a:xfrm>
            <a:off x="822960" y="1627560"/>
            <a:ext cx="1919880" cy="2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Original path: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Shape 7"/>
          <p:cNvSpPr/>
          <p:nvPr/>
        </p:nvSpPr>
        <p:spPr>
          <a:xfrm>
            <a:off x="1298160" y="2331720"/>
            <a:ext cx="649440" cy="360"/>
          </a:xfrm>
          <a:prstGeom prst="line">
            <a:avLst/>
          </a:prstGeom>
          <a:ln w="2921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" name="Shape 8"/>
          <p:cNvSpPr/>
          <p:nvPr/>
        </p:nvSpPr>
        <p:spPr>
          <a:xfrm>
            <a:off x="2349720" y="2331720"/>
            <a:ext cx="649440" cy="360"/>
          </a:xfrm>
          <a:prstGeom prst="line">
            <a:avLst/>
          </a:prstGeom>
          <a:ln w="29210">
            <a:solidFill>
              <a:srgbClr val="F28C3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2" name="Shape 9"/>
          <p:cNvSpPr/>
          <p:nvPr/>
        </p:nvSpPr>
        <p:spPr>
          <a:xfrm>
            <a:off x="3401280" y="2331720"/>
            <a:ext cx="649440" cy="360"/>
          </a:xfrm>
          <a:prstGeom prst="line">
            <a:avLst/>
          </a:prstGeom>
          <a:ln w="2921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" name="Shape 10"/>
          <p:cNvSpPr/>
          <p:nvPr/>
        </p:nvSpPr>
        <p:spPr>
          <a:xfrm>
            <a:off x="4452840" y="2331720"/>
            <a:ext cx="649440" cy="360"/>
          </a:xfrm>
          <a:prstGeom prst="line">
            <a:avLst/>
          </a:prstGeom>
          <a:ln w="29210">
            <a:solidFill>
              <a:srgbClr val="F28C3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4" name="Shape 11"/>
          <p:cNvSpPr/>
          <p:nvPr/>
        </p:nvSpPr>
        <p:spPr>
          <a:xfrm>
            <a:off x="5504400" y="2331720"/>
            <a:ext cx="649440" cy="360"/>
          </a:xfrm>
          <a:prstGeom prst="line">
            <a:avLst/>
          </a:prstGeom>
          <a:ln w="2921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5" name="Shape 12"/>
          <p:cNvSpPr/>
          <p:nvPr/>
        </p:nvSpPr>
        <p:spPr>
          <a:xfrm>
            <a:off x="6555960" y="2331720"/>
            <a:ext cx="649440" cy="360"/>
          </a:xfrm>
          <a:prstGeom prst="line">
            <a:avLst/>
          </a:prstGeom>
          <a:ln w="2921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6" name="Text 13"/>
          <p:cNvSpPr/>
          <p:nvPr/>
        </p:nvSpPr>
        <p:spPr>
          <a:xfrm>
            <a:off x="868680" y="2103120"/>
            <a:ext cx="456840" cy="45684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s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 14"/>
          <p:cNvSpPr/>
          <p:nvPr/>
        </p:nvSpPr>
        <p:spPr>
          <a:xfrm>
            <a:off x="1920240" y="2103120"/>
            <a:ext cx="456840" cy="456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u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 15"/>
          <p:cNvSpPr/>
          <p:nvPr/>
        </p:nvSpPr>
        <p:spPr>
          <a:xfrm>
            <a:off x="2971800" y="2103120"/>
            <a:ext cx="456840" cy="456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v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 16"/>
          <p:cNvSpPr/>
          <p:nvPr/>
        </p:nvSpPr>
        <p:spPr>
          <a:xfrm>
            <a:off x="4023360" y="2103120"/>
            <a:ext cx="456840" cy="456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a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Text 17"/>
          <p:cNvSpPr/>
          <p:nvPr/>
        </p:nvSpPr>
        <p:spPr>
          <a:xfrm>
            <a:off x="5074920" y="2103120"/>
            <a:ext cx="456840" cy="456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w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 18"/>
          <p:cNvSpPr/>
          <p:nvPr/>
        </p:nvSpPr>
        <p:spPr>
          <a:xfrm>
            <a:off x="6126480" y="2103120"/>
            <a:ext cx="456840" cy="45684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b</a:t>
            </a:r>
            <a:endParaRPr lang="en-US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Text 19"/>
          <p:cNvSpPr/>
          <p:nvPr/>
        </p:nvSpPr>
        <p:spPr>
          <a:xfrm>
            <a:off x="7178040" y="2103120"/>
            <a:ext cx="456840" cy="456840"/>
          </a:xfrm>
          <a:prstGeom prst="ellipse">
            <a:avLst/>
          </a:prstGeom>
          <a:solidFill>
            <a:srgbClr val="EF5D6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</a:t>
            </a:r>
            <a:endParaRPr lang="en-US" sz="11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 20"/>
          <p:cNvSpPr/>
          <p:nvPr/>
        </p:nvSpPr>
        <p:spPr>
          <a:xfrm>
            <a:off x="1536120" y="2697480"/>
            <a:ext cx="4568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73D470"/>
                </a:solidFill>
                <a:effectLst/>
                <a:uFillTx/>
                <a:latin typeface="Aptos"/>
                <a:ea typeface="Aptos"/>
              </a:rPr>
              <a:t>tree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4" name="Text 21"/>
          <p:cNvSpPr/>
          <p:nvPr/>
        </p:nvSpPr>
        <p:spPr>
          <a:xfrm>
            <a:off x="2423160" y="2697480"/>
            <a:ext cx="82260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sidetrack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22"/>
          <p:cNvSpPr/>
          <p:nvPr/>
        </p:nvSpPr>
        <p:spPr>
          <a:xfrm>
            <a:off x="3547800" y="2697480"/>
            <a:ext cx="4568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73D470"/>
                </a:solidFill>
                <a:effectLst/>
                <a:uFillTx/>
                <a:latin typeface="Aptos"/>
                <a:ea typeface="Aptos"/>
              </a:rPr>
              <a:t>tree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23"/>
          <p:cNvSpPr/>
          <p:nvPr/>
        </p:nvSpPr>
        <p:spPr>
          <a:xfrm>
            <a:off x="4498920" y="2697480"/>
            <a:ext cx="82260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sidetrack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24"/>
          <p:cNvSpPr/>
          <p:nvPr/>
        </p:nvSpPr>
        <p:spPr>
          <a:xfrm>
            <a:off x="6172200" y="2697480"/>
            <a:ext cx="4568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rgbClr val="73D470"/>
                </a:solidFill>
                <a:effectLst/>
                <a:uFillTx/>
                <a:latin typeface="Aptos"/>
                <a:ea typeface="Aptos"/>
              </a:rPr>
              <a:t>tree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 25"/>
          <p:cNvSpPr/>
          <p:nvPr/>
        </p:nvSpPr>
        <p:spPr>
          <a:xfrm>
            <a:off x="822960" y="3712320"/>
            <a:ext cx="1416960" cy="2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Sidetracks: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26"/>
          <p:cNvSpPr/>
          <p:nvPr/>
        </p:nvSpPr>
        <p:spPr>
          <a:xfrm>
            <a:off x="2788920" y="3611880"/>
            <a:ext cx="1096920" cy="456840"/>
          </a:xfrm>
          <a:prstGeom prst="roundRect">
            <a:avLst>
              <a:gd name="adj" fmla="val 16000"/>
            </a:avLst>
          </a:prstGeom>
          <a:solidFill>
            <a:srgbClr val="121A35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(u → v)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 27"/>
          <p:cNvSpPr/>
          <p:nvPr/>
        </p:nvSpPr>
        <p:spPr>
          <a:xfrm>
            <a:off x="4114800" y="3721680"/>
            <a:ext cx="4111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then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 28"/>
          <p:cNvSpPr/>
          <p:nvPr/>
        </p:nvSpPr>
        <p:spPr>
          <a:xfrm>
            <a:off x="4846320" y="3611880"/>
            <a:ext cx="1096920" cy="456840"/>
          </a:xfrm>
          <a:prstGeom prst="roundRect">
            <a:avLst>
              <a:gd name="adj" fmla="val 16000"/>
            </a:avLst>
          </a:prstGeom>
          <a:solidFill>
            <a:srgbClr val="121A35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(a → w)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 29"/>
          <p:cNvSpPr/>
          <p:nvPr/>
        </p:nvSpPr>
        <p:spPr>
          <a:xfrm>
            <a:off x="7909560" y="1828800"/>
            <a:ext cx="3154320" cy="1325520"/>
          </a:xfrm>
          <a:prstGeom prst="roundRect">
            <a:avLst>
              <a:gd name="adj" fmla="val 5517"/>
            </a:avLst>
          </a:prstGeom>
          <a:solidFill>
            <a:srgbClr val="18224A"/>
          </a:solidFill>
          <a:ln w="13970">
            <a:solidFill>
              <a:srgbClr val="58AE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Given only these sidetracks, fill every gap by following </a:t>
            </a:r>
            <a:r>
              <a:rPr lang="en-US" sz="1650" b="1">
                <a:solidFill>
                  <a:srgbClr val="F5F7FC"/>
                </a:solidFill>
                <a:latin typeface="Aptos"/>
                <a:ea typeface="Aptos"/>
              </a:rPr>
              <a:t>shortest path </a:t>
            </a:r>
            <a:r>
              <a:rPr lang="en-US" sz="16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edges.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5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So we enumerate sidetrack lists instead of full paths.</a:t>
            </a:r>
            <a:endParaRPr lang="en-US" sz="16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 30"/>
          <p:cNvSpPr/>
          <p:nvPr/>
        </p:nvSpPr>
        <p:spPr>
          <a:xfrm>
            <a:off x="7909560" y="3794760"/>
            <a:ext cx="3154320" cy="749520"/>
          </a:xfrm>
          <a:prstGeom prst="roundRect">
            <a:avLst>
              <a:gd name="adj" fmla="val 9756"/>
            </a:avLst>
          </a:prstGeom>
          <a:solidFill>
            <a:srgbClr val="121A35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50" b="1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length(path in G) = d(s) + sum of sidetrack penalties</a:t>
            </a:r>
            <a:endParaRPr lang="en-US" sz="17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CONSTRUCTION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Build the sidetrack graph G'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1" name="Shape 6"/>
          <p:cNvSpPr/>
          <p:nvPr/>
        </p:nvSpPr>
        <p:spPr>
          <a:xfrm>
            <a:off x="1143000" y="2057400"/>
            <a:ext cx="1280160" cy="360"/>
          </a:xfrm>
          <a:prstGeom prst="line">
            <a:avLst/>
          </a:prstGeom>
          <a:ln w="3048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Shape 7"/>
          <p:cNvSpPr/>
          <p:nvPr/>
        </p:nvSpPr>
        <p:spPr>
          <a:xfrm>
            <a:off x="2880360" y="2057400"/>
            <a:ext cx="1280160" cy="360"/>
          </a:xfrm>
          <a:prstGeom prst="line">
            <a:avLst/>
          </a:prstGeom>
          <a:ln w="3048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3" name="Shape 8"/>
          <p:cNvSpPr/>
          <p:nvPr/>
        </p:nvSpPr>
        <p:spPr>
          <a:xfrm>
            <a:off x="4617720" y="2057400"/>
            <a:ext cx="1280160" cy="360"/>
          </a:xfrm>
          <a:prstGeom prst="line">
            <a:avLst/>
          </a:prstGeom>
          <a:ln w="30480">
            <a:solidFill>
              <a:srgbClr val="73D47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4" name="Text 9"/>
          <p:cNvSpPr/>
          <p:nvPr/>
        </p:nvSpPr>
        <p:spPr>
          <a:xfrm>
            <a:off x="663120" y="1806120"/>
            <a:ext cx="502560" cy="502560"/>
          </a:xfrm>
          <a:prstGeom prst="ellipse">
            <a:avLst/>
          </a:prstGeom>
          <a:solidFill>
            <a:srgbClr val="73D470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0B1022"/>
                </a:solidFill>
                <a:effectLst/>
                <a:uFillTx/>
                <a:latin typeface="Aptos"/>
                <a:ea typeface="Aptos"/>
              </a:rPr>
              <a:t>u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Text 10"/>
          <p:cNvSpPr/>
          <p:nvPr/>
        </p:nvSpPr>
        <p:spPr>
          <a:xfrm>
            <a:off x="2400480" y="1806120"/>
            <a:ext cx="502560" cy="50256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>
                <a:solidFill>
                  <a:srgbClr val="FFFFFF"/>
                </a:solidFill>
                <a:latin typeface="Aptos"/>
              </a:rPr>
              <a:t>p(u)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Text 11"/>
          <p:cNvSpPr/>
          <p:nvPr/>
        </p:nvSpPr>
        <p:spPr>
          <a:xfrm>
            <a:off x="4137840" y="1806120"/>
            <a:ext cx="502560" cy="502560"/>
          </a:xfrm>
          <a:prstGeom prst="ellipse">
            <a:avLst/>
          </a:prstGeom>
          <a:solidFill>
            <a:srgbClr val="58AEFF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1">
                <a:solidFill>
                  <a:srgbClr val="FFFFFF"/>
                </a:solidFill>
                <a:latin typeface="Aptos"/>
              </a:rPr>
              <a:t>p(p(u))</a:t>
            </a:r>
            <a:endParaRPr lang="en-US" sz="8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Text 12"/>
          <p:cNvSpPr/>
          <p:nvPr/>
        </p:nvSpPr>
        <p:spPr>
          <a:xfrm>
            <a:off x="5875200" y="1806120"/>
            <a:ext cx="502560" cy="502560"/>
          </a:xfrm>
          <a:prstGeom prst="ellipse">
            <a:avLst/>
          </a:prstGeom>
          <a:solidFill>
            <a:srgbClr val="EF5D68"/>
          </a:solidFill>
          <a:ln w="13970">
            <a:solidFill>
              <a:srgbClr val="F3F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FFFFFF"/>
                </a:solidFill>
                <a:effectLst/>
                <a:uFillTx/>
                <a:latin typeface="Aptos"/>
                <a:ea typeface="Aptos"/>
              </a:rPr>
              <a:t>t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Text 13"/>
          <p:cNvSpPr/>
          <p:nvPr/>
        </p:nvSpPr>
        <p:spPr>
          <a:xfrm>
            <a:off x="640080" y="1444680"/>
            <a:ext cx="274284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73D470"/>
                </a:solidFill>
                <a:effectLst/>
                <a:uFillTx/>
                <a:latin typeface="Aptos"/>
                <a:ea typeface="Aptos"/>
              </a:rPr>
              <a:t>Default path toward t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Text 19"/>
          <p:cNvSpPr/>
          <p:nvPr/>
        </p:nvSpPr>
        <p:spPr>
          <a:xfrm>
            <a:off x="622207" y="3475620"/>
            <a:ext cx="5806080" cy="621360"/>
          </a:xfrm>
          <a:prstGeom prst="roundRect">
            <a:avLst>
              <a:gd name="adj" fmla="val 11765"/>
            </a:avLst>
          </a:prstGeom>
          <a:solidFill>
            <a:srgbClr val="18224A"/>
          </a:solidFill>
          <a:ln w="13970">
            <a:solidFill>
              <a:srgbClr val="58AE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1900" b="1" u="none" strike="noStrike">
                <a:solidFill>
                  <a:srgbClr val="F5F7FC"/>
                </a:solidFill>
                <a:effectLst/>
                <a:uFillTx/>
                <a:latin typeface="Cambria Math"/>
                <a:ea typeface="Cambria Math"/>
              </a:rPr>
              <a:t>adj(u) = sidetracks(u) ∪ sidetracks(p(u)) ∪ …</a:t>
            </a:r>
            <a:endParaRPr lang="en-US" sz="1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 20"/>
          <p:cNvSpPr/>
          <p:nvPr/>
        </p:nvSpPr>
        <p:spPr>
          <a:xfrm>
            <a:off x="7360920" y="1691640"/>
            <a:ext cx="3688080" cy="5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85000" lnSpcReduction="1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9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In </a:t>
            </a:r>
            <a:r>
              <a:rPr lang="en-US" sz="1900" b="1" u="none" strike="noStrike" dirty="0" err="1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G’each</a:t>
            </a:r>
            <a:r>
              <a:rPr lang="en-US" sz="19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 sidetrack edge is weighted by its sidetrack(</a:t>
            </a:r>
            <a:r>
              <a:rPr lang="en-US" sz="1900" b="1" u="none" strike="noStrike" dirty="0" err="1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u,v,w</a:t>
            </a:r>
            <a:r>
              <a:rPr lang="en-US" sz="19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) penalty.</a:t>
            </a:r>
            <a:endParaRPr lang="en-US" sz="19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" name="Text 21"/>
          <p:cNvSpPr/>
          <p:nvPr/>
        </p:nvSpPr>
        <p:spPr>
          <a:xfrm>
            <a:off x="7388280" y="2377440"/>
            <a:ext cx="3611520" cy="21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85000" lnSpcReduction="19999"/>
          </a:bodyPr>
          <a:lstStyle/>
          <a:p>
            <a:endParaRPr lang="en-US" sz="1600">
              <a:solidFill>
                <a:srgbClr val="B4BFD6"/>
              </a:solidFill>
              <a:latin typeface="Aptos"/>
              <a:ea typeface="Aptos"/>
            </a:endParaRPr>
          </a:p>
          <a:p>
            <a:r>
              <a:rPr lang="en-US" sz="1600" err="1">
                <a:solidFill>
                  <a:srgbClr val="B4BFD6"/>
                </a:solidFill>
                <a:latin typeface="Aptos"/>
                <a:ea typeface="Aptos"/>
              </a:rPr>
              <a:t>nxt</a:t>
            </a:r>
            <a:r>
              <a:rPr lang="en-US" sz="1600">
                <a:solidFill>
                  <a:srgbClr val="B4BFD6"/>
                </a:solidFill>
                <a:latin typeface="Aptos"/>
                <a:ea typeface="Aptos"/>
              </a:rPr>
              <a:t> edges =  non-sidetrack edges</a:t>
            </a:r>
          </a:p>
          <a:p>
            <a:endParaRPr lang="en-US" sz="1600">
              <a:solidFill>
                <a:srgbClr val="B4BFD6"/>
              </a:solidFill>
              <a:latin typeface="Aptos"/>
              <a:ea typeface="Aptos"/>
            </a:endParaRPr>
          </a:p>
          <a:p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We do not keep the </a:t>
            </a:r>
            <a:r>
              <a:rPr lang="en-US" sz="1600" b="0" u="none" strike="noStrike" err="1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nxt</a:t>
            </a:r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edges because they are the default move.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But from u, you must be able to choose a sidetrack now or after following </a:t>
            </a:r>
            <a:r>
              <a:rPr lang="en-US" sz="1600" b="0" u="none" strike="noStrike" err="1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nxt</a:t>
            </a:r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a few times.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Thus adj(u) inherits sidetrack edges from later vertices on </a:t>
            </a:r>
            <a:r>
              <a:rPr lang="en-US" sz="1600">
                <a:solidFill>
                  <a:srgbClr val="B4BFD6"/>
                </a:solidFill>
                <a:latin typeface="Aptos"/>
                <a:ea typeface="Aptos"/>
              </a:rPr>
              <a:t>its shortest</a:t>
            </a:r>
            <a:r>
              <a:rPr lang="en-US" sz="1600" b="0" u="none" strike="noStrike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 path.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0"/>
          <p:cNvSpPr/>
          <p:nvPr/>
        </p:nvSpPr>
        <p:spPr>
          <a:xfrm>
            <a:off x="0" y="0"/>
            <a:ext cx="12191400" cy="91080"/>
          </a:xfrm>
          <a:prstGeom prst="rect">
            <a:avLst/>
          </a:prstGeom>
          <a:solidFill>
            <a:srgbClr val="F28C38"/>
          </a:solidFill>
          <a:ln w="12700">
            <a:solidFill>
              <a:srgbClr val="F28C38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Text 2"/>
          <p:cNvSpPr/>
          <p:nvPr/>
        </p:nvSpPr>
        <p:spPr>
          <a:xfrm>
            <a:off x="511920" y="402480"/>
            <a:ext cx="3474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u="none" strike="noStrike">
                <a:solidFill>
                  <a:srgbClr val="F28C38"/>
                </a:solidFill>
                <a:effectLst/>
                <a:uFillTx/>
                <a:latin typeface="Aptos"/>
                <a:ea typeface="Aptos"/>
              </a:rPr>
              <a:t>ENUMERATION</a:t>
            </a:r>
            <a:endParaRPr lang="en-US" sz="10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Text 3"/>
          <p:cNvSpPr/>
          <p:nvPr/>
        </p:nvSpPr>
        <p:spPr>
          <a:xfrm>
            <a:off x="511920" y="69480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5F7FC"/>
                </a:solidFill>
                <a:effectLst/>
                <a:uFillTx/>
                <a:latin typeface="Aptos Display"/>
                <a:ea typeface="Aptos Display"/>
              </a:rPr>
              <a:t>k-pop on G'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Text 4"/>
          <p:cNvSpPr/>
          <p:nvPr/>
        </p:nvSpPr>
        <p:spPr>
          <a:xfrm>
            <a:off x="9875520" y="511920"/>
            <a:ext cx="1782720" cy="2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50" b="0" u="none" strike="noStrike">
                <a:solidFill>
                  <a:srgbClr val="BFD7FF"/>
                </a:solidFill>
                <a:effectLst/>
                <a:uFillTx/>
                <a:latin typeface="Aptos"/>
                <a:ea typeface="Aptos"/>
              </a:rPr>
              <a:t>Eppstein's Algorithm</a:t>
            </a:r>
            <a:endParaRPr lang="en-US" sz="95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4" name="Text 6"/>
          <p:cNvSpPr/>
          <p:nvPr/>
        </p:nvSpPr>
        <p:spPr>
          <a:xfrm>
            <a:off x="658440" y="1481400"/>
            <a:ext cx="4983120" cy="3154320"/>
          </a:xfrm>
          <a:prstGeom prst="roundRect">
            <a:avLst>
              <a:gd name="adj" fmla="val 1739"/>
            </a:avLst>
          </a:prstGeom>
          <a:solidFill>
            <a:srgbClr val="121A35"/>
          </a:solidFill>
          <a:ln w="12700">
            <a:solidFill>
              <a:srgbClr val="5C71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Algorithm 2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q = empty min heap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push (d[s], s) on q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repeat k times: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(l, u) = pop q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output length l</a:t>
            </a:r>
            <a:r>
              <a:rPr lang="en-US" sz="1260">
                <a:solidFill>
                  <a:srgbClr val="F5F7FC"/>
                </a:solidFill>
                <a:latin typeface="Consolas"/>
                <a:ea typeface="Consolas"/>
              </a:rPr>
              <a:t> //or output the path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6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for each edge (u, v, w) in G':</a:t>
            </a:r>
            <a:endParaRPr lang="en-US" sz="12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-US" sz="1250" b="0" u="none" strike="noStrike">
                <a:solidFill>
                  <a:srgbClr val="F5F7FC"/>
                </a:solidFill>
                <a:effectLst/>
                <a:uFillTx/>
                <a:latin typeface="Consolas"/>
                <a:ea typeface="Consolas"/>
              </a:rPr>
              <a:t>        push (l + w, v)</a:t>
            </a:r>
            <a:r>
              <a:rPr lang="en-US" sz="1250">
                <a:solidFill>
                  <a:srgbClr val="F5F7FC"/>
                </a:solidFill>
                <a:latin typeface="Consolas"/>
                <a:ea typeface="Consolas"/>
              </a:rPr>
              <a:t> //or push the new path and 		                        //some distance associated                  			   //with it</a:t>
            </a:r>
            <a:endParaRPr lang="en-US" sz="1250" b="0" u="none" strike="noStrike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265" name="Text 7"/>
          <p:cNvSpPr/>
          <p:nvPr/>
        </p:nvSpPr>
        <p:spPr>
          <a:xfrm>
            <a:off x="6172200" y="1691640"/>
            <a:ext cx="402300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200" b="1" u="none" strike="noStrike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What improved?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Text 8"/>
          <p:cNvSpPr/>
          <p:nvPr/>
        </p:nvSpPr>
        <p:spPr>
          <a:xfrm>
            <a:off x="6199560" y="2148840"/>
            <a:ext cx="4480200" cy="15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rmAutofit fontScale="92500" lnSpcReduction="19999"/>
          </a:bodyPr>
          <a:lstStyle/>
          <a:p>
            <a:r>
              <a:rPr lang="en-US" sz="17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Every pop is already a complete s-to-t path.</a:t>
            </a: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  <a:cs typeface="Arial"/>
            </a:endParaRPr>
          </a:p>
          <a:p>
            <a:r>
              <a:rPr lang="en-US" sz="1700" b="0" u="none" strike="noStrike" dirty="0">
                <a:solidFill>
                  <a:srgbClr val="B4BFD6"/>
                </a:solidFill>
                <a:effectLst/>
                <a:uFillTx/>
                <a:latin typeface="Aptos"/>
                <a:ea typeface="Aptos"/>
              </a:rPr>
              <a:t>However, vertices in G' can still have O(m) outgoing inherited sidetracks</a:t>
            </a:r>
            <a:r>
              <a:rPr lang="en-US" sz="1700" dirty="0">
                <a:solidFill>
                  <a:srgbClr val="B4BFD6"/>
                </a:solidFill>
                <a:latin typeface="Aptos"/>
                <a:ea typeface="Aptos"/>
              </a:rPr>
              <a:t>, since they get all the sidetracks of the nodes on their shortest path</a:t>
            </a:r>
          </a:p>
          <a:p>
            <a:endParaRPr lang="en-US" sz="1700" b="0" u="none" strike="noStrike" dirty="0">
              <a:solidFill>
                <a:srgbClr val="B4BFD6"/>
              </a:solidFill>
              <a:effectLst/>
              <a:uFillTx/>
              <a:latin typeface="Aptos"/>
            </a:endParaRPr>
          </a:p>
          <a:p>
            <a:r>
              <a:rPr lang="en-US" sz="1700" dirty="0">
                <a:solidFill>
                  <a:srgbClr val="B4BFD6"/>
                </a:solidFill>
                <a:latin typeface="Aptos"/>
              </a:rPr>
              <a:t>So total pushes is again k*m</a:t>
            </a: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Text 9"/>
          <p:cNvSpPr/>
          <p:nvPr/>
        </p:nvSpPr>
        <p:spPr>
          <a:xfrm>
            <a:off x="6199560" y="4297680"/>
            <a:ext cx="4434480" cy="868320"/>
          </a:xfrm>
          <a:prstGeom prst="roundRect">
            <a:avLst>
              <a:gd name="adj" fmla="val 8421"/>
            </a:avLst>
          </a:prstGeom>
          <a:solidFill>
            <a:srgbClr val="18224A"/>
          </a:solidFill>
          <a:ln w="13970">
            <a:solidFill>
              <a:srgbClr val="F28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dirty="0">
                <a:solidFill>
                  <a:srgbClr val="F5F7FC"/>
                </a:solidFill>
                <a:latin typeface="Aptos"/>
                <a:ea typeface="Aptos"/>
              </a:rPr>
              <a:t>Verdict: Too slow!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dirty="0">
                <a:solidFill>
                  <a:srgbClr val="F5F7FC"/>
                </a:solidFill>
                <a:latin typeface="Aptos"/>
                <a:ea typeface="Aptos"/>
              </a:rPr>
              <a:t>Each </a:t>
            </a:r>
            <a:r>
              <a:rPr lang="en-US" sz="1700" b="1" u="none" strike="noStrike" dirty="0">
                <a:solidFill>
                  <a:srgbClr val="F5F7FC"/>
                </a:solidFill>
                <a:effectLst/>
                <a:uFillTx/>
                <a:latin typeface="Aptos"/>
                <a:ea typeface="Aptos"/>
              </a:rPr>
              <a:t>pop can scan too many outgoing edges, giving O(km log(km)) again.</a:t>
            </a:r>
            <a:endParaRPr lang="en-US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</a:majorFont>
      <a:minorFont>
        <a:latin typeface="Apto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1606</Words>
  <Application>Microsoft Office PowerPoint</Application>
  <PresentationFormat>Widescreen</PresentationFormat>
  <Paragraphs>345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Consolas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Jacob Ezieme</dc:creator>
  <cp:lastModifiedBy>Jacob Ezieme</cp:lastModifiedBy>
  <cp:revision>2</cp:revision>
  <dcterms:modified xsi:type="dcterms:W3CDTF">2026-04-28T10:46:30Z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2026-04-28T00:02:48Z</dcterms:created>
  <dc:creator>OpenAI</dc:creator>
  <dc:description/>
  <dc:language>en-US</dc:language>
  <cp:lastModifiedBy>OpenAI</cp:lastModifiedBy>
  <dcterms:modified xsi:type="dcterms:W3CDTF">2026-04-28T00:02:48Z</dcterms:modified>
  <cp:revision>1</cp:revision>
  <dc:subject>Eppstein's Algorithm</dc:subject>
  <dc:title>Eppstein's Algorithm - PowerPoint Native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16</vt:r8>
  </property>
  <property fmtid="{D5CDD505-2E9C-101B-9397-08002B2CF9AE}" pid="3" name="PresentationFormat">
    <vt:lpwstr>On-screen Show (16:9)</vt:lpwstr>
  </property>
  <property fmtid="{D5CDD505-2E9C-101B-9397-08002B2CF9AE}" pid="4" name="Slides">
    <vt:r8>16</vt:r8>
  </property>
</Properties>
</file>