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Nunito"/>
      <p:regular r:id="rId22"/>
      <p:bold r:id="rId23"/>
      <p:italic r:id="rId24"/>
      <p:boldItalic r:id="rId25"/>
    </p:embeddedFont>
    <p:embeddedFont>
      <p:font typeface="Maven Pro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Nunito-regular.fntdata"/><Relationship Id="rId21" Type="http://schemas.openxmlformats.org/officeDocument/2006/relationships/slide" Target="slides/slide16.xml"/><Relationship Id="rId24" Type="http://schemas.openxmlformats.org/officeDocument/2006/relationships/font" Target="fonts/Nunito-italic.fntdata"/><Relationship Id="rId23" Type="http://schemas.openxmlformats.org/officeDocument/2006/relationships/font" Target="fonts/Nuni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MavenPro-regular.fntdata"/><Relationship Id="rId25" Type="http://schemas.openxmlformats.org/officeDocument/2006/relationships/font" Target="fonts/Nunito-boldItalic.fntdata"/><Relationship Id="rId27" Type="http://schemas.openxmlformats.org/officeDocument/2006/relationships/font" Target="fonts/MavenPr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3d9da375d85_2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3d9da375d85_2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3d9da375d85_2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9" name="Google Shape;379;g3d9da375d85_2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3d9da375d85_2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3d9da375d85_2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3d9da375d85_2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3d9da375d85_2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39a43e02192_0_2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39a43e02192_0_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of the most common applications of Minkowski sum is finding the minimum distance between two convex polygons.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Recall that a Minkowski sum is the set of all points that can be obtained by adding a point in A to a point in B.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minimum distance between polygons is always between a vertex and an edge or a vertex and another vertex, so naively the solution would be the size of A times the size of B.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Let’s define the minimum distance as the minimum distance or magnitude between any pair of points.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Already, it looks like we can use Minkowski sum! If we add negative B to A, then we get the set of all </a:t>
            </a:r>
            <a:r>
              <a:rPr lang="en"/>
              <a:t>little a - little b.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can invert B by flipping B around the origin.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is our new polygon, representing A - B.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Then, we want to find the minimum, which is simply the distance to the origin of this new sum. Now, we’re only checking a linear amount of vertices and edges!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If the polygons intersect, then our minimum distance will just be 0. This happens when the origin is inside A-B.</a:t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39a43e02192_0_2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39a43e02192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Another common application of Minkowski Sum is collision detection, common in robotics and motion planning.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Given a certain orientation of a robot, we can quickly reduce collision detection to point-polygon. If we invert the robot </a:t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3d9da375d85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3d9da375d85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d9da375d8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d9da375d8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d9da375d85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d9da375d85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g3d9da375d8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7" name="Google Shape;297;g3d9da375d8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39a43e02192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39a43e02192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39a43e02192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39a43e02192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d9da375d85_2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d9da375d85_2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d9da375d85_2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3d9da375d85_2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d9da375d85_2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d9da375d85_2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1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15.png"/><Relationship Id="rId6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15.png"/><Relationship Id="rId6" Type="http://schemas.openxmlformats.org/officeDocument/2006/relationships/image" Target="../media/image2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3.png"/><Relationship Id="rId4" Type="http://schemas.openxmlformats.org/officeDocument/2006/relationships/image" Target="../media/image8.png"/><Relationship Id="rId5" Type="http://schemas.openxmlformats.org/officeDocument/2006/relationships/image" Target="../media/image17.png"/><Relationship Id="rId6" Type="http://schemas.openxmlformats.org/officeDocument/2006/relationships/image" Target="../media/image24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2.png"/><Relationship Id="rId4" Type="http://schemas.openxmlformats.org/officeDocument/2006/relationships/image" Target="../media/image18.gif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gif"/><Relationship Id="rId4" Type="http://schemas.openxmlformats.org/officeDocument/2006/relationships/image" Target="../media/image8.png"/><Relationship Id="rId5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3.png"/><Relationship Id="rId5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3.png"/><Relationship Id="rId5" Type="http://schemas.openxmlformats.org/officeDocument/2006/relationships/image" Target="../media/image11.png"/><Relationship Id="rId6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Relationship Id="rId4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1.png"/><Relationship Id="rId4" Type="http://schemas.openxmlformats.org/officeDocument/2006/relationships/image" Target="../media/image5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Minkowski Sum of Convex Polygons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Isaac Assink, Brendan Malaugh, Eric Zeng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22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69" name="Google Shape;369;p22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Google Shape;371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2875" y="3267325"/>
            <a:ext cx="3142324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Google Shape;372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73" name="Google Shape;373;p22"/>
          <p:cNvCxnSpPr/>
          <p:nvPr/>
        </p:nvCxnSpPr>
        <p:spPr>
          <a:xfrm>
            <a:off x="2640800" y="19676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4" name="Google Shape;374;p22"/>
          <p:cNvSpPr txBox="1"/>
          <p:nvPr/>
        </p:nvSpPr>
        <p:spPr>
          <a:xfrm>
            <a:off x="2369575" y="16779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75" name="Google Shape;375;p22"/>
          <p:cNvCxnSpPr/>
          <p:nvPr/>
        </p:nvCxnSpPr>
        <p:spPr>
          <a:xfrm>
            <a:off x="1283075" y="19676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76" name="Google Shape;376;p22"/>
          <p:cNvSpPr txBox="1"/>
          <p:nvPr/>
        </p:nvSpPr>
        <p:spPr>
          <a:xfrm>
            <a:off x="1011850" y="16779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23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82" name="Google Shape;382;p23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Google Shape;384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2875" y="3267325"/>
            <a:ext cx="3142324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" name="Google Shape;385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2869" y="3233195"/>
            <a:ext cx="3142324" cy="16988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6" name="Google Shape;38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87" name="Google Shape;387;p23"/>
          <p:cNvCxnSpPr/>
          <p:nvPr/>
        </p:nvCxnSpPr>
        <p:spPr>
          <a:xfrm>
            <a:off x="1948750" y="198635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88" name="Google Shape;388;p23"/>
          <p:cNvSpPr txBox="1"/>
          <p:nvPr/>
        </p:nvSpPr>
        <p:spPr>
          <a:xfrm>
            <a:off x="1677525" y="169665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89" name="Google Shape;389;p23"/>
          <p:cNvCxnSpPr/>
          <p:nvPr/>
        </p:nvCxnSpPr>
        <p:spPr>
          <a:xfrm>
            <a:off x="591025" y="198635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90" name="Google Shape;390;p23"/>
          <p:cNvSpPr txBox="1"/>
          <p:nvPr/>
        </p:nvSpPr>
        <p:spPr>
          <a:xfrm>
            <a:off x="319800" y="169665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96" name="Google Shape;396;p24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97" name="Google Shape;397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8" name="Google Shape;398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2875" y="3267325"/>
            <a:ext cx="3142324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99" name="Google Shape;399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2869" y="3246016"/>
            <a:ext cx="3142325" cy="170728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0" name="Google Shape;400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1" name="Google Shape;401;p24"/>
          <p:cNvCxnSpPr/>
          <p:nvPr/>
        </p:nvCxnSpPr>
        <p:spPr>
          <a:xfrm>
            <a:off x="1948750" y="198635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2" name="Google Shape;402;p24"/>
          <p:cNvSpPr txBox="1"/>
          <p:nvPr/>
        </p:nvSpPr>
        <p:spPr>
          <a:xfrm>
            <a:off x="1677525" y="169665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03" name="Google Shape;403;p24"/>
          <p:cNvCxnSpPr/>
          <p:nvPr/>
        </p:nvCxnSpPr>
        <p:spPr>
          <a:xfrm>
            <a:off x="619075" y="26690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04" name="Google Shape;404;p24"/>
          <p:cNvSpPr txBox="1"/>
          <p:nvPr/>
        </p:nvSpPr>
        <p:spPr>
          <a:xfrm>
            <a:off x="347850" y="23793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410" name="Google Shape;410;p25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411" name="Google Shape;41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2" name="Google Shape;412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2875" y="3267325"/>
            <a:ext cx="3142324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3" name="Google Shape;413;p2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2875" y="3251324"/>
            <a:ext cx="3142325" cy="1696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4" name="Google Shape;41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15" name="Google Shape;415;p25"/>
          <p:cNvCxnSpPr/>
          <p:nvPr/>
        </p:nvCxnSpPr>
        <p:spPr>
          <a:xfrm>
            <a:off x="2238700" y="26690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6" name="Google Shape;416;p25"/>
          <p:cNvSpPr txBox="1"/>
          <p:nvPr/>
        </p:nvSpPr>
        <p:spPr>
          <a:xfrm>
            <a:off x="1967475" y="23793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417" name="Google Shape;417;p25"/>
          <p:cNvCxnSpPr/>
          <p:nvPr/>
        </p:nvCxnSpPr>
        <p:spPr>
          <a:xfrm>
            <a:off x="619075" y="26690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418" name="Google Shape;418;p25"/>
          <p:cNvSpPr txBox="1"/>
          <p:nvPr/>
        </p:nvSpPr>
        <p:spPr>
          <a:xfrm>
            <a:off x="347850" y="23793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2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Minimum Distance Between Polygons</a:t>
            </a:r>
            <a:endParaRPr/>
          </a:p>
        </p:txBody>
      </p:sp>
      <p:sp>
        <p:nvSpPr>
          <p:cNvPr id="424" name="Google Shape;424;p26"/>
          <p:cNvSpPr txBox="1"/>
          <p:nvPr>
            <p:ph idx="1" type="body"/>
          </p:nvPr>
        </p:nvSpPr>
        <p:spPr>
          <a:xfrm>
            <a:off x="994550" y="1412600"/>
            <a:ext cx="3676200" cy="311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Recall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What is </a:t>
            </a:r>
            <a:r>
              <a:rPr lang="en" sz="1800"/>
              <a:t>minimum</a:t>
            </a:r>
            <a:r>
              <a:rPr lang="en" sz="1800"/>
              <a:t> distance? 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Problem becomes, what is the closest point in A+(-B) to the origin?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Reduced to linear time!</a:t>
            </a:r>
            <a:endParaRPr sz="1800"/>
          </a:p>
        </p:txBody>
      </p:sp>
      <p:pic>
        <p:nvPicPr>
          <p:cNvPr id="425" name="Google Shape;425;p26"/>
          <p:cNvPicPr preferRelativeResize="0"/>
          <p:nvPr/>
        </p:nvPicPr>
        <p:blipFill rotWithShape="1">
          <a:blip r:embed="rId3">
            <a:alphaModFix/>
          </a:blip>
          <a:srcRect b="3754" l="0" r="0" t="0"/>
          <a:stretch/>
        </p:blipFill>
        <p:spPr>
          <a:xfrm>
            <a:off x="4861075" y="1461675"/>
            <a:ext cx="3888101" cy="3119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6" name="Google Shape;426;p26"/>
          <p:cNvPicPr preferRelativeResize="0"/>
          <p:nvPr/>
        </p:nvPicPr>
        <p:blipFill rotWithShape="1">
          <a:blip r:embed="rId4">
            <a:alphaModFix/>
          </a:blip>
          <a:srcRect b="21778" l="5651" r="6329" t="16528"/>
          <a:stretch/>
        </p:blipFill>
        <p:spPr>
          <a:xfrm>
            <a:off x="2311037" y="1518079"/>
            <a:ext cx="2260975" cy="305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7" name="Google Shape;427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628425" y="2185175"/>
            <a:ext cx="2731500" cy="457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8" name="Google Shape;428;p2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51029" y="1461675"/>
            <a:ext cx="3939666" cy="3119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2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Collision Detection</a:t>
            </a:r>
            <a:endParaRPr/>
          </a:p>
        </p:txBody>
      </p:sp>
      <p:sp>
        <p:nvSpPr>
          <p:cNvPr id="434" name="Google Shape;434;p27"/>
          <p:cNvSpPr txBox="1"/>
          <p:nvPr>
            <p:ph idx="1" type="body"/>
          </p:nvPr>
        </p:nvSpPr>
        <p:spPr>
          <a:xfrm>
            <a:off x="833800" y="1476500"/>
            <a:ext cx="3894000" cy="30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Given a certain orientation of a robot, we can quickly reduce collision detection to point-polygon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If you calculate a Minkowski difference, you get a new polygon accounting for the origin of the robot</a:t>
            </a:r>
            <a:endParaRPr sz="1800"/>
          </a:p>
        </p:txBody>
      </p:sp>
      <p:pic>
        <p:nvPicPr>
          <p:cNvPr id="435" name="Google Shape;435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2850" y="1290875"/>
            <a:ext cx="3205599" cy="3240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36" name="Google Shape;436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16900" y="1223363"/>
            <a:ext cx="3301550" cy="337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8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Questions?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Minkowski Addition?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804971" y="1736092"/>
            <a:ext cx="3829200" cy="340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Adding sets A and B gives the set of all possible sums of some element of A and some element of B.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 and B are usually subsets of the euclidean plane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parallelgram spanned by vectors u and v is their Minkowski sum!</a:t>
            </a:r>
            <a:endParaRPr sz="1800"/>
          </a:p>
        </p:txBody>
      </p:sp>
      <p:pic>
        <p:nvPicPr>
          <p:cNvPr id="285" name="Google Shape;285;p14" title="cTzCZ.gif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4925" y="1078075"/>
            <a:ext cx="4168499" cy="18947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14"/>
          <p:cNvPicPr preferRelativeResize="0"/>
          <p:nvPr/>
        </p:nvPicPr>
        <p:blipFill rotWithShape="1">
          <a:blip r:embed="rId4">
            <a:alphaModFix/>
          </a:blip>
          <a:srcRect b="21778" l="5651" r="6329" t="16528"/>
          <a:stretch/>
        </p:blipFill>
        <p:spPr>
          <a:xfrm>
            <a:off x="1372757" y="1204178"/>
            <a:ext cx="3829200" cy="5179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Google Shape;287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39076" y="2875619"/>
            <a:ext cx="2595225" cy="21270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“Naive” Algorithm</a:t>
            </a:r>
            <a:endParaRPr/>
          </a:p>
        </p:txBody>
      </p:sp>
      <p:sp>
        <p:nvSpPr>
          <p:cNvPr id="293" name="Google Shape;293;p15"/>
          <p:cNvSpPr txBox="1"/>
          <p:nvPr>
            <p:ph idx="1" type="body"/>
          </p:nvPr>
        </p:nvSpPr>
        <p:spPr>
          <a:xfrm>
            <a:off x="1764284" y="1238665"/>
            <a:ext cx="5931600" cy="14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Take the Minkowski sum of the set of vertices, then compute their convex hull.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Takes O( |A|*|B| * log(|A|*|B|) )</a:t>
            </a:r>
            <a:endParaRPr sz="1800"/>
          </a:p>
        </p:txBody>
      </p:sp>
      <p:pic>
        <p:nvPicPr>
          <p:cNvPr id="294" name="Google Shape;29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6075" y="2281800"/>
            <a:ext cx="6508476" cy="286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Minkowski Sum of Convex Polygons</a:t>
            </a:r>
            <a:endParaRPr/>
          </a:p>
        </p:txBody>
      </p:sp>
      <p:sp>
        <p:nvSpPr>
          <p:cNvPr id="300" name="Google Shape;300;p16"/>
          <p:cNvSpPr txBox="1"/>
          <p:nvPr>
            <p:ph idx="1" type="body"/>
          </p:nvPr>
        </p:nvSpPr>
        <p:spPr>
          <a:xfrm>
            <a:off x="1904650" y="1365575"/>
            <a:ext cx="6084300" cy="146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Always produces a convex polygon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The shape is determined completely be the set of edges of the two summed polygons</a:t>
            </a:r>
            <a:endParaRPr sz="1800"/>
          </a:p>
        </p:txBody>
      </p:sp>
      <p:pic>
        <p:nvPicPr>
          <p:cNvPr id="301" name="Google Shape;30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1575" y="2817775"/>
            <a:ext cx="1651384" cy="1618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62950" y="2734525"/>
            <a:ext cx="1616975" cy="17850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3" name="Google Shape;303;p16"/>
          <p:cNvCxnSpPr/>
          <p:nvPr/>
        </p:nvCxnSpPr>
        <p:spPr>
          <a:xfrm>
            <a:off x="4286188" y="3666150"/>
            <a:ext cx="1321200" cy="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304" name="Google Shape;304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28375" y="2571750"/>
            <a:ext cx="2617503" cy="219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Algorithm</a:t>
            </a:r>
            <a:endParaRPr/>
          </a:p>
        </p:txBody>
      </p:sp>
      <p:pic>
        <p:nvPicPr>
          <p:cNvPr id="310" name="Google Shape;31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49722" y="264047"/>
            <a:ext cx="1494250" cy="146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06425" y="124086"/>
            <a:ext cx="1453425" cy="16045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2" name="Google Shape;31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92014" y="1796398"/>
            <a:ext cx="1911175" cy="1243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29667" y="3039650"/>
            <a:ext cx="2505933" cy="2103850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17"/>
          <p:cNvSpPr txBox="1"/>
          <p:nvPr>
            <p:ph idx="1" type="body"/>
          </p:nvPr>
        </p:nvSpPr>
        <p:spPr>
          <a:xfrm>
            <a:off x="303217" y="1679497"/>
            <a:ext cx="5941500" cy="359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Represent each polygon as a chain of counter-clockwise oriented directed edges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Disassemble and sort the collection of directed edges by polar angle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Compute the bottom-most point of the resultant polygon by summing the bottom most points of A and B (ties broken by taking leftmost)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Recombine the vectors in order by stacking them tip-to-tail, rooted at the bottom-most point</a:t>
            </a:r>
            <a:endParaRPr sz="18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20" name="Google Shape;320;p18" title="minkowskiHead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700" y="2155950"/>
            <a:ext cx="27813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Google Shape;321;p18" title="reorderPolygon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88650" y="1689225"/>
            <a:ext cx="5295900" cy="1581150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18"/>
          <p:cNvSpPr txBox="1"/>
          <p:nvPr/>
        </p:nvSpPr>
        <p:spPr>
          <a:xfrm>
            <a:off x="1584150" y="3622900"/>
            <a:ext cx="59757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Reorder both polygons to put point with lowest y coordinate first. If two points have the same y coordinate, choose the one with lower x coordinate.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28" name="Google Shape;328;p19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9713" y="3245850"/>
            <a:ext cx="3208641" cy="170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1" name="Google Shape;331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9726" y="3222952"/>
            <a:ext cx="3208625" cy="1753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32" name="Google Shape;332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29719" y="3234999"/>
            <a:ext cx="3208625" cy="172953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3" name="Google Shape;333;p19"/>
          <p:cNvCxnSpPr/>
          <p:nvPr/>
        </p:nvCxnSpPr>
        <p:spPr>
          <a:xfrm>
            <a:off x="628450" y="266900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4" name="Google Shape;334;p19"/>
          <p:cNvSpPr txBox="1"/>
          <p:nvPr/>
        </p:nvSpPr>
        <p:spPr>
          <a:xfrm>
            <a:off x="357225" y="237930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35" name="Google Shape;335;p19"/>
          <p:cNvCxnSpPr/>
          <p:nvPr/>
        </p:nvCxnSpPr>
        <p:spPr>
          <a:xfrm>
            <a:off x="2285425" y="266900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36" name="Google Shape;336;p19"/>
          <p:cNvSpPr txBox="1"/>
          <p:nvPr/>
        </p:nvSpPr>
        <p:spPr>
          <a:xfrm>
            <a:off x="2014200" y="237930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0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42" name="Google Shape;342;p20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3" name="Google Shape;34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4" name="Google Shape;344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9713" y="3245850"/>
            <a:ext cx="3208641" cy="170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5" name="Google Shape;345;p2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9726" y="3222952"/>
            <a:ext cx="3208625" cy="17536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46" name="Google Shape;34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47" name="Google Shape;347;p20"/>
          <p:cNvCxnSpPr/>
          <p:nvPr/>
        </p:nvCxnSpPr>
        <p:spPr>
          <a:xfrm>
            <a:off x="1273725" y="266900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8" name="Google Shape;348;p20"/>
          <p:cNvSpPr txBox="1"/>
          <p:nvPr/>
        </p:nvSpPr>
        <p:spPr>
          <a:xfrm>
            <a:off x="1002500" y="237930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49" name="Google Shape;349;p20"/>
          <p:cNvCxnSpPr/>
          <p:nvPr/>
        </p:nvCxnSpPr>
        <p:spPr>
          <a:xfrm>
            <a:off x="2285425" y="266900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50" name="Google Shape;350;p20"/>
          <p:cNvSpPr txBox="1"/>
          <p:nvPr/>
        </p:nvSpPr>
        <p:spPr>
          <a:xfrm>
            <a:off x="2014200" y="237930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1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Implementation</a:t>
            </a:r>
            <a:endParaRPr/>
          </a:p>
        </p:txBody>
      </p:sp>
      <p:pic>
        <p:nvPicPr>
          <p:cNvPr id="356" name="Google Shape;356;p21" title="mainloop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2" y="1466200"/>
            <a:ext cx="4495901" cy="3629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9713" y="3245850"/>
            <a:ext cx="3208641" cy="1707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1925" y="1466200"/>
            <a:ext cx="2964235" cy="1664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0" name="Google Shape;360;p21"/>
          <p:cNvCxnSpPr/>
          <p:nvPr/>
        </p:nvCxnSpPr>
        <p:spPr>
          <a:xfrm>
            <a:off x="2640800" y="1967625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1" name="Google Shape;361;p21"/>
          <p:cNvSpPr txBox="1"/>
          <p:nvPr/>
        </p:nvSpPr>
        <p:spPr>
          <a:xfrm>
            <a:off x="2369575" y="1677925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ptr2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62" name="Google Shape;362;p21"/>
          <p:cNvCxnSpPr/>
          <p:nvPr/>
        </p:nvCxnSpPr>
        <p:spPr>
          <a:xfrm>
            <a:off x="1273725" y="2669000"/>
            <a:ext cx="261900" cy="28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63" name="Google Shape;363;p21"/>
          <p:cNvSpPr txBox="1"/>
          <p:nvPr/>
        </p:nvSpPr>
        <p:spPr>
          <a:xfrm>
            <a:off x="1002500" y="2379300"/>
            <a:ext cx="4956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rPr>
              <a:t>ptr1</a:t>
            </a:r>
            <a:endParaRPr sz="1300">
              <a:solidFill>
                <a:schemeClr val="dk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