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9AA8B1A-36AF-4E32-A0D6-F58407B2424F}">
  <a:tblStyle styleId="{89AA8B1A-36AF-4E32-A0D6-F58407B2424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Sri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d960e44562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d960e44562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Sri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d9300c813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d9300c813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Anthony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d9300c8136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d9300c8136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Anthony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regular multiplication, every piece of the top number has to multiply with every single piece of the bottom number. Because we evaluated both numbers at the exact same x-coordinates, we can just multiply </a:t>
            </a:r>
            <a:r>
              <a:rPr lang="en"/>
              <a:t>straight</a:t>
            </a:r>
            <a:r>
              <a:rPr lang="en"/>
              <a:t> down. But what if our starting numbers were a million digits long? That means these 5 'smaller' multiplications are still too big, so we keep breaking them down into chunks of 3, hence Toom-3.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d9300c813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d9300c813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Sri : we evaluate at 5 points, why 5, b/c we are trying to find 5 </a:t>
            </a:r>
            <a:r>
              <a:rPr lang="en"/>
              <a:t>coefficients</a:t>
            </a:r>
            <a:r>
              <a:rPr lang="en"/>
              <a:t>, why magic numbers, because some dude pulled them outta a hat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[</a:t>
            </a:r>
            <a:r>
              <a:rPr lang="en"/>
              <a:t>RYAN]: No it’s because some geek named Marco Bodrato came up with these magic points to simplify our evaluation later. Small integers like 0, 1, and -1, allows for multiplications to be replaced by simple additions and subtractions and 0 and ∞ get the lowest and highest degree coefficients respectively.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To evaluate a polynomial P at infinity actually means to take the limit as x goes to infinity. So P(inf.) is always the value of the highest degree coefficient (c4) (wikipedia).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Sri, also this is where recursion is 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d9300c8136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d9300c8136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Sasha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you have a system of equations with multiple variables, typically you separate the coefficients (the 1s, -1s, 2s, 4s, etc.) into a Matrix [CLICK]. To solve for the unknown ‘c’ variables, we have to calculate the inverse of that matrix [CLICK] and multiply it by our answers (1176, 13158, etc.). From there we can extract the equations we need to solve for c1, c2, and c3.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d9300c8136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d9300c8136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[RYAN] </a:t>
            </a:r>
            <a:r>
              <a:rPr lang="en"/>
              <a:t>We originally separated our massive number into 3 chunks based on powers of 100 (our Base, ‘B’). To get them back together into our final answer, we plug the base back into the final polynomial equation.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d9e2860840_3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d9e2860840_3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Sri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enerated (g3d979ce6234_16_0)">
  <p:cSld name="Generated (g3d979ce6234_16_0)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5.png"/><Relationship Id="rId7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Toom-Cook</a:t>
            </a:r>
            <a:endParaRPr/>
          </a:p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Sri, Sasha, Anthony, &amp; Ryan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Motivation + Overview </a:t>
            </a:r>
            <a:endParaRPr/>
          </a:p>
        </p:txBody>
      </p:sp>
      <p:sp>
        <p:nvSpPr>
          <p:cNvPr id="62" name="Google Shape;62;p15"/>
          <p:cNvSpPr txBox="1"/>
          <p:nvPr>
            <p:ph idx="1" type="body"/>
          </p:nvPr>
        </p:nvSpPr>
        <p:spPr>
          <a:xfrm>
            <a:off x="311700" y="1152475"/>
            <a:ext cx="8520600" cy="125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Divide and conquer algorithm used to multiply two very large integers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Turns </a:t>
            </a:r>
            <a:r>
              <a:rPr i="1" lang="en"/>
              <a:t>O(n</a:t>
            </a:r>
            <a:r>
              <a:rPr baseline="30000" i="1" lang="en"/>
              <a:t>2</a:t>
            </a:r>
            <a:r>
              <a:rPr i="1" lang="en"/>
              <a:t>)</a:t>
            </a:r>
            <a:r>
              <a:rPr lang="en"/>
              <a:t> into </a:t>
            </a:r>
            <a:r>
              <a:rPr i="1" lang="en"/>
              <a:t>O(n</a:t>
            </a:r>
            <a:r>
              <a:rPr baseline="30000" i="1" lang="en"/>
              <a:t>e</a:t>
            </a:r>
            <a:r>
              <a:rPr i="1" lang="en"/>
              <a:t>)</a:t>
            </a:r>
            <a:r>
              <a:rPr lang="en"/>
              <a:t> </a:t>
            </a:r>
            <a:r>
              <a:rPr lang="en"/>
              <a:t>where </a:t>
            </a:r>
            <a:r>
              <a:rPr i="1" lang="en"/>
              <a:t>e = log(2k - 1) / log(k)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Toom-3 is a single instance of the algorithm where </a:t>
            </a:r>
            <a:r>
              <a:rPr b="1" i="1" lang="en"/>
              <a:t>k = 3 </a:t>
            </a:r>
            <a:endParaRPr/>
          </a:p>
        </p:txBody>
      </p:sp>
      <p:sp>
        <p:nvSpPr>
          <p:cNvPr id="63" name="Google Shape;63;p15"/>
          <p:cNvSpPr txBox="1"/>
          <p:nvPr/>
        </p:nvSpPr>
        <p:spPr>
          <a:xfrm>
            <a:off x="311700" y="2654225"/>
            <a:ext cx="8109000" cy="19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50">
                <a:solidFill>
                  <a:schemeClr val="dk2"/>
                </a:solidFill>
              </a:rPr>
              <a:t>Go-to choice for integers that are too large for Karatsuba but not yet large enough to justify complexity of Fast Fourier Transforms</a:t>
            </a:r>
            <a:endParaRPr sz="165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50">
                <a:solidFill>
                  <a:schemeClr val="dk2"/>
                </a:solidFill>
              </a:rPr>
              <a:t>Usage: </a:t>
            </a:r>
            <a:endParaRPr b="1" sz="1650">
              <a:solidFill>
                <a:schemeClr val="dk2"/>
              </a:solidFill>
            </a:endParaRPr>
          </a:p>
          <a:p>
            <a:pPr indent="-33337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650"/>
              <a:buChar char="●"/>
            </a:pPr>
            <a:r>
              <a:rPr lang="en" sz="1650">
                <a:solidFill>
                  <a:schemeClr val="dk2"/>
                </a:solidFill>
              </a:rPr>
              <a:t>Cryptography (RSA)</a:t>
            </a:r>
            <a:endParaRPr sz="1650">
              <a:solidFill>
                <a:schemeClr val="dk2"/>
              </a:solidFill>
            </a:endParaRPr>
          </a:p>
          <a:p>
            <a:pPr indent="-3333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50"/>
              <a:buChar char="●"/>
            </a:pPr>
            <a:r>
              <a:rPr lang="en" sz="1650">
                <a:solidFill>
                  <a:schemeClr val="dk2"/>
                </a:solidFill>
              </a:rPr>
              <a:t>Large integer libraries</a:t>
            </a:r>
            <a:endParaRPr sz="165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Polynomials: example using 123,456 ⨉ 654,321</a:t>
            </a:r>
            <a:endParaRPr/>
          </a:p>
        </p:txBody>
      </p:sp>
      <p:sp>
        <p:nvSpPr>
          <p:cNvPr id="69" name="Google Shape;69;p16"/>
          <p:cNvSpPr txBox="1"/>
          <p:nvPr>
            <p:ph idx="1" type="body"/>
          </p:nvPr>
        </p:nvSpPr>
        <p:spPr>
          <a:xfrm>
            <a:off x="311700" y="1017725"/>
            <a:ext cx="8520600" cy="378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12</a:t>
            </a:r>
            <a:r>
              <a:rPr lang="en">
                <a:solidFill>
                  <a:srgbClr val="FF9900"/>
                </a:solidFill>
              </a:rPr>
              <a:t>3</a:t>
            </a:r>
            <a:r>
              <a:rPr lang="en"/>
              <a:t>,</a:t>
            </a:r>
            <a:r>
              <a:rPr lang="en">
                <a:solidFill>
                  <a:srgbClr val="FF9900"/>
                </a:solidFill>
              </a:rPr>
              <a:t>4</a:t>
            </a:r>
            <a:r>
              <a:rPr lang="en">
                <a:solidFill>
                  <a:srgbClr val="00FF00"/>
                </a:solidFill>
              </a:rPr>
              <a:t>56</a:t>
            </a:r>
            <a:r>
              <a:rPr lang="en"/>
              <a:t>   ⨉   </a:t>
            </a:r>
            <a:r>
              <a:rPr lang="en">
                <a:solidFill>
                  <a:srgbClr val="4A86E8"/>
                </a:solidFill>
              </a:rPr>
              <a:t>65</a:t>
            </a:r>
            <a:r>
              <a:rPr lang="en">
                <a:solidFill>
                  <a:srgbClr val="0000FF"/>
                </a:solidFill>
              </a:rPr>
              <a:t>4</a:t>
            </a:r>
            <a:r>
              <a:rPr lang="en"/>
              <a:t>,</a:t>
            </a:r>
            <a:r>
              <a:rPr lang="en">
                <a:solidFill>
                  <a:srgbClr val="0000FF"/>
                </a:solidFill>
              </a:rPr>
              <a:t>3</a:t>
            </a:r>
            <a:r>
              <a:rPr lang="en">
                <a:solidFill>
                  <a:srgbClr val="9900FF"/>
                </a:solidFill>
              </a:rPr>
              <a:t>21</a:t>
            </a:r>
            <a:endParaRPr>
              <a:solidFill>
                <a:srgbClr val="9900FF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12</a:t>
            </a:r>
            <a:r>
              <a:rPr lang="en"/>
              <a:t> | </a:t>
            </a:r>
            <a:r>
              <a:rPr lang="en">
                <a:solidFill>
                  <a:srgbClr val="FF9900"/>
                </a:solidFill>
              </a:rPr>
              <a:t>34</a:t>
            </a:r>
            <a:r>
              <a:rPr lang="en"/>
              <a:t> | </a:t>
            </a:r>
            <a:r>
              <a:rPr lang="en">
                <a:solidFill>
                  <a:srgbClr val="00FF00"/>
                </a:solidFill>
              </a:rPr>
              <a:t>56</a:t>
            </a:r>
            <a:r>
              <a:rPr lang="en"/>
              <a:t>   ⨉   </a:t>
            </a:r>
            <a:r>
              <a:rPr lang="en">
                <a:solidFill>
                  <a:srgbClr val="4A86E8"/>
                </a:solidFill>
              </a:rPr>
              <a:t>65</a:t>
            </a:r>
            <a:r>
              <a:rPr lang="en"/>
              <a:t> | </a:t>
            </a:r>
            <a:r>
              <a:rPr lang="en">
                <a:solidFill>
                  <a:srgbClr val="0000FF"/>
                </a:solidFill>
              </a:rPr>
              <a:t>43</a:t>
            </a:r>
            <a:r>
              <a:rPr lang="en"/>
              <a:t> | </a:t>
            </a:r>
            <a:r>
              <a:rPr lang="en">
                <a:solidFill>
                  <a:srgbClr val="9900FF"/>
                </a:solidFill>
              </a:rPr>
              <a:t>21</a:t>
            </a:r>
            <a:endParaRPr>
              <a:solidFill>
                <a:srgbClr val="9900FF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x</a:t>
            </a:r>
            <a:r>
              <a:rPr baseline="-25000" lang="en"/>
              <a:t>2</a:t>
            </a:r>
            <a:r>
              <a:rPr lang="en"/>
              <a:t> = </a:t>
            </a:r>
            <a:r>
              <a:rPr lang="en">
                <a:solidFill>
                  <a:srgbClr val="FF0000"/>
                </a:solidFill>
              </a:rPr>
              <a:t>12</a:t>
            </a:r>
            <a:r>
              <a:rPr lang="en"/>
              <a:t>, x</a:t>
            </a:r>
            <a:r>
              <a:rPr baseline="-25000" lang="en"/>
              <a:t>1</a:t>
            </a:r>
            <a:r>
              <a:rPr lang="en"/>
              <a:t> = </a:t>
            </a:r>
            <a:r>
              <a:rPr lang="en">
                <a:solidFill>
                  <a:srgbClr val="FF9900"/>
                </a:solidFill>
              </a:rPr>
              <a:t>34</a:t>
            </a:r>
            <a:r>
              <a:rPr lang="en"/>
              <a:t>, x</a:t>
            </a:r>
            <a:r>
              <a:rPr baseline="-25000" lang="en"/>
              <a:t>0</a:t>
            </a:r>
            <a:r>
              <a:rPr lang="en"/>
              <a:t> = </a:t>
            </a:r>
            <a:r>
              <a:rPr lang="en">
                <a:solidFill>
                  <a:srgbClr val="00FF00"/>
                </a:solidFill>
              </a:rPr>
              <a:t>56</a:t>
            </a:r>
            <a:r>
              <a:rPr lang="en"/>
              <a:t>   ⨉   </a:t>
            </a:r>
            <a:r>
              <a:rPr lang="en"/>
              <a:t>y</a:t>
            </a:r>
            <a:r>
              <a:rPr baseline="-25000" lang="en"/>
              <a:t>2</a:t>
            </a:r>
            <a:r>
              <a:rPr lang="en"/>
              <a:t> = </a:t>
            </a:r>
            <a:r>
              <a:rPr lang="en">
                <a:solidFill>
                  <a:srgbClr val="4A86E8"/>
                </a:solidFill>
              </a:rPr>
              <a:t>65, </a:t>
            </a:r>
            <a:r>
              <a:rPr lang="en"/>
              <a:t>y</a:t>
            </a:r>
            <a:r>
              <a:rPr baseline="-25000" lang="en"/>
              <a:t>1</a:t>
            </a:r>
            <a:r>
              <a:rPr lang="en"/>
              <a:t> = </a:t>
            </a:r>
            <a:r>
              <a:rPr lang="en">
                <a:solidFill>
                  <a:srgbClr val="0000FF"/>
                </a:solidFill>
              </a:rPr>
              <a:t>43, </a:t>
            </a:r>
            <a:r>
              <a:rPr lang="en"/>
              <a:t>y</a:t>
            </a:r>
            <a:r>
              <a:rPr baseline="-25000" lang="en"/>
              <a:t>0</a:t>
            </a:r>
            <a:r>
              <a:rPr lang="en"/>
              <a:t> = </a:t>
            </a:r>
            <a:r>
              <a:rPr lang="en">
                <a:solidFill>
                  <a:srgbClr val="9900FF"/>
                </a:solidFill>
              </a:rPr>
              <a:t>21</a:t>
            </a:r>
            <a:endParaRPr>
              <a:solidFill>
                <a:srgbClr val="9900FF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Now create the polynomials using base 100…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12</a:t>
            </a:r>
            <a:r>
              <a:rPr lang="en"/>
              <a:t>(100)</a:t>
            </a:r>
            <a:r>
              <a:rPr baseline="30000" lang="en"/>
              <a:t>2</a:t>
            </a:r>
            <a:r>
              <a:rPr lang="en"/>
              <a:t> + </a:t>
            </a:r>
            <a:r>
              <a:rPr lang="en">
                <a:solidFill>
                  <a:srgbClr val="FF9900"/>
                </a:solidFill>
              </a:rPr>
              <a:t>34</a:t>
            </a:r>
            <a:r>
              <a:rPr lang="en"/>
              <a:t>(100)</a:t>
            </a:r>
            <a:r>
              <a:rPr baseline="30000" lang="en"/>
              <a:t>1</a:t>
            </a:r>
            <a:r>
              <a:rPr lang="en"/>
              <a:t> + </a:t>
            </a:r>
            <a:r>
              <a:rPr lang="en">
                <a:solidFill>
                  <a:srgbClr val="00FF00"/>
                </a:solidFill>
              </a:rPr>
              <a:t>56</a:t>
            </a:r>
            <a:r>
              <a:rPr lang="en"/>
              <a:t>(100)</a:t>
            </a:r>
            <a:r>
              <a:rPr baseline="30000" lang="en"/>
              <a:t>0</a:t>
            </a:r>
            <a:r>
              <a:rPr lang="en"/>
              <a:t>   ⨉   </a:t>
            </a:r>
            <a:r>
              <a:rPr lang="en">
                <a:solidFill>
                  <a:srgbClr val="4A86E8"/>
                </a:solidFill>
              </a:rPr>
              <a:t>65</a:t>
            </a:r>
            <a:r>
              <a:rPr lang="en"/>
              <a:t>(100)</a:t>
            </a:r>
            <a:r>
              <a:rPr baseline="30000" lang="en"/>
              <a:t>2</a:t>
            </a:r>
            <a:r>
              <a:rPr lang="en"/>
              <a:t> + </a:t>
            </a:r>
            <a:r>
              <a:rPr lang="en">
                <a:solidFill>
                  <a:srgbClr val="0000FF"/>
                </a:solidFill>
              </a:rPr>
              <a:t>43</a:t>
            </a:r>
            <a:r>
              <a:rPr lang="en"/>
              <a:t>(100)</a:t>
            </a:r>
            <a:r>
              <a:rPr baseline="30000" lang="en"/>
              <a:t>1</a:t>
            </a:r>
            <a:r>
              <a:rPr lang="en"/>
              <a:t> + </a:t>
            </a:r>
            <a:r>
              <a:rPr lang="en">
                <a:solidFill>
                  <a:srgbClr val="9900FF"/>
                </a:solidFill>
              </a:rPr>
              <a:t>21</a:t>
            </a:r>
            <a:r>
              <a:rPr lang="en"/>
              <a:t>(100)</a:t>
            </a:r>
            <a:r>
              <a:rPr baseline="30000" lang="en"/>
              <a:t>0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12</a:t>
            </a:r>
            <a:r>
              <a:rPr lang="en" strike="sngStrike">
                <a:solidFill>
                  <a:srgbClr val="FF0000"/>
                </a:solidFill>
              </a:rPr>
              <a:t>(100)</a:t>
            </a:r>
            <a:r>
              <a:rPr baseline="30000" lang="en"/>
              <a:t>2</a:t>
            </a:r>
            <a:r>
              <a:rPr lang="en"/>
              <a:t> + 34</a:t>
            </a:r>
            <a:r>
              <a:rPr lang="en" strike="sngStrike">
                <a:solidFill>
                  <a:srgbClr val="FF0000"/>
                </a:solidFill>
              </a:rPr>
              <a:t>(100)</a:t>
            </a:r>
            <a:r>
              <a:rPr baseline="30000" lang="en"/>
              <a:t>1</a:t>
            </a:r>
            <a:r>
              <a:rPr lang="en"/>
              <a:t> + 56</a:t>
            </a:r>
            <a:r>
              <a:rPr lang="en" strike="sngStrike">
                <a:solidFill>
                  <a:srgbClr val="FF0000"/>
                </a:solidFill>
              </a:rPr>
              <a:t>(100)</a:t>
            </a:r>
            <a:r>
              <a:rPr baseline="30000" lang="en"/>
              <a:t>0</a:t>
            </a:r>
            <a:r>
              <a:rPr lang="en"/>
              <a:t>   ⨉   65</a:t>
            </a:r>
            <a:r>
              <a:rPr lang="en" strike="sngStrike">
                <a:solidFill>
                  <a:srgbClr val="FF0000"/>
                </a:solidFill>
              </a:rPr>
              <a:t>(100)</a:t>
            </a:r>
            <a:r>
              <a:rPr baseline="30000" lang="en"/>
              <a:t>2</a:t>
            </a:r>
            <a:r>
              <a:rPr lang="en"/>
              <a:t> + 43</a:t>
            </a:r>
            <a:r>
              <a:rPr lang="en" strike="sngStrike">
                <a:solidFill>
                  <a:srgbClr val="FF0000"/>
                </a:solidFill>
              </a:rPr>
              <a:t>(100)</a:t>
            </a:r>
            <a:r>
              <a:rPr baseline="30000" lang="en"/>
              <a:t>1</a:t>
            </a:r>
            <a:r>
              <a:rPr lang="en"/>
              <a:t> + 21</a:t>
            </a:r>
            <a:r>
              <a:rPr lang="en" strike="sngStrike">
                <a:solidFill>
                  <a:srgbClr val="FF0000"/>
                </a:solidFill>
              </a:rPr>
              <a:t>(100)</a:t>
            </a:r>
            <a:r>
              <a:rPr baseline="30000" lang="en"/>
              <a:t>0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We get…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X(</a:t>
            </a:r>
            <a:r>
              <a:rPr lang="en">
                <a:solidFill>
                  <a:srgbClr val="FF0000"/>
                </a:solidFill>
              </a:rPr>
              <a:t>t</a:t>
            </a:r>
            <a:r>
              <a:rPr lang="en"/>
              <a:t>) = 12</a:t>
            </a:r>
            <a:r>
              <a:rPr lang="en">
                <a:solidFill>
                  <a:srgbClr val="FF0000"/>
                </a:solidFill>
              </a:rPr>
              <a:t>t</a:t>
            </a:r>
            <a:r>
              <a:rPr baseline="30000" lang="en">
                <a:solidFill>
                  <a:srgbClr val="FF0000"/>
                </a:solidFill>
              </a:rPr>
              <a:t>2</a:t>
            </a:r>
            <a:r>
              <a:rPr baseline="30000" lang="en"/>
              <a:t> </a:t>
            </a:r>
            <a:r>
              <a:rPr lang="en"/>
              <a:t>+ 34</a:t>
            </a:r>
            <a:r>
              <a:rPr lang="en">
                <a:solidFill>
                  <a:srgbClr val="FF0000"/>
                </a:solidFill>
              </a:rPr>
              <a:t>t</a:t>
            </a:r>
            <a:r>
              <a:rPr lang="en"/>
              <a:t> + 56  ⨉  Y(</a:t>
            </a:r>
            <a:r>
              <a:rPr lang="en">
                <a:solidFill>
                  <a:srgbClr val="FF0000"/>
                </a:solidFill>
              </a:rPr>
              <a:t>t</a:t>
            </a:r>
            <a:r>
              <a:rPr lang="en"/>
              <a:t>) = 65</a:t>
            </a:r>
            <a:r>
              <a:rPr lang="en">
                <a:solidFill>
                  <a:srgbClr val="FF0000"/>
                </a:solidFill>
              </a:rPr>
              <a:t>t</a:t>
            </a:r>
            <a:r>
              <a:rPr baseline="30000" lang="en">
                <a:solidFill>
                  <a:srgbClr val="FF0000"/>
                </a:solidFill>
              </a:rPr>
              <a:t>2</a:t>
            </a:r>
            <a:r>
              <a:rPr baseline="30000" lang="en"/>
              <a:t> </a:t>
            </a:r>
            <a:r>
              <a:rPr lang="en"/>
              <a:t>+ 43</a:t>
            </a:r>
            <a:r>
              <a:rPr lang="en">
                <a:solidFill>
                  <a:srgbClr val="FF0000"/>
                </a:solidFill>
              </a:rPr>
              <a:t>t</a:t>
            </a:r>
            <a:r>
              <a:rPr lang="en"/>
              <a:t> + 21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>
            <p:ph type="title"/>
          </p:nvPr>
        </p:nvSpPr>
        <p:spPr>
          <a:xfrm>
            <a:off x="311700" y="2576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is this better? Pointwise Multiplication and Recursion</a:t>
            </a:r>
            <a:endParaRPr/>
          </a:p>
        </p:txBody>
      </p:sp>
      <p:sp>
        <p:nvSpPr>
          <p:cNvPr id="75" name="Google Shape;75;p17"/>
          <p:cNvSpPr txBox="1"/>
          <p:nvPr>
            <p:ph idx="1" type="body"/>
          </p:nvPr>
        </p:nvSpPr>
        <p:spPr>
          <a:xfrm>
            <a:off x="411000" y="909550"/>
            <a:ext cx="3218100" cy="3192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523"/>
              <a:buNone/>
            </a:pPr>
            <a:r>
              <a:rPr lang="en" sz="955"/>
              <a:t>Classic </a:t>
            </a:r>
            <a:r>
              <a:rPr lang="en" sz="955"/>
              <a:t>multiplication</a:t>
            </a:r>
            <a:r>
              <a:rPr lang="en" sz="955"/>
              <a:t> with 9 multiplications:</a:t>
            </a:r>
            <a:endParaRPr sz="955"/>
          </a:p>
        </p:txBody>
      </p:sp>
      <p:graphicFrame>
        <p:nvGraphicFramePr>
          <p:cNvPr id="76" name="Google Shape;76;p17"/>
          <p:cNvGraphicFramePr/>
          <p:nvPr/>
        </p:nvGraphicFramePr>
        <p:xfrm>
          <a:off x="411000" y="14510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{89AA8B1A-36AF-4E32-A0D6-F58407B2424F}</a:tableStyleId>
              </a:tblPr>
              <a:tblGrid>
                <a:gridCol w="462500"/>
                <a:gridCol w="462500"/>
                <a:gridCol w="462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7" name="Google Shape;77;p17"/>
          <p:cNvGraphicFramePr/>
          <p:nvPr/>
        </p:nvGraphicFramePr>
        <p:xfrm>
          <a:off x="411000" y="20615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{89AA8B1A-36AF-4E32-A0D6-F58407B2424F}</a:tableStyleId>
              </a:tblPr>
              <a:tblGrid>
                <a:gridCol w="462500"/>
                <a:gridCol w="462500"/>
                <a:gridCol w="462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cxnSp>
        <p:nvCxnSpPr>
          <p:cNvPr id="78" name="Google Shape;78;p17"/>
          <p:cNvCxnSpPr/>
          <p:nvPr/>
        </p:nvCxnSpPr>
        <p:spPr>
          <a:xfrm flipH="1">
            <a:off x="624675" y="1846338"/>
            <a:ext cx="6900" cy="215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9" name="Google Shape;79;p17"/>
          <p:cNvCxnSpPr/>
          <p:nvPr/>
        </p:nvCxnSpPr>
        <p:spPr>
          <a:xfrm flipH="1">
            <a:off x="1061650" y="1846338"/>
            <a:ext cx="6900" cy="215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0" name="Google Shape;80;p17"/>
          <p:cNvCxnSpPr/>
          <p:nvPr/>
        </p:nvCxnSpPr>
        <p:spPr>
          <a:xfrm flipH="1">
            <a:off x="1547250" y="1846338"/>
            <a:ext cx="6900" cy="215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1" name="Google Shape;81;p17"/>
          <p:cNvCxnSpPr/>
          <p:nvPr/>
        </p:nvCxnSpPr>
        <p:spPr>
          <a:xfrm>
            <a:off x="638525" y="1853288"/>
            <a:ext cx="416400" cy="208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2" name="Google Shape;82;p17"/>
          <p:cNvCxnSpPr/>
          <p:nvPr/>
        </p:nvCxnSpPr>
        <p:spPr>
          <a:xfrm>
            <a:off x="638525" y="1839388"/>
            <a:ext cx="909300" cy="22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3" name="Google Shape;83;p17"/>
          <p:cNvCxnSpPr/>
          <p:nvPr/>
        </p:nvCxnSpPr>
        <p:spPr>
          <a:xfrm flipH="1">
            <a:off x="631525" y="1846338"/>
            <a:ext cx="444300" cy="208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4" name="Google Shape;84;p17"/>
          <p:cNvCxnSpPr/>
          <p:nvPr/>
        </p:nvCxnSpPr>
        <p:spPr>
          <a:xfrm>
            <a:off x="1068875" y="1846338"/>
            <a:ext cx="486000" cy="215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5" name="Google Shape;85;p17"/>
          <p:cNvCxnSpPr/>
          <p:nvPr/>
        </p:nvCxnSpPr>
        <p:spPr>
          <a:xfrm flipH="1">
            <a:off x="631675" y="1846338"/>
            <a:ext cx="923100" cy="215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6" name="Google Shape;86;p17"/>
          <p:cNvCxnSpPr/>
          <p:nvPr/>
        </p:nvCxnSpPr>
        <p:spPr>
          <a:xfrm flipH="1">
            <a:off x="1068775" y="1853288"/>
            <a:ext cx="486000" cy="20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graphicFrame>
        <p:nvGraphicFramePr>
          <p:cNvPr id="87" name="Google Shape;87;p17"/>
          <p:cNvGraphicFramePr/>
          <p:nvPr/>
        </p:nvGraphicFramePr>
        <p:xfrm>
          <a:off x="728275" y="3290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{89AA8B1A-36AF-4E32-A0D6-F58407B2424F}</a:tableStyleId>
              </a:tblPr>
              <a:tblGrid>
                <a:gridCol w="580150"/>
                <a:gridCol w="580150"/>
                <a:gridCol w="580150"/>
                <a:gridCol w="580150"/>
                <a:gridCol w="5801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56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102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34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36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12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88" name="Google Shape;88;p17"/>
          <p:cNvGraphicFramePr/>
          <p:nvPr/>
        </p:nvGraphicFramePr>
        <p:xfrm>
          <a:off x="728275" y="3894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{89AA8B1A-36AF-4E32-A0D6-F58407B2424F}</a:tableStyleId>
              </a:tblPr>
              <a:tblGrid>
                <a:gridCol w="580150"/>
                <a:gridCol w="580150"/>
                <a:gridCol w="580150"/>
                <a:gridCol w="580150"/>
                <a:gridCol w="5801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129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195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65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89" name="Google Shape;89;p17"/>
          <p:cNvGraphicFramePr/>
          <p:nvPr/>
        </p:nvGraphicFramePr>
        <p:xfrm>
          <a:off x="728275" y="4497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{89AA8B1A-36AF-4E32-A0D6-F58407B2424F}</a:tableStyleId>
              </a:tblPr>
              <a:tblGrid>
                <a:gridCol w="580150"/>
                <a:gridCol w="580150"/>
                <a:gridCol w="580150"/>
                <a:gridCol w="580150"/>
                <a:gridCol w="5801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1176</a:t>
                      </a:r>
                      <a:endParaRPr b="1" sz="11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13158</a:t>
                      </a:r>
                      <a:endParaRPr b="1" sz="11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1462</a:t>
                      </a:r>
                      <a:endParaRPr b="1" sz="11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7020</a:t>
                      </a:r>
                      <a:endParaRPr b="1" sz="11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780</a:t>
                      </a:r>
                      <a:endParaRPr b="1"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411025" y="2755425"/>
            <a:ext cx="3218100" cy="3192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523"/>
              <a:buNone/>
            </a:pPr>
            <a:r>
              <a:rPr lang="en" sz="955"/>
              <a:t>Toom-Cook</a:t>
            </a:r>
            <a:r>
              <a:rPr lang="en" sz="955"/>
              <a:t> with 5 multiplications:</a:t>
            </a:r>
            <a:endParaRPr sz="955"/>
          </a:p>
        </p:txBody>
      </p:sp>
      <p:cxnSp>
        <p:nvCxnSpPr>
          <p:cNvPr id="91" name="Google Shape;91;p17"/>
          <p:cNvCxnSpPr/>
          <p:nvPr/>
        </p:nvCxnSpPr>
        <p:spPr>
          <a:xfrm>
            <a:off x="1018325" y="3693200"/>
            <a:ext cx="0" cy="20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2" name="Google Shape;92;p17"/>
          <p:cNvCxnSpPr/>
          <p:nvPr/>
        </p:nvCxnSpPr>
        <p:spPr>
          <a:xfrm>
            <a:off x="1627925" y="3690163"/>
            <a:ext cx="0" cy="20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" name="Google Shape;93;p17"/>
          <p:cNvCxnSpPr/>
          <p:nvPr/>
        </p:nvCxnSpPr>
        <p:spPr>
          <a:xfrm>
            <a:off x="2178625" y="3689650"/>
            <a:ext cx="0" cy="20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4" name="Google Shape;94;p17"/>
          <p:cNvCxnSpPr/>
          <p:nvPr/>
        </p:nvCxnSpPr>
        <p:spPr>
          <a:xfrm>
            <a:off x="2766600" y="3689650"/>
            <a:ext cx="0" cy="20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5" name="Google Shape;95;p17"/>
          <p:cNvCxnSpPr/>
          <p:nvPr/>
        </p:nvCxnSpPr>
        <p:spPr>
          <a:xfrm>
            <a:off x="3335475" y="3689650"/>
            <a:ext cx="0" cy="20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6" name="Google Shape;96;p17"/>
          <p:cNvCxnSpPr/>
          <p:nvPr/>
        </p:nvCxnSpPr>
        <p:spPr>
          <a:xfrm>
            <a:off x="1011400" y="4290150"/>
            <a:ext cx="0" cy="229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7" name="Google Shape;97;p17"/>
          <p:cNvCxnSpPr/>
          <p:nvPr/>
        </p:nvCxnSpPr>
        <p:spPr>
          <a:xfrm>
            <a:off x="1621000" y="4287150"/>
            <a:ext cx="0" cy="229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8" name="Google Shape;98;p17"/>
          <p:cNvCxnSpPr/>
          <p:nvPr/>
        </p:nvCxnSpPr>
        <p:spPr>
          <a:xfrm>
            <a:off x="2178625" y="4287150"/>
            <a:ext cx="0" cy="229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9" name="Google Shape;99;p17"/>
          <p:cNvCxnSpPr/>
          <p:nvPr/>
        </p:nvCxnSpPr>
        <p:spPr>
          <a:xfrm>
            <a:off x="2766600" y="4287150"/>
            <a:ext cx="0" cy="229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0" name="Google Shape;100;p17"/>
          <p:cNvCxnSpPr/>
          <p:nvPr/>
        </p:nvCxnSpPr>
        <p:spPr>
          <a:xfrm>
            <a:off x="3335475" y="4287150"/>
            <a:ext cx="0" cy="229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1" name="Google Shape;101;p17"/>
          <p:cNvSpPr txBox="1"/>
          <p:nvPr/>
        </p:nvSpPr>
        <p:spPr>
          <a:xfrm>
            <a:off x="311700" y="3290650"/>
            <a:ext cx="416400" cy="39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X: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02" name="Google Shape;102;p17"/>
          <p:cNvSpPr txBox="1"/>
          <p:nvPr/>
        </p:nvSpPr>
        <p:spPr>
          <a:xfrm>
            <a:off x="311700" y="3890700"/>
            <a:ext cx="416400" cy="39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Y: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03" name="Google Shape;103;p17"/>
          <p:cNvSpPr txBox="1"/>
          <p:nvPr/>
        </p:nvSpPr>
        <p:spPr>
          <a:xfrm>
            <a:off x="311700" y="4490725"/>
            <a:ext cx="416400" cy="39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W: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04" name="Google Shape;104;p17"/>
          <p:cNvSpPr/>
          <p:nvPr/>
        </p:nvSpPr>
        <p:spPr>
          <a:xfrm>
            <a:off x="6371963" y="1312050"/>
            <a:ext cx="534600" cy="513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7"/>
          <p:cNvSpPr/>
          <p:nvPr/>
        </p:nvSpPr>
        <p:spPr>
          <a:xfrm>
            <a:off x="5733200" y="2038325"/>
            <a:ext cx="534600" cy="513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7"/>
          <p:cNvSpPr/>
          <p:nvPr/>
        </p:nvSpPr>
        <p:spPr>
          <a:xfrm>
            <a:off x="7049750" y="2009800"/>
            <a:ext cx="534600" cy="513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7"/>
          <p:cNvSpPr/>
          <p:nvPr/>
        </p:nvSpPr>
        <p:spPr>
          <a:xfrm>
            <a:off x="6391475" y="2024088"/>
            <a:ext cx="534600" cy="513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7"/>
          <p:cNvSpPr/>
          <p:nvPr/>
        </p:nvSpPr>
        <p:spPr>
          <a:xfrm>
            <a:off x="7731438" y="2009800"/>
            <a:ext cx="534600" cy="513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7"/>
          <p:cNvSpPr/>
          <p:nvPr/>
        </p:nvSpPr>
        <p:spPr>
          <a:xfrm>
            <a:off x="8413150" y="2009800"/>
            <a:ext cx="534600" cy="513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7"/>
          <p:cNvSpPr/>
          <p:nvPr/>
        </p:nvSpPr>
        <p:spPr>
          <a:xfrm>
            <a:off x="5544200" y="2770200"/>
            <a:ext cx="291000" cy="2709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7"/>
          <p:cNvSpPr/>
          <p:nvPr/>
        </p:nvSpPr>
        <p:spPr>
          <a:xfrm>
            <a:off x="5948375" y="2770200"/>
            <a:ext cx="291000" cy="2709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7"/>
          <p:cNvSpPr/>
          <p:nvPr/>
        </p:nvSpPr>
        <p:spPr>
          <a:xfrm>
            <a:off x="6352538" y="2770200"/>
            <a:ext cx="291000" cy="2709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7"/>
          <p:cNvSpPr/>
          <p:nvPr/>
        </p:nvSpPr>
        <p:spPr>
          <a:xfrm>
            <a:off x="6758150" y="2770200"/>
            <a:ext cx="291000" cy="2709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7"/>
          <p:cNvSpPr/>
          <p:nvPr/>
        </p:nvSpPr>
        <p:spPr>
          <a:xfrm>
            <a:off x="7163750" y="2770200"/>
            <a:ext cx="291000" cy="2709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5" name="Google Shape;115;p17"/>
          <p:cNvCxnSpPr>
            <a:stCxn id="104" idx="4"/>
            <a:endCxn id="105" idx="0"/>
          </p:cNvCxnSpPr>
          <p:nvPr/>
        </p:nvCxnSpPr>
        <p:spPr>
          <a:xfrm flipH="1">
            <a:off x="6000563" y="1825650"/>
            <a:ext cx="638700" cy="212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6" name="Google Shape;116;p17"/>
          <p:cNvCxnSpPr>
            <a:stCxn id="104" idx="4"/>
            <a:endCxn id="107" idx="0"/>
          </p:cNvCxnSpPr>
          <p:nvPr/>
        </p:nvCxnSpPr>
        <p:spPr>
          <a:xfrm>
            <a:off x="6639263" y="1825650"/>
            <a:ext cx="19500" cy="19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7" name="Google Shape;117;p17"/>
          <p:cNvCxnSpPr>
            <a:stCxn id="104" idx="4"/>
            <a:endCxn id="106" idx="0"/>
          </p:cNvCxnSpPr>
          <p:nvPr/>
        </p:nvCxnSpPr>
        <p:spPr>
          <a:xfrm>
            <a:off x="6639263" y="1825650"/>
            <a:ext cx="677700" cy="184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8" name="Google Shape;118;p17"/>
          <p:cNvCxnSpPr>
            <a:stCxn id="104" idx="4"/>
            <a:endCxn id="108" idx="0"/>
          </p:cNvCxnSpPr>
          <p:nvPr/>
        </p:nvCxnSpPr>
        <p:spPr>
          <a:xfrm>
            <a:off x="6639263" y="1825650"/>
            <a:ext cx="1359600" cy="184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9" name="Google Shape;119;p17"/>
          <p:cNvCxnSpPr>
            <a:stCxn id="104" idx="4"/>
            <a:endCxn id="109" idx="0"/>
          </p:cNvCxnSpPr>
          <p:nvPr/>
        </p:nvCxnSpPr>
        <p:spPr>
          <a:xfrm>
            <a:off x="6639263" y="1825650"/>
            <a:ext cx="2041200" cy="184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0" name="Google Shape;120;p17"/>
          <p:cNvCxnSpPr>
            <a:stCxn id="105" idx="4"/>
            <a:endCxn id="110" idx="0"/>
          </p:cNvCxnSpPr>
          <p:nvPr/>
        </p:nvCxnSpPr>
        <p:spPr>
          <a:xfrm flipH="1">
            <a:off x="5689700" y="2551925"/>
            <a:ext cx="310800" cy="218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1" name="Google Shape;121;p17"/>
          <p:cNvCxnSpPr>
            <a:stCxn id="105" idx="4"/>
            <a:endCxn id="111" idx="0"/>
          </p:cNvCxnSpPr>
          <p:nvPr/>
        </p:nvCxnSpPr>
        <p:spPr>
          <a:xfrm>
            <a:off x="6000500" y="2551925"/>
            <a:ext cx="93300" cy="218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2" name="Google Shape;122;p17"/>
          <p:cNvCxnSpPr>
            <a:stCxn id="105" idx="4"/>
            <a:endCxn id="112" idx="0"/>
          </p:cNvCxnSpPr>
          <p:nvPr/>
        </p:nvCxnSpPr>
        <p:spPr>
          <a:xfrm>
            <a:off x="6000500" y="2551925"/>
            <a:ext cx="497400" cy="218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3" name="Google Shape;123;p17"/>
          <p:cNvCxnSpPr>
            <a:stCxn id="105" idx="4"/>
            <a:endCxn id="113" idx="0"/>
          </p:cNvCxnSpPr>
          <p:nvPr/>
        </p:nvCxnSpPr>
        <p:spPr>
          <a:xfrm>
            <a:off x="6000500" y="2551925"/>
            <a:ext cx="903300" cy="218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4" name="Google Shape;124;p17"/>
          <p:cNvCxnSpPr>
            <a:stCxn id="105" idx="4"/>
            <a:endCxn id="114" idx="0"/>
          </p:cNvCxnSpPr>
          <p:nvPr/>
        </p:nvCxnSpPr>
        <p:spPr>
          <a:xfrm>
            <a:off x="6000500" y="2551925"/>
            <a:ext cx="1308900" cy="218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5" name="Google Shape;125;p17"/>
          <p:cNvSpPr txBox="1"/>
          <p:nvPr/>
        </p:nvSpPr>
        <p:spPr>
          <a:xfrm>
            <a:off x="5787425" y="1484250"/>
            <a:ext cx="497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solidFill>
                  <a:schemeClr val="dk2"/>
                </a:solidFill>
              </a:rPr>
              <a:t>n/3</a:t>
            </a:r>
            <a:endParaRPr i="1" sz="1200">
              <a:solidFill>
                <a:schemeClr val="dk2"/>
              </a:solidFill>
            </a:endParaRPr>
          </a:p>
        </p:txBody>
      </p:sp>
      <p:sp>
        <p:nvSpPr>
          <p:cNvPr id="126" name="Google Shape;126;p17"/>
          <p:cNvSpPr txBox="1"/>
          <p:nvPr/>
        </p:nvSpPr>
        <p:spPr>
          <a:xfrm>
            <a:off x="5235800" y="2331200"/>
            <a:ext cx="497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solidFill>
                  <a:schemeClr val="dk2"/>
                </a:solidFill>
              </a:rPr>
              <a:t>n/9</a:t>
            </a:r>
            <a:endParaRPr i="1" sz="1200">
              <a:solidFill>
                <a:schemeClr val="dk2"/>
              </a:solidFill>
            </a:endParaRPr>
          </a:p>
        </p:txBody>
      </p:sp>
      <p:sp>
        <p:nvSpPr>
          <p:cNvPr id="127" name="Google Shape;127;p17"/>
          <p:cNvSpPr txBox="1"/>
          <p:nvPr>
            <p:ph idx="1" type="body"/>
          </p:nvPr>
        </p:nvSpPr>
        <p:spPr>
          <a:xfrm>
            <a:off x="5235800" y="896975"/>
            <a:ext cx="2871600" cy="3192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SzPts val="523"/>
              <a:buNone/>
            </a:pPr>
            <a:r>
              <a:rPr lang="en" sz="955"/>
              <a:t>What if X(1) and Y(1) were </a:t>
            </a:r>
            <a:r>
              <a:rPr i="1" lang="en" sz="955"/>
              <a:t>n</a:t>
            </a:r>
            <a:r>
              <a:rPr lang="en" sz="955"/>
              <a:t> digits long?</a:t>
            </a:r>
            <a:endParaRPr sz="955"/>
          </a:p>
        </p:txBody>
      </p:sp>
      <p:pic>
        <p:nvPicPr>
          <p:cNvPr id="128" name="Google Shape;128;p17" title="Screenshot 2026-04-24 at 4.42.03 PM.png"/>
          <p:cNvPicPr preferRelativeResize="0"/>
          <p:nvPr/>
        </p:nvPicPr>
        <p:blipFill rotWithShape="1">
          <a:blip r:embed="rId3">
            <a:alphaModFix/>
          </a:blip>
          <a:srcRect b="4735" l="0" r="0" t="19754"/>
          <a:stretch/>
        </p:blipFill>
        <p:spPr>
          <a:xfrm>
            <a:off x="5235800" y="3890700"/>
            <a:ext cx="2752725" cy="69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7"/>
          <p:cNvSpPr txBox="1"/>
          <p:nvPr>
            <p:ph idx="1" type="body"/>
          </p:nvPr>
        </p:nvSpPr>
        <p:spPr>
          <a:xfrm>
            <a:off x="5235800" y="3345625"/>
            <a:ext cx="3218100" cy="3192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523"/>
              <a:buNone/>
            </a:pPr>
            <a:r>
              <a:rPr lang="en" sz="955"/>
              <a:t>Basically this and chunking by 3 (hence Toom-3):</a:t>
            </a:r>
            <a:endParaRPr sz="955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Evaluation with Magic Points (0, 1, -1, -2, </a:t>
            </a:r>
            <a:r>
              <a:rPr lang="en" sz="2750"/>
              <a:t>∞)</a:t>
            </a:r>
            <a:r>
              <a:rPr lang="en" sz="2650"/>
              <a:t> </a:t>
            </a:r>
            <a:endParaRPr baseline="30000" i="1" sz="2650"/>
          </a:p>
        </p:txBody>
      </p:sp>
      <p:sp>
        <p:nvSpPr>
          <p:cNvPr id="135" name="Google Shape;135;p18"/>
          <p:cNvSpPr txBox="1"/>
          <p:nvPr>
            <p:ph idx="1" type="body"/>
          </p:nvPr>
        </p:nvSpPr>
        <p:spPr>
          <a:xfrm>
            <a:off x="4972975" y="1876250"/>
            <a:ext cx="42603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/>
              <a:t>W(</a:t>
            </a:r>
            <a:r>
              <a:rPr lang="en" sz="1400">
                <a:solidFill>
                  <a:srgbClr val="FF0000"/>
                </a:solidFill>
              </a:rPr>
              <a:t>0</a:t>
            </a:r>
            <a:r>
              <a:rPr lang="en" sz="1400"/>
              <a:t>)   =  c</a:t>
            </a:r>
            <a:r>
              <a:rPr baseline="-25000" lang="en" sz="1400"/>
              <a:t>0</a:t>
            </a:r>
            <a:r>
              <a:rPr lang="en" sz="1400"/>
              <a:t> + </a:t>
            </a:r>
            <a:r>
              <a:rPr lang="en" sz="1400" strike="sngStrike"/>
              <a:t>c</a:t>
            </a:r>
            <a:r>
              <a:rPr baseline="-25000" lang="en" sz="1400" strike="sngStrike"/>
              <a:t>1</a:t>
            </a:r>
            <a:r>
              <a:rPr lang="en" sz="1400" strike="sngStrike"/>
              <a:t>(</a:t>
            </a:r>
            <a:r>
              <a:rPr lang="en" sz="1400" strike="sngStrike">
                <a:solidFill>
                  <a:srgbClr val="FF0000"/>
                </a:solidFill>
              </a:rPr>
              <a:t>0</a:t>
            </a:r>
            <a:r>
              <a:rPr lang="en" sz="1400" strike="sngStrike"/>
              <a:t>)</a:t>
            </a:r>
            <a:r>
              <a:rPr lang="en" sz="1400"/>
              <a:t> + </a:t>
            </a:r>
            <a:r>
              <a:rPr lang="en" sz="1400" strike="sngStrike"/>
              <a:t>c</a:t>
            </a:r>
            <a:r>
              <a:rPr baseline="-25000" lang="en" sz="1400" strike="sngStrike"/>
              <a:t>2</a:t>
            </a:r>
            <a:r>
              <a:rPr lang="en" sz="1400" strike="sngStrike"/>
              <a:t>(</a:t>
            </a:r>
            <a:r>
              <a:rPr lang="en" sz="1400" strike="sngStrike">
                <a:solidFill>
                  <a:srgbClr val="FF0000"/>
                </a:solidFill>
              </a:rPr>
              <a:t>0</a:t>
            </a:r>
            <a:r>
              <a:rPr lang="en" sz="1400" strike="sngStrike"/>
              <a:t>)</a:t>
            </a:r>
            <a:r>
              <a:rPr baseline="30000" lang="en" sz="1400" strike="sngStrike"/>
              <a:t>2</a:t>
            </a:r>
            <a:r>
              <a:rPr lang="en" sz="1400"/>
              <a:t> + </a:t>
            </a:r>
            <a:r>
              <a:rPr lang="en" sz="1400" strike="sngStrike"/>
              <a:t>c</a:t>
            </a:r>
            <a:r>
              <a:rPr baseline="-25000" lang="en" sz="1400" strike="sngStrike"/>
              <a:t>3</a:t>
            </a:r>
            <a:r>
              <a:rPr lang="en" sz="1400" strike="sngStrike"/>
              <a:t>(</a:t>
            </a:r>
            <a:r>
              <a:rPr lang="en" sz="1400" strike="sngStrike">
                <a:solidFill>
                  <a:srgbClr val="FF0000"/>
                </a:solidFill>
              </a:rPr>
              <a:t>0</a:t>
            </a:r>
            <a:r>
              <a:rPr lang="en" sz="1400" strike="sngStrike"/>
              <a:t>)</a:t>
            </a:r>
            <a:r>
              <a:rPr baseline="30000" lang="en" sz="1400" strike="sngStrike"/>
              <a:t>3</a:t>
            </a:r>
            <a:r>
              <a:rPr lang="en" sz="1400"/>
              <a:t> + </a:t>
            </a:r>
            <a:r>
              <a:rPr lang="en" sz="1400" strike="sngStrike"/>
              <a:t>c</a:t>
            </a:r>
            <a:r>
              <a:rPr baseline="-25000" lang="en" sz="1400" strike="sngStrike"/>
              <a:t>4</a:t>
            </a:r>
            <a:r>
              <a:rPr lang="en" sz="1400" strike="sngStrike"/>
              <a:t>(</a:t>
            </a:r>
            <a:r>
              <a:rPr lang="en" sz="1400" strike="sngStrike">
                <a:solidFill>
                  <a:srgbClr val="FF0000"/>
                </a:solidFill>
              </a:rPr>
              <a:t>0</a:t>
            </a:r>
            <a:r>
              <a:rPr lang="en" sz="1400" strike="sngStrike"/>
              <a:t>)</a:t>
            </a:r>
            <a:r>
              <a:rPr baseline="30000" lang="en" sz="1400" strike="sngStrike"/>
              <a:t>4</a:t>
            </a:r>
            <a:r>
              <a:rPr lang="en" sz="1400"/>
              <a:t>  =  c</a:t>
            </a:r>
            <a:r>
              <a:rPr baseline="-25000" lang="en" sz="1400"/>
              <a:t>0</a:t>
            </a:r>
            <a:endParaRPr sz="1400"/>
          </a:p>
        </p:txBody>
      </p:sp>
      <p:graphicFrame>
        <p:nvGraphicFramePr>
          <p:cNvPr id="136" name="Google Shape;136;p18"/>
          <p:cNvGraphicFramePr/>
          <p:nvPr/>
        </p:nvGraphicFramePr>
        <p:xfrm>
          <a:off x="392875" y="12194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{89AA8B1A-36AF-4E32-A0D6-F58407B2424F}</a:tableStyleId>
              </a:tblPr>
              <a:tblGrid>
                <a:gridCol w="645275"/>
                <a:gridCol w="1644775"/>
                <a:gridCol w="1554550"/>
                <a:gridCol w="735500"/>
              </a:tblGrid>
              <a:tr h="656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Point (t)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X(t) = 12t</a:t>
                      </a:r>
                      <a:r>
                        <a:rPr baseline="30000" lang="en">
                          <a:solidFill>
                            <a:schemeClr val="dk2"/>
                          </a:solidFill>
                        </a:rPr>
                        <a:t>2 </a:t>
                      </a:r>
                      <a:r>
                        <a:rPr lang="en">
                          <a:solidFill>
                            <a:schemeClr val="dk2"/>
                          </a:solidFill>
                        </a:rPr>
                        <a:t>+ 34t + 56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Y(t) = 65t</a:t>
                      </a:r>
                      <a:r>
                        <a:rPr baseline="30000" lang="en">
                          <a:solidFill>
                            <a:schemeClr val="dk2"/>
                          </a:solidFill>
                        </a:rPr>
                        <a:t>2 </a:t>
                      </a:r>
                      <a:r>
                        <a:rPr lang="en">
                          <a:solidFill>
                            <a:schemeClr val="dk2"/>
                          </a:solidFill>
                        </a:rPr>
                        <a:t>+ 43t + 21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W(t) = 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X ⨉ Y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5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t = </a:t>
                      </a:r>
                      <a:r>
                        <a:rPr lang="en">
                          <a:solidFill>
                            <a:srgbClr val="FF0000"/>
                          </a:solidFill>
                        </a:rPr>
                        <a:t>0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56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21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2"/>
                          </a:solidFill>
                        </a:rPr>
                        <a:t>1176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5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t = </a:t>
                      </a:r>
                      <a:r>
                        <a:rPr lang="en">
                          <a:solidFill>
                            <a:srgbClr val="FF0000"/>
                          </a:solidFill>
                        </a:rPr>
                        <a:t>1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12 + 34 + 56 = 102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65 + 43 + 21 = 129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2"/>
                          </a:solidFill>
                        </a:rPr>
                        <a:t>13158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5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t = </a:t>
                      </a:r>
                      <a:r>
                        <a:rPr lang="en">
                          <a:solidFill>
                            <a:srgbClr val="FF0000"/>
                          </a:solidFill>
                        </a:rPr>
                        <a:t>-1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12 - 34 + 56 = 34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65 - 43 + 21 = 43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2"/>
                          </a:solidFill>
                        </a:rPr>
                        <a:t>1462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5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t = </a:t>
                      </a:r>
                      <a:r>
                        <a:rPr lang="en">
                          <a:solidFill>
                            <a:srgbClr val="FF0000"/>
                          </a:solidFill>
                        </a:rPr>
                        <a:t>-2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12(4) - 34(2) + 56 = 36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65(4) - 43(2) + 21 = 195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2"/>
                          </a:solidFill>
                        </a:rPr>
                        <a:t>7020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5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t = </a:t>
                      </a:r>
                      <a:r>
                        <a:rPr lang="en">
                          <a:solidFill>
                            <a:srgbClr val="FF0000"/>
                          </a:solidFill>
                        </a:rPr>
                        <a:t>∞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12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65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2"/>
                          </a:solidFill>
                        </a:rPr>
                        <a:t>780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37" name="Google Shape;137;p18"/>
          <p:cNvSpPr txBox="1"/>
          <p:nvPr/>
        </p:nvSpPr>
        <p:spPr>
          <a:xfrm>
            <a:off x="4972975" y="3906650"/>
            <a:ext cx="4170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2"/>
                </a:solidFill>
              </a:rPr>
              <a:t>W(</a:t>
            </a:r>
            <a:r>
              <a:rPr lang="en">
                <a:solidFill>
                  <a:srgbClr val="FF0000"/>
                </a:solidFill>
              </a:rPr>
              <a:t>∞</a:t>
            </a:r>
            <a:r>
              <a:rPr lang="en">
                <a:solidFill>
                  <a:schemeClr val="dk2"/>
                </a:solidFill>
              </a:rPr>
              <a:t>)   =  </a:t>
            </a:r>
            <a:r>
              <a:rPr lang="en" strike="sngStrike">
                <a:solidFill>
                  <a:schemeClr val="dk2"/>
                </a:solidFill>
              </a:rPr>
              <a:t>c</a:t>
            </a:r>
            <a:r>
              <a:rPr baseline="-25000" lang="en" strike="sngStrike">
                <a:solidFill>
                  <a:schemeClr val="dk2"/>
                </a:solidFill>
              </a:rPr>
              <a:t>0</a:t>
            </a:r>
            <a:r>
              <a:rPr lang="en">
                <a:solidFill>
                  <a:schemeClr val="dk2"/>
                </a:solidFill>
              </a:rPr>
              <a:t> + </a:t>
            </a:r>
            <a:r>
              <a:rPr lang="en" strike="sngStrike">
                <a:solidFill>
                  <a:schemeClr val="dk2"/>
                </a:solidFill>
              </a:rPr>
              <a:t>c</a:t>
            </a:r>
            <a:r>
              <a:rPr baseline="-25000" lang="en" strike="sngStrike">
                <a:solidFill>
                  <a:schemeClr val="dk2"/>
                </a:solidFill>
              </a:rPr>
              <a:t>1</a:t>
            </a:r>
            <a:r>
              <a:rPr lang="en" strike="sngStrike">
                <a:solidFill>
                  <a:schemeClr val="dk2"/>
                </a:solidFill>
              </a:rPr>
              <a:t>()</a:t>
            </a:r>
            <a:r>
              <a:rPr lang="en">
                <a:solidFill>
                  <a:schemeClr val="dk2"/>
                </a:solidFill>
              </a:rPr>
              <a:t> + </a:t>
            </a:r>
            <a:r>
              <a:rPr lang="en" strike="sngStrike">
                <a:solidFill>
                  <a:schemeClr val="dk2"/>
                </a:solidFill>
              </a:rPr>
              <a:t>c</a:t>
            </a:r>
            <a:r>
              <a:rPr baseline="-25000" lang="en" strike="sngStrike">
                <a:solidFill>
                  <a:schemeClr val="dk2"/>
                </a:solidFill>
              </a:rPr>
              <a:t>2</a:t>
            </a:r>
            <a:r>
              <a:rPr lang="en" strike="sngStrike">
                <a:solidFill>
                  <a:schemeClr val="dk2"/>
                </a:solidFill>
              </a:rPr>
              <a:t>()</a:t>
            </a:r>
            <a:r>
              <a:rPr baseline="30000" lang="en" strike="sngStrike">
                <a:solidFill>
                  <a:schemeClr val="dk2"/>
                </a:solidFill>
              </a:rPr>
              <a:t>2</a:t>
            </a:r>
            <a:r>
              <a:rPr lang="en">
                <a:solidFill>
                  <a:schemeClr val="dk2"/>
                </a:solidFill>
              </a:rPr>
              <a:t> + </a:t>
            </a:r>
            <a:r>
              <a:rPr lang="en" strike="sngStrike">
                <a:solidFill>
                  <a:schemeClr val="dk2"/>
                </a:solidFill>
              </a:rPr>
              <a:t>c</a:t>
            </a:r>
            <a:r>
              <a:rPr baseline="-25000" lang="en" strike="sngStrike">
                <a:solidFill>
                  <a:schemeClr val="dk2"/>
                </a:solidFill>
              </a:rPr>
              <a:t>3</a:t>
            </a:r>
            <a:r>
              <a:rPr lang="en" strike="sngStrike">
                <a:solidFill>
                  <a:schemeClr val="dk2"/>
                </a:solidFill>
              </a:rPr>
              <a:t>()</a:t>
            </a:r>
            <a:r>
              <a:rPr baseline="30000" lang="en" strike="sngStrike">
                <a:solidFill>
                  <a:schemeClr val="dk2"/>
                </a:solidFill>
              </a:rPr>
              <a:t>3</a:t>
            </a:r>
            <a:r>
              <a:rPr lang="en">
                <a:solidFill>
                  <a:schemeClr val="dk2"/>
                </a:solidFill>
              </a:rPr>
              <a:t> + c</a:t>
            </a:r>
            <a:r>
              <a:rPr baseline="-25000" lang="en">
                <a:solidFill>
                  <a:schemeClr val="dk2"/>
                </a:solidFill>
              </a:rPr>
              <a:t>4</a:t>
            </a:r>
            <a:r>
              <a:rPr lang="en">
                <a:solidFill>
                  <a:schemeClr val="dk2"/>
                </a:solidFill>
              </a:rPr>
              <a:t>  =  c</a:t>
            </a:r>
            <a:r>
              <a:rPr baseline="-25000" lang="en">
                <a:solidFill>
                  <a:schemeClr val="dk2"/>
                </a:solidFill>
              </a:rPr>
              <a:t>4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38" name="Google Shape;138;p18"/>
          <p:cNvSpPr txBox="1"/>
          <p:nvPr/>
        </p:nvSpPr>
        <p:spPr>
          <a:xfrm>
            <a:off x="4972975" y="34107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2"/>
                </a:solidFill>
              </a:rPr>
              <a:t>W(</a:t>
            </a:r>
            <a:r>
              <a:rPr lang="en">
                <a:solidFill>
                  <a:srgbClr val="FF0000"/>
                </a:solidFill>
              </a:rPr>
              <a:t>-2</a:t>
            </a:r>
            <a:r>
              <a:rPr lang="en">
                <a:solidFill>
                  <a:schemeClr val="dk2"/>
                </a:solidFill>
              </a:rPr>
              <a:t>)  =  c</a:t>
            </a:r>
            <a:r>
              <a:rPr baseline="-25000" lang="en">
                <a:solidFill>
                  <a:schemeClr val="dk2"/>
                </a:solidFill>
              </a:rPr>
              <a:t>0</a:t>
            </a:r>
            <a:r>
              <a:rPr lang="en">
                <a:solidFill>
                  <a:schemeClr val="dk2"/>
                </a:solidFill>
              </a:rPr>
              <a:t> - 2c</a:t>
            </a:r>
            <a:r>
              <a:rPr baseline="-25000" lang="en">
                <a:solidFill>
                  <a:schemeClr val="dk2"/>
                </a:solidFill>
              </a:rPr>
              <a:t>1</a:t>
            </a:r>
            <a:r>
              <a:rPr lang="en">
                <a:solidFill>
                  <a:schemeClr val="dk2"/>
                </a:solidFill>
              </a:rPr>
              <a:t> + 4c</a:t>
            </a:r>
            <a:r>
              <a:rPr baseline="-25000" lang="en">
                <a:solidFill>
                  <a:schemeClr val="dk2"/>
                </a:solidFill>
              </a:rPr>
              <a:t>2</a:t>
            </a:r>
            <a:r>
              <a:rPr lang="en">
                <a:solidFill>
                  <a:schemeClr val="dk2"/>
                </a:solidFill>
              </a:rPr>
              <a:t> - 8c</a:t>
            </a:r>
            <a:r>
              <a:rPr baseline="-25000" lang="en">
                <a:solidFill>
                  <a:schemeClr val="dk2"/>
                </a:solidFill>
              </a:rPr>
              <a:t>3</a:t>
            </a:r>
            <a:r>
              <a:rPr lang="en">
                <a:solidFill>
                  <a:schemeClr val="dk2"/>
                </a:solidFill>
              </a:rPr>
              <a:t> + 16c</a:t>
            </a:r>
            <a:r>
              <a:rPr baseline="-25000" lang="en">
                <a:solidFill>
                  <a:schemeClr val="dk2"/>
                </a:solidFill>
              </a:rPr>
              <a:t>4</a:t>
            </a:r>
            <a:endParaRPr/>
          </a:p>
        </p:txBody>
      </p:sp>
      <p:sp>
        <p:nvSpPr>
          <p:cNvPr id="139" name="Google Shape;139;p18"/>
          <p:cNvSpPr txBox="1"/>
          <p:nvPr/>
        </p:nvSpPr>
        <p:spPr>
          <a:xfrm>
            <a:off x="4972975" y="289145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2"/>
                </a:solidFill>
              </a:rPr>
              <a:t>W(</a:t>
            </a:r>
            <a:r>
              <a:rPr lang="en">
                <a:solidFill>
                  <a:srgbClr val="FF0000"/>
                </a:solidFill>
              </a:rPr>
              <a:t>-1</a:t>
            </a:r>
            <a:r>
              <a:rPr lang="en">
                <a:solidFill>
                  <a:schemeClr val="dk2"/>
                </a:solidFill>
              </a:rPr>
              <a:t>)  =  c</a:t>
            </a:r>
            <a:r>
              <a:rPr baseline="-25000" lang="en">
                <a:solidFill>
                  <a:schemeClr val="dk2"/>
                </a:solidFill>
              </a:rPr>
              <a:t>0</a:t>
            </a:r>
            <a:r>
              <a:rPr lang="en">
                <a:solidFill>
                  <a:schemeClr val="dk2"/>
                </a:solidFill>
              </a:rPr>
              <a:t> - c</a:t>
            </a:r>
            <a:r>
              <a:rPr baseline="-25000" lang="en">
                <a:solidFill>
                  <a:schemeClr val="dk2"/>
                </a:solidFill>
              </a:rPr>
              <a:t>1</a:t>
            </a:r>
            <a:r>
              <a:rPr lang="en">
                <a:solidFill>
                  <a:schemeClr val="dk2"/>
                </a:solidFill>
              </a:rPr>
              <a:t> + c</a:t>
            </a:r>
            <a:r>
              <a:rPr baseline="-25000" lang="en">
                <a:solidFill>
                  <a:schemeClr val="dk2"/>
                </a:solidFill>
              </a:rPr>
              <a:t>2</a:t>
            </a:r>
            <a:r>
              <a:rPr lang="en">
                <a:solidFill>
                  <a:schemeClr val="dk2"/>
                </a:solidFill>
              </a:rPr>
              <a:t> - c</a:t>
            </a:r>
            <a:r>
              <a:rPr baseline="-25000" lang="en">
                <a:solidFill>
                  <a:schemeClr val="dk2"/>
                </a:solidFill>
              </a:rPr>
              <a:t>3</a:t>
            </a:r>
            <a:r>
              <a:rPr lang="en">
                <a:solidFill>
                  <a:schemeClr val="dk2"/>
                </a:solidFill>
              </a:rPr>
              <a:t> + c</a:t>
            </a:r>
            <a:r>
              <a:rPr baseline="-25000" lang="en">
                <a:solidFill>
                  <a:schemeClr val="dk2"/>
                </a:solidFill>
              </a:rPr>
              <a:t>4</a:t>
            </a:r>
            <a:endParaRPr/>
          </a:p>
        </p:txBody>
      </p:sp>
      <p:sp>
        <p:nvSpPr>
          <p:cNvPr id="140" name="Google Shape;140;p18"/>
          <p:cNvSpPr txBox="1"/>
          <p:nvPr/>
        </p:nvSpPr>
        <p:spPr>
          <a:xfrm>
            <a:off x="4972975" y="2406288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2"/>
                </a:solidFill>
              </a:rPr>
              <a:t>W(</a:t>
            </a:r>
            <a:r>
              <a:rPr lang="en">
                <a:solidFill>
                  <a:srgbClr val="FF0000"/>
                </a:solidFill>
              </a:rPr>
              <a:t>1</a:t>
            </a:r>
            <a:r>
              <a:rPr lang="en">
                <a:solidFill>
                  <a:schemeClr val="dk2"/>
                </a:solidFill>
              </a:rPr>
              <a:t>)  =  c</a:t>
            </a:r>
            <a:r>
              <a:rPr baseline="-25000" lang="en">
                <a:solidFill>
                  <a:schemeClr val="dk2"/>
                </a:solidFill>
              </a:rPr>
              <a:t>0</a:t>
            </a:r>
            <a:r>
              <a:rPr lang="en">
                <a:solidFill>
                  <a:schemeClr val="dk2"/>
                </a:solidFill>
              </a:rPr>
              <a:t> + c</a:t>
            </a:r>
            <a:r>
              <a:rPr baseline="-25000" lang="en">
                <a:solidFill>
                  <a:schemeClr val="dk2"/>
                </a:solidFill>
              </a:rPr>
              <a:t>1</a:t>
            </a:r>
            <a:r>
              <a:rPr lang="en">
                <a:solidFill>
                  <a:schemeClr val="dk2"/>
                </a:solidFill>
              </a:rPr>
              <a:t> + c</a:t>
            </a:r>
            <a:r>
              <a:rPr baseline="-25000" lang="en">
                <a:solidFill>
                  <a:schemeClr val="dk2"/>
                </a:solidFill>
              </a:rPr>
              <a:t>2</a:t>
            </a:r>
            <a:r>
              <a:rPr lang="en">
                <a:solidFill>
                  <a:schemeClr val="dk2"/>
                </a:solidFill>
              </a:rPr>
              <a:t> + c</a:t>
            </a:r>
            <a:r>
              <a:rPr baseline="-25000" lang="en">
                <a:solidFill>
                  <a:schemeClr val="dk2"/>
                </a:solidFill>
              </a:rPr>
              <a:t>3</a:t>
            </a:r>
            <a:r>
              <a:rPr lang="en">
                <a:solidFill>
                  <a:schemeClr val="dk2"/>
                </a:solidFill>
              </a:rPr>
              <a:t> + c</a:t>
            </a:r>
            <a:r>
              <a:rPr baseline="-25000" lang="en">
                <a:solidFill>
                  <a:schemeClr val="dk2"/>
                </a:solidFill>
              </a:rPr>
              <a:t>4</a:t>
            </a:r>
            <a:endParaRPr/>
          </a:p>
        </p:txBody>
      </p:sp>
      <p:sp>
        <p:nvSpPr>
          <p:cNvPr id="141" name="Google Shape;141;p18"/>
          <p:cNvSpPr txBox="1"/>
          <p:nvPr/>
        </p:nvSpPr>
        <p:spPr>
          <a:xfrm>
            <a:off x="4972975" y="1346150"/>
            <a:ext cx="408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X(t) ⨉ Y(t) = </a:t>
            </a:r>
            <a:r>
              <a:rPr lang="en">
                <a:solidFill>
                  <a:schemeClr val="dk2"/>
                </a:solidFill>
              </a:rPr>
              <a:t>W(t) = c</a:t>
            </a:r>
            <a:r>
              <a:rPr baseline="-25000" lang="en">
                <a:solidFill>
                  <a:schemeClr val="dk2"/>
                </a:solidFill>
              </a:rPr>
              <a:t>0</a:t>
            </a:r>
            <a:r>
              <a:rPr lang="en">
                <a:solidFill>
                  <a:schemeClr val="dk2"/>
                </a:solidFill>
              </a:rPr>
              <a:t> + c</a:t>
            </a:r>
            <a:r>
              <a:rPr baseline="-25000" lang="en">
                <a:solidFill>
                  <a:schemeClr val="dk2"/>
                </a:solidFill>
              </a:rPr>
              <a:t>1</a:t>
            </a:r>
            <a:r>
              <a:rPr lang="en">
                <a:solidFill>
                  <a:schemeClr val="dk2"/>
                </a:solidFill>
              </a:rPr>
              <a:t>t + c</a:t>
            </a:r>
            <a:r>
              <a:rPr baseline="-25000" lang="en">
                <a:solidFill>
                  <a:schemeClr val="dk2"/>
                </a:solidFill>
              </a:rPr>
              <a:t>2</a:t>
            </a:r>
            <a:r>
              <a:rPr lang="en">
                <a:solidFill>
                  <a:schemeClr val="dk2"/>
                </a:solidFill>
              </a:rPr>
              <a:t>t</a:t>
            </a:r>
            <a:r>
              <a:rPr baseline="30000" lang="en">
                <a:solidFill>
                  <a:schemeClr val="dk2"/>
                </a:solidFill>
              </a:rPr>
              <a:t>2</a:t>
            </a:r>
            <a:r>
              <a:rPr lang="en">
                <a:solidFill>
                  <a:schemeClr val="dk2"/>
                </a:solidFill>
              </a:rPr>
              <a:t> + c</a:t>
            </a:r>
            <a:r>
              <a:rPr baseline="-25000" lang="en">
                <a:solidFill>
                  <a:schemeClr val="dk2"/>
                </a:solidFill>
              </a:rPr>
              <a:t>3</a:t>
            </a:r>
            <a:r>
              <a:rPr lang="en">
                <a:solidFill>
                  <a:schemeClr val="dk2"/>
                </a:solidFill>
              </a:rPr>
              <a:t>t</a:t>
            </a:r>
            <a:r>
              <a:rPr baseline="30000" lang="en">
                <a:solidFill>
                  <a:schemeClr val="dk2"/>
                </a:solidFill>
              </a:rPr>
              <a:t>3</a:t>
            </a:r>
            <a:r>
              <a:rPr lang="en">
                <a:solidFill>
                  <a:schemeClr val="dk2"/>
                </a:solidFill>
              </a:rPr>
              <a:t> + c</a:t>
            </a:r>
            <a:r>
              <a:rPr baseline="-25000" lang="en">
                <a:solidFill>
                  <a:schemeClr val="dk2"/>
                </a:solidFill>
              </a:rPr>
              <a:t>4</a:t>
            </a:r>
            <a:r>
              <a:rPr lang="en">
                <a:solidFill>
                  <a:schemeClr val="dk2"/>
                </a:solidFill>
              </a:rPr>
              <a:t>t</a:t>
            </a:r>
            <a:r>
              <a:rPr baseline="30000" lang="en">
                <a:solidFill>
                  <a:schemeClr val="dk2"/>
                </a:solidFill>
              </a:rPr>
              <a:t>4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42" name="Google Shape;142;p18"/>
          <p:cNvSpPr/>
          <p:nvPr/>
        </p:nvSpPr>
        <p:spPr>
          <a:xfrm rot="5400000">
            <a:off x="2854350" y="2552200"/>
            <a:ext cx="284700" cy="3917100"/>
          </a:xfrm>
          <a:prstGeom prst="righ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8"/>
          <p:cNvSpPr txBox="1"/>
          <p:nvPr/>
        </p:nvSpPr>
        <p:spPr>
          <a:xfrm>
            <a:off x="585775" y="4514000"/>
            <a:ext cx="48696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This step (x*y for each t) would be evaluated recursively in the algorithm implementation, until small enough to be done naïvely </a:t>
            </a:r>
            <a:endParaRPr sz="12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24550" y="872950"/>
            <a:ext cx="3571800" cy="127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7700" y="3529106"/>
            <a:ext cx="3571800" cy="1179292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9"/>
          <p:cNvSpPr txBox="1"/>
          <p:nvPr/>
        </p:nvSpPr>
        <p:spPr>
          <a:xfrm>
            <a:off x="311700" y="3078888"/>
            <a:ext cx="2114400" cy="39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Invert like so: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51" name="Google Shape;151;p19"/>
          <p:cNvSpPr txBox="1"/>
          <p:nvPr>
            <p:ph idx="1" type="body"/>
          </p:nvPr>
        </p:nvSpPr>
        <p:spPr>
          <a:xfrm>
            <a:off x="229225" y="641775"/>
            <a:ext cx="3763800" cy="220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Recall that:</a:t>
            </a:r>
            <a:endParaRPr sz="140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W(0) = </a:t>
            </a:r>
            <a:r>
              <a:rPr lang="en" sz="1400"/>
              <a:t>c</a:t>
            </a:r>
            <a:r>
              <a:rPr baseline="-25000" lang="en" sz="1400"/>
              <a:t>0</a:t>
            </a:r>
            <a:r>
              <a:rPr lang="en" sz="1400"/>
              <a:t> = 1176</a:t>
            </a:r>
            <a:endParaRPr sz="140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W(1) = </a:t>
            </a:r>
            <a:r>
              <a:rPr lang="en" sz="1400"/>
              <a:t>c</a:t>
            </a:r>
            <a:r>
              <a:rPr baseline="-25000" lang="en" sz="1400"/>
              <a:t>0</a:t>
            </a:r>
            <a:r>
              <a:rPr lang="en" sz="1400"/>
              <a:t> + c</a:t>
            </a:r>
            <a:r>
              <a:rPr baseline="-25000" lang="en" sz="1400"/>
              <a:t>1</a:t>
            </a:r>
            <a:r>
              <a:rPr lang="en" sz="1400"/>
              <a:t> + c</a:t>
            </a:r>
            <a:r>
              <a:rPr baseline="-25000" lang="en" sz="1400"/>
              <a:t>2</a:t>
            </a:r>
            <a:r>
              <a:rPr lang="en" sz="1400"/>
              <a:t> + c</a:t>
            </a:r>
            <a:r>
              <a:rPr baseline="-25000" lang="en" sz="1400"/>
              <a:t>3</a:t>
            </a:r>
            <a:r>
              <a:rPr lang="en" sz="1400"/>
              <a:t> + c</a:t>
            </a:r>
            <a:r>
              <a:rPr baseline="-25000" lang="en" sz="1400"/>
              <a:t>4</a:t>
            </a:r>
            <a:r>
              <a:rPr lang="en" sz="1400"/>
              <a:t> = 13158</a:t>
            </a:r>
            <a:endParaRPr sz="140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W(-1) = </a:t>
            </a:r>
            <a:r>
              <a:rPr lang="en" sz="1400"/>
              <a:t>c</a:t>
            </a:r>
            <a:r>
              <a:rPr baseline="-25000" lang="en" sz="1400"/>
              <a:t>0</a:t>
            </a:r>
            <a:r>
              <a:rPr lang="en" sz="1400"/>
              <a:t> - c</a:t>
            </a:r>
            <a:r>
              <a:rPr baseline="-25000" lang="en" sz="1400"/>
              <a:t>1</a:t>
            </a:r>
            <a:r>
              <a:rPr lang="en" sz="1400"/>
              <a:t> + c</a:t>
            </a:r>
            <a:r>
              <a:rPr baseline="-25000" lang="en" sz="1400"/>
              <a:t>2</a:t>
            </a:r>
            <a:r>
              <a:rPr lang="en" sz="1400"/>
              <a:t> - c</a:t>
            </a:r>
            <a:r>
              <a:rPr baseline="-25000" lang="en" sz="1400"/>
              <a:t>3</a:t>
            </a:r>
            <a:r>
              <a:rPr lang="en" sz="1400"/>
              <a:t> + c</a:t>
            </a:r>
            <a:r>
              <a:rPr baseline="-25000" lang="en" sz="1400"/>
              <a:t>4</a:t>
            </a:r>
            <a:r>
              <a:rPr lang="en" sz="1400"/>
              <a:t> = 1462</a:t>
            </a:r>
            <a:endParaRPr sz="140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W(-2) = </a:t>
            </a:r>
            <a:r>
              <a:rPr lang="en" sz="1400"/>
              <a:t>c</a:t>
            </a:r>
            <a:r>
              <a:rPr baseline="-25000" lang="en" sz="1400"/>
              <a:t>0</a:t>
            </a:r>
            <a:r>
              <a:rPr lang="en" sz="1400"/>
              <a:t> - 2c</a:t>
            </a:r>
            <a:r>
              <a:rPr baseline="-25000" lang="en" sz="1400"/>
              <a:t>1</a:t>
            </a:r>
            <a:r>
              <a:rPr lang="en" sz="1400"/>
              <a:t> + 4c</a:t>
            </a:r>
            <a:r>
              <a:rPr baseline="-25000" lang="en" sz="1400"/>
              <a:t>2</a:t>
            </a:r>
            <a:r>
              <a:rPr lang="en" sz="1400"/>
              <a:t> - 8c</a:t>
            </a:r>
            <a:r>
              <a:rPr baseline="-25000" lang="en" sz="1400"/>
              <a:t>3</a:t>
            </a:r>
            <a:r>
              <a:rPr lang="en" sz="1400"/>
              <a:t> + 16c</a:t>
            </a:r>
            <a:r>
              <a:rPr baseline="-25000" lang="en" sz="1400"/>
              <a:t>4</a:t>
            </a:r>
            <a:r>
              <a:rPr lang="en" sz="1400"/>
              <a:t>  = 7020</a:t>
            </a:r>
            <a:endParaRPr sz="140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W(∞) = </a:t>
            </a:r>
            <a:r>
              <a:rPr lang="en" sz="1400" strike="sngStrike"/>
              <a:t>c</a:t>
            </a:r>
            <a:r>
              <a:rPr baseline="-25000" lang="en" sz="1400" strike="sngStrike"/>
              <a:t>0</a:t>
            </a:r>
            <a:r>
              <a:rPr lang="en" sz="1400"/>
              <a:t> + </a:t>
            </a:r>
            <a:r>
              <a:rPr lang="en" sz="1400" strike="sngStrike"/>
              <a:t>c</a:t>
            </a:r>
            <a:r>
              <a:rPr baseline="-25000" lang="en" sz="1400" strike="sngStrike"/>
              <a:t>1</a:t>
            </a:r>
            <a:r>
              <a:rPr lang="en" sz="1400" strike="sngStrike"/>
              <a:t>()</a:t>
            </a:r>
            <a:r>
              <a:rPr lang="en" sz="1400"/>
              <a:t> + </a:t>
            </a:r>
            <a:r>
              <a:rPr lang="en" sz="1400" strike="sngStrike"/>
              <a:t>c</a:t>
            </a:r>
            <a:r>
              <a:rPr baseline="-25000" lang="en" sz="1400" strike="sngStrike"/>
              <a:t>2</a:t>
            </a:r>
            <a:r>
              <a:rPr lang="en" sz="1400" strike="sngStrike"/>
              <a:t>()</a:t>
            </a:r>
            <a:r>
              <a:rPr baseline="30000" lang="en" sz="1400" strike="sngStrike"/>
              <a:t>2</a:t>
            </a:r>
            <a:r>
              <a:rPr lang="en" sz="1400"/>
              <a:t> + </a:t>
            </a:r>
            <a:r>
              <a:rPr lang="en" sz="1400" strike="sngStrike"/>
              <a:t>c</a:t>
            </a:r>
            <a:r>
              <a:rPr baseline="-25000" lang="en" sz="1400" strike="sngStrike"/>
              <a:t>3</a:t>
            </a:r>
            <a:r>
              <a:rPr lang="en" sz="1400" strike="sngStrike"/>
              <a:t>()</a:t>
            </a:r>
            <a:r>
              <a:rPr baseline="30000" lang="en" sz="1400" strike="sngStrike"/>
              <a:t>3</a:t>
            </a:r>
            <a:r>
              <a:rPr lang="en" sz="1400"/>
              <a:t> + c</a:t>
            </a:r>
            <a:r>
              <a:rPr baseline="-25000" lang="en" sz="1400"/>
              <a:t>4</a:t>
            </a:r>
            <a:r>
              <a:rPr lang="en" sz="1400"/>
              <a:t> = </a:t>
            </a:r>
            <a:r>
              <a:rPr lang="en" sz="1400"/>
              <a:t>c</a:t>
            </a:r>
            <a:r>
              <a:rPr baseline="-25000" lang="en" sz="1400"/>
              <a:t>4</a:t>
            </a:r>
            <a:r>
              <a:rPr lang="en" sz="1400"/>
              <a:t> = 780</a:t>
            </a:r>
            <a:endParaRPr sz="140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400"/>
              <a:t>But we still need c</a:t>
            </a:r>
            <a:r>
              <a:rPr baseline="-25000" lang="en" sz="1400"/>
              <a:t>1</a:t>
            </a:r>
            <a:r>
              <a:rPr lang="en" sz="1400"/>
              <a:t>, c</a:t>
            </a:r>
            <a:r>
              <a:rPr baseline="-25000" lang="en" sz="1400"/>
              <a:t>2</a:t>
            </a:r>
            <a:r>
              <a:rPr lang="en" sz="1400"/>
              <a:t>, and c</a:t>
            </a:r>
            <a:r>
              <a:rPr baseline="-25000" lang="en" sz="1400"/>
              <a:t>3</a:t>
            </a:r>
            <a:r>
              <a:rPr lang="en" sz="1400"/>
              <a:t> !</a:t>
            </a:r>
            <a:endParaRPr sz="1400"/>
          </a:p>
        </p:txBody>
      </p:sp>
      <p:pic>
        <p:nvPicPr>
          <p:cNvPr id="152" name="Google Shape;152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26950" y="3972672"/>
            <a:ext cx="2920175" cy="3073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9" title="Screenshot 2026-04-24 at 5.50.04 PM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226950" y="3538342"/>
            <a:ext cx="2862000" cy="306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26950" y="4407546"/>
            <a:ext cx="2920175" cy="3180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5" name="Google Shape;155;p19"/>
          <p:cNvCxnSpPr>
            <a:endCxn id="153" idx="1"/>
          </p:cNvCxnSpPr>
          <p:nvPr/>
        </p:nvCxnSpPr>
        <p:spPr>
          <a:xfrm flipH="1" rot="10800000">
            <a:off x="3713950" y="3691767"/>
            <a:ext cx="513000" cy="2178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6" name="Google Shape;156;p19"/>
          <p:cNvCxnSpPr>
            <a:endCxn id="152" idx="1"/>
          </p:cNvCxnSpPr>
          <p:nvPr/>
        </p:nvCxnSpPr>
        <p:spPr>
          <a:xfrm>
            <a:off x="3758950" y="4086470"/>
            <a:ext cx="468000" cy="399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7" name="Google Shape;157;p19"/>
          <p:cNvCxnSpPr>
            <a:endCxn id="154" idx="1"/>
          </p:cNvCxnSpPr>
          <p:nvPr/>
        </p:nvCxnSpPr>
        <p:spPr>
          <a:xfrm>
            <a:off x="3766450" y="4292064"/>
            <a:ext cx="460500" cy="2745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8" name="Google Shape;158;p19"/>
          <p:cNvCxnSpPr/>
          <p:nvPr/>
        </p:nvCxnSpPr>
        <p:spPr>
          <a:xfrm>
            <a:off x="847275" y="3912725"/>
            <a:ext cx="3975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9" name="Google Shape;159;p19"/>
          <p:cNvCxnSpPr/>
          <p:nvPr/>
        </p:nvCxnSpPr>
        <p:spPr>
          <a:xfrm>
            <a:off x="847275" y="4100800"/>
            <a:ext cx="3975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0" name="Google Shape;160;p19"/>
          <p:cNvCxnSpPr/>
          <p:nvPr/>
        </p:nvCxnSpPr>
        <p:spPr>
          <a:xfrm>
            <a:off x="847275" y="4288875"/>
            <a:ext cx="3975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1" name="Google Shape;161;p19"/>
          <p:cNvCxnSpPr/>
          <p:nvPr/>
        </p:nvCxnSpPr>
        <p:spPr>
          <a:xfrm>
            <a:off x="2984125" y="3912725"/>
            <a:ext cx="2700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2" name="Google Shape;162;p19"/>
          <p:cNvCxnSpPr/>
          <p:nvPr/>
        </p:nvCxnSpPr>
        <p:spPr>
          <a:xfrm>
            <a:off x="2984125" y="4100800"/>
            <a:ext cx="2700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3" name="Google Shape;163;p19"/>
          <p:cNvCxnSpPr/>
          <p:nvPr/>
        </p:nvCxnSpPr>
        <p:spPr>
          <a:xfrm>
            <a:off x="2919100" y="4288875"/>
            <a:ext cx="2700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64" name="Google Shape;164;p19"/>
          <p:cNvSpPr txBox="1"/>
          <p:nvPr/>
        </p:nvSpPr>
        <p:spPr>
          <a:xfrm>
            <a:off x="4127975" y="3122988"/>
            <a:ext cx="2862000" cy="30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Extract our equations for c’s</a:t>
            </a:r>
            <a:r>
              <a:rPr baseline="-25000" lang="en">
                <a:solidFill>
                  <a:schemeClr val="dk2"/>
                </a:solidFill>
              </a:rPr>
              <a:t>1-3</a:t>
            </a:r>
            <a:r>
              <a:rPr lang="en">
                <a:solidFill>
                  <a:schemeClr val="dk2"/>
                </a:solidFill>
              </a:rPr>
              <a:t>: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65" name="Google Shape;165;p19"/>
          <p:cNvSpPr txBox="1"/>
          <p:nvPr>
            <p:ph type="title"/>
          </p:nvPr>
        </p:nvSpPr>
        <p:spPr>
          <a:xfrm>
            <a:off x="229225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Interpolation</a:t>
            </a:r>
            <a:endParaRPr/>
          </a:p>
        </p:txBody>
      </p:sp>
      <p:sp>
        <p:nvSpPr>
          <p:cNvPr id="166" name="Google Shape;166;p19"/>
          <p:cNvSpPr/>
          <p:nvPr/>
        </p:nvSpPr>
        <p:spPr>
          <a:xfrm>
            <a:off x="3921350" y="1462075"/>
            <a:ext cx="270000" cy="247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9"/>
          <p:cNvSpPr/>
          <p:nvPr/>
        </p:nvSpPr>
        <p:spPr>
          <a:xfrm rot="-2822097">
            <a:off x="3106299" y="2668082"/>
            <a:ext cx="1368054" cy="325408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Recomposition</a:t>
            </a:r>
            <a:endParaRPr/>
          </a:p>
        </p:txBody>
      </p:sp>
      <p:sp>
        <p:nvSpPr>
          <p:cNvPr id="173" name="Google Shape;173;p20"/>
          <p:cNvSpPr txBox="1"/>
          <p:nvPr>
            <p:ph idx="1" type="body"/>
          </p:nvPr>
        </p:nvSpPr>
        <p:spPr>
          <a:xfrm>
            <a:off x="311700" y="1017725"/>
            <a:ext cx="4260300" cy="14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Solving for </a:t>
            </a:r>
            <a:r>
              <a:rPr b="1" lang="en" sz="1400">
                <a:solidFill>
                  <a:schemeClr val="dk1"/>
                </a:solidFill>
              </a:rPr>
              <a:t>c</a:t>
            </a:r>
            <a:r>
              <a:rPr b="1" baseline="-25000" lang="en" sz="1400">
                <a:solidFill>
                  <a:schemeClr val="dk1"/>
                </a:solidFill>
              </a:rPr>
              <a:t>1</a:t>
            </a:r>
            <a:r>
              <a:rPr lang="en" sz="1400"/>
              <a:t>, </a:t>
            </a:r>
            <a:r>
              <a:rPr b="1" lang="en" sz="1400">
                <a:solidFill>
                  <a:schemeClr val="dk1"/>
                </a:solidFill>
              </a:rPr>
              <a:t>c</a:t>
            </a:r>
            <a:r>
              <a:rPr b="1" baseline="-25000" lang="en" sz="1400">
                <a:solidFill>
                  <a:schemeClr val="dk1"/>
                </a:solidFill>
              </a:rPr>
              <a:t>2</a:t>
            </a:r>
            <a:r>
              <a:rPr lang="en" sz="1400"/>
              <a:t>, and </a:t>
            </a:r>
            <a:r>
              <a:rPr b="1" lang="en" sz="1400">
                <a:solidFill>
                  <a:schemeClr val="dk1"/>
                </a:solidFill>
              </a:rPr>
              <a:t>c</a:t>
            </a:r>
            <a:r>
              <a:rPr b="1" baseline="-25000" lang="en" sz="1400">
                <a:solidFill>
                  <a:schemeClr val="dk1"/>
                </a:solidFill>
              </a:rPr>
              <a:t>3</a:t>
            </a:r>
            <a:r>
              <a:rPr lang="en" sz="1400"/>
              <a:t> by plugging in the W(t) from earlier like this: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/>
          </a:p>
        </p:txBody>
      </p:sp>
      <p:pic>
        <p:nvPicPr>
          <p:cNvPr id="174" name="Google Shape;174;p20" title="Screenshot 2026-04-24 at 5.50.04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9750" y="1779317"/>
            <a:ext cx="2862000" cy="306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9750" y="2146950"/>
            <a:ext cx="2467750" cy="34615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20"/>
          <p:cNvSpPr txBox="1"/>
          <p:nvPr>
            <p:ph idx="1" type="body"/>
          </p:nvPr>
        </p:nvSpPr>
        <p:spPr>
          <a:xfrm>
            <a:off x="4666425" y="1017725"/>
            <a:ext cx="4325700" cy="15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Now we need to put our base (</a:t>
            </a:r>
            <a:r>
              <a:rPr b="1" lang="en" sz="1400"/>
              <a:t>B</a:t>
            </a:r>
            <a:r>
              <a:rPr lang="en" sz="1400"/>
              <a:t> = </a:t>
            </a:r>
            <a:r>
              <a:rPr b="1" lang="en" sz="1400"/>
              <a:t>100</a:t>
            </a:r>
            <a:r>
              <a:rPr lang="en" sz="1400"/>
              <a:t>) back into W(t):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W(</a:t>
            </a:r>
            <a:r>
              <a:rPr b="1" lang="en" sz="1400"/>
              <a:t>B</a:t>
            </a:r>
            <a:r>
              <a:rPr lang="en" sz="1400"/>
              <a:t>) </a:t>
            </a:r>
            <a:r>
              <a:rPr lang="en" sz="1400"/>
              <a:t>= c</a:t>
            </a:r>
            <a:r>
              <a:rPr baseline="-25000" lang="en" sz="1400"/>
              <a:t>0</a:t>
            </a:r>
            <a:r>
              <a:rPr lang="en" sz="1400"/>
              <a:t> + c</a:t>
            </a:r>
            <a:r>
              <a:rPr baseline="-25000" lang="en" sz="1400"/>
              <a:t>1</a:t>
            </a:r>
            <a:r>
              <a:rPr lang="en" sz="1400"/>
              <a:t>(</a:t>
            </a:r>
            <a:r>
              <a:rPr b="1" lang="en" sz="1400"/>
              <a:t>B</a:t>
            </a:r>
            <a:r>
              <a:rPr lang="en" sz="1400"/>
              <a:t>) + c</a:t>
            </a:r>
            <a:r>
              <a:rPr baseline="-25000" lang="en" sz="1400"/>
              <a:t>2</a:t>
            </a:r>
            <a:r>
              <a:rPr lang="en" sz="1400"/>
              <a:t>(</a:t>
            </a:r>
            <a:r>
              <a:rPr b="1" lang="en" sz="1400"/>
              <a:t>B</a:t>
            </a:r>
            <a:r>
              <a:rPr lang="en" sz="1400"/>
              <a:t>)</a:t>
            </a:r>
            <a:r>
              <a:rPr baseline="30000" lang="en" sz="1400"/>
              <a:t>2</a:t>
            </a:r>
            <a:r>
              <a:rPr lang="en" sz="1400"/>
              <a:t> + c</a:t>
            </a:r>
            <a:r>
              <a:rPr baseline="-25000" lang="en" sz="1400"/>
              <a:t>3</a:t>
            </a:r>
            <a:r>
              <a:rPr lang="en" sz="1400"/>
              <a:t>(</a:t>
            </a:r>
            <a:r>
              <a:rPr b="1" lang="en" sz="1400"/>
              <a:t>B</a:t>
            </a:r>
            <a:r>
              <a:rPr lang="en" sz="1400"/>
              <a:t>)</a:t>
            </a:r>
            <a:r>
              <a:rPr baseline="30000" lang="en" sz="1400"/>
              <a:t>3</a:t>
            </a:r>
            <a:r>
              <a:rPr lang="en" sz="1400"/>
              <a:t> + c</a:t>
            </a:r>
            <a:r>
              <a:rPr baseline="-25000" lang="en" sz="1400"/>
              <a:t>4</a:t>
            </a:r>
            <a:r>
              <a:rPr lang="en" sz="1400"/>
              <a:t>(</a:t>
            </a:r>
            <a:r>
              <a:rPr b="1" lang="en" sz="1400"/>
              <a:t>B</a:t>
            </a:r>
            <a:r>
              <a:rPr lang="en" sz="1400"/>
              <a:t>)</a:t>
            </a:r>
            <a:r>
              <a:rPr baseline="30000" lang="en" sz="1400"/>
              <a:t>4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400"/>
              <a:t>W(B) = 1176 + 3122(</a:t>
            </a:r>
            <a:r>
              <a:rPr b="1" lang="en" sz="1400"/>
              <a:t>100</a:t>
            </a:r>
            <a:r>
              <a:rPr lang="en" sz="1400"/>
              <a:t>) + 5354(</a:t>
            </a:r>
            <a:r>
              <a:rPr b="1" lang="en" sz="1400"/>
              <a:t>100</a:t>
            </a:r>
            <a:r>
              <a:rPr lang="en" sz="1400"/>
              <a:t>)</a:t>
            </a:r>
            <a:r>
              <a:rPr baseline="30000" lang="en" sz="1400"/>
              <a:t>2</a:t>
            </a:r>
            <a:r>
              <a:rPr lang="en" sz="1400"/>
              <a:t> + 2726(</a:t>
            </a:r>
            <a:r>
              <a:rPr b="1" lang="en" sz="1400"/>
              <a:t>100</a:t>
            </a:r>
            <a:r>
              <a:rPr lang="en" sz="1400"/>
              <a:t>)</a:t>
            </a:r>
            <a:r>
              <a:rPr baseline="30000" lang="en" sz="1400"/>
              <a:t>3</a:t>
            </a:r>
            <a:r>
              <a:rPr lang="en" sz="1400"/>
              <a:t> + 780(</a:t>
            </a:r>
            <a:r>
              <a:rPr b="1" lang="en" sz="1400"/>
              <a:t>100</a:t>
            </a:r>
            <a:r>
              <a:rPr lang="en" sz="1400"/>
              <a:t>)</a:t>
            </a:r>
            <a:r>
              <a:rPr baseline="30000" lang="en" sz="1400"/>
              <a:t>4</a:t>
            </a:r>
            <a:endParaRPr b="1" sz="1400">
              <a:solidFill>
                <a:schemeClr val="dk1"/>
              </a:solidFill>
            </a:endParaRPr>
          </a:p>
        </p:txBody>
      </p:sp>
      <p:sp>
        <p:nvSpPr>
          <p:cNvPr id="177" name="Google Shape;177;p20"/>
          <p:cNvSpPr txBox="1"/>
          <p:nvPr/>
        </p:nvSpPr>
        <p:spPr>
          <a:xfrm>
            <a:off x="311700" y="2493100"/>
            <a:ext cx="42603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we get: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c</a:t>
            </a:r>
            <a:r>
              <a:rPr b="1" baseline="-25000" lang="en">
                <a:solidFill>
                  <a:schemeClr val="dk2"/>
                </a:solidFill>
              </a:rPr>
              <a:t>1</a:t>
            </a:r>
            <a:r>
              <a:rPr lang="en">
                <a:solidFill>
                  <a:schemeClr val="dk2"/>
                </a:solidFill>
              </a:rPr>
              <a:t>= </a:t>
            </a:r>
            <a:r>
              <a:rPr b="1" lang="en">
                <a:solidFill>
                  <a:schemeClr val="dk1"/>
                </a:solidFill>
              </a:rPr>
              <a:t>3122</a:t>
            </a:r>
            <a:r>
              <a:rPr lang="en">
                <a:solidFill>
                  <a:schemeClr val="dk2"/>
                </a:solidFill>
              </a:rPr>
              <a:t>, </a:t>
            </a:r>
            <a:r>
              <a:rPr b="1" lang="en">
                <a:solidFill>
                  <a:schemeClr val="dk2"/>
                </a:solidFill>
              </a:rPr>
              <a:t>c</a:t>
            </a:r>
            <a:r>
              <a:rPr b="1" baseline="-25000" lang="en">
                <a:solidFill>
                  <a:schemeClr val="dk2"/>
                </a:solidFill>
              </a:rPr>
              <a:t>2</a:t>
            </a:r>
            <a:r>
              <a:rPr lang="en">
                <a:solidFill>
                  <a:schemeClr val="dk2"/>
                </a:solidFill>
              </a:rPr>
              <a:t>= </a:t>
            </a:r>
            <a:r>
              <a:rPr b="1" lang="en">
                <a:solidFill>
                  <a:schemeClr val="dk1"/>
                </a:solidFill>
              </a:rPr>
              <a:t>5354</a:t>
            </a:r>
            <a:r>
              <a:rPr lang="en">
                <a:solidFill>
                  <a:schemeClr val="dk2"/>
                </a:solidFill>
              </a:rPr>
              <a:t>, and </a:t>
            </a:r>
            <a:r>
              <a:rPr b="1" lang="en">
                <a:solidFill>
                  <a:schemeClr val="dk2"/>
                </a:solidFill>
              </a:rPr>
              <a:t>c</a:t>
            </a:r>
            <a:r>
              <a:rPr b="1" baseline="-25000" lang="en">
                <a:solidFill>
                  <a:schemeClr val="dk2"/>
                </a:solidFill>
              </a:rPr>
              <a:t>3</a:t>
            </a:r>
            <a:r>
              <a:rPr lang="en">
                <a:solidFill>
                  <a:schemeClr val="dk2"/>
                </a:solidFill>
              </a:rPr>
              <a:t>= </a:t>
            </a:r>
            <a:r>
              <a:rPr b="1" lang="en">
                <a:solidFill>
                  <a:schemeClr val="dk1"/>
                </a:solidFill>
              </a:rPr>
              <a:t>2726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Recall that these are base-10 coefficients that are part of our polynomial: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W(t) = c</a:t>
            </a:r>
            <a:r>
              <a:rPr baseline="-25000" lang="en">
                <a:solidFill>
                  <a:schemeClr val="dk2"/>
                </a:solidFill>
              </a:rPr>
              <a:t>0</a:t>
            </a:r>
            <a:r>
              <a:rPr lang="en">
                <a:solidFill>
                  <a:schemeClr val="dk2"/>
                </a:solidFill>
              </a:rPr>
              <a:t> + </a:t>
            </a:r>
            <a:r>
              <a:rPr b="1" lang="en">
                <a:solidFill>
                  <a:schemeClr val="dk1"/>
                </a:solidFill>
              </a:rPr>
              <a:t>c</a:t>
            </a:r>
            <a:r>
              <a:rPr b="1" baseline="-25000" lang="en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2"/>
                </a:solidFill>
              </a:rPr>
              <a:t>t + </a:t>
            </a:r>
            <a:r>
              <a:rPr b="1" lang="en">
                <a:solidFill>
                  <a:schemeClr val="dk1"/>
                </a:solidFill>
              </a:rPr>
              <a:t>c</a:t>
            </a:r>
            <a:r>
              <a:rPr b="1" baseline="-25000" lang="en">
                <a:solidFill>
                  <a:schemeClr val="dk1"/>
                </a:solidFill>
              </a:rPr>
              <a:t>2</a:t>
            </a:r>
            <a:r>
              <a:rPr lang="en">
                <a:solidFill>
                  <a:schemeClr val="dk2"/>
                </a:solidFill>
              </a:rPr>
              <a:t>t</a:t>
            </a:r>
            <a:r>
              <a:rPr baseline="30000" lang="en">
                <a:solidFill>
                  <a:schemeClr val="dk2"/>
                </a:solidFill>
              </a:rPr>
              <a:t>2</a:t>
            </a:r>
            <a:r>
              <a:rPr lang="en">
                <a:solidFill>
                  <a:schemeClr val="dk2"/>
                </a:solidFill>
              </a:rPr>
              <a:t> + </a:t>
            </a:r>
            <a:r>
              <a:rPr b="1" lang="en">
                <a:solidFill>
                  <a:schemeClr val="dk1"/>
                </a:solidFill>
              </a:rPr>
              <a:t>c</a:t>
            </a:r>
            <a:r>
              <a:rPr b="1" baseline="-25000" lang="en">
                <a:solidFill>
                  <a:schemeClr val="dk1"/>
                </a:solidFill>
              </a:rPr>
              <a:t>3</a:t>
            </a:r>
            <a:r>
              <a:rPr lang="en">
                <a:solidFill>
                  <a:schemeClr val="dk2"/>
                </a:solidFill>
              </a:rPr>
              <a:t>t</a:t>
            </a:r>
            <a:r>
              <a:rPr baseline="30000" lang="en">
                <a:solidFill>
                  <a:schemeClr val="dk2"/>
                </a:solidFill>
              </a:rPr>
              <a:t>3</a:t>
            </a:r>
            <a:r>
              <a:rPr lang="en">
                <a:solidFill>
                  <a:schemeClr val="dk2"/>
                </a:solidFill>
              </a:rPr>
              <a:t> + c</a:t>
            </a:r>
            <a:r>
              <a:rPr baseline="-25000" lang="en">
                <a:solidFill>
                  <a:schemeClr val="dk2"/>
                </a:solidFill>
              </a:rPr>
              <a:t>4</a:t>
            </a:r>
            <a:r>
              <a:rPr lang="en">
                <a:solidFill>
                  <a:schemeClr val="dk2"/>
                </a:solidFill>
              </a:rPr>
              <a:t>t</a:t>
            </a:r>
            <a:r>
              <a:rPr baseline="30000" lang="en">
                <a:solidFill>
                  <a:schemeClr val="dk2"/>
                </a:solidFill>
              </a:rPr>
              <a:t>4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Remembering that c</a:t>
            </a:r>
            <a:r>
              <a:rPr baseline="-25000" lang="en">
                <a:solidFill>
                  <a:schemeClr val="dk2"/>
                </a:solidFill>
              </a:rPr>
              <a:t>0</a:t>
            </a:r>
            <a:r>
              <a:rPr lang="en">
                <a:solidFill>
                  <a:schemeClr val="dk2"/>
                </a:solidFill>
              </a:rPr>
              <a:t> = 1176 &amp; c</a:t>
            </a:r>
            <a:r>
              <a:rPr baseline="-25000" lang="en">
                <a:solidFill>
                  <a:schemeClr val="dk2"/>
                </a:solidFill>
              </a:rPr>
              <a:t>4</a:t>
            </a:r>
            <a:r>
              <a:rPr lang="en">
                <a:solidFill>
                  <a:schemeClr val="dk2"/>
                </a:solidFill>
              </a:rPr>
              <a:t> = 780, we have: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2"/>
                </a:solidFill>
              </a:rPr>
              <a:t>W(t) = 780t</a:t>
            </a:r>
            <a:r>
              <a:rPr baseline="30000" lang="en">
                <a:solidFill>
                  <a:schemeClr val="dk2"/>
                </a:solidFill>
              </a:rPr>
              <a:t>4</a:t>
            </a:r>
            <a:r>
              <a:rPr lang="en">
                <a:solidFill>
                  <a:schemeClr val="dk2"/>
                </a:solidFill>
              </a:rPr>
              <a:t> + </a:t>
            </a:r>
            <a:r>
              <a:rPr b="1" lang="en">
                <a:solidFill>
                  <a:schemeClr val="dk1"/>
                </a:solidFill>
              </a:rPr>
              <a:t>2726</a:t>
            </a:r>
            <a:r>
              <a:rPr lang="en">
                <a:solidFill>
                  <a:schemeClr val="dk2"/>
                </a:solidFill>
              </a:rPr>
              <a:t>t</a:t>
            </a:r>
            <a:r>
              <a:rPr baseline="30000" lang="en">
                <a:solidFill>
                  <a:schemeClr val="dk2"/>
                </a:solidFill>
              </a:rPr>
              <a:t>3</a:t>
            </a:r>
            <a:r>
              <a:rPr lang="en">
                <a:solidFill>
                  <a:schemeClr val="dk2"/>
                </a:solidFill>
              </a:rPr>
              <a:t> + </a:t>
            </a:r>
            <a:r>
              <a:rPr b="1" lang="en">
                <a:solidFill>
                  <a:schemeClr val="dk1"/>
                </a:solidFill>
              </a:rPr>
              <a:t>5354</a:t>
            </a:r>
            <a:r>
              <a:rPr lang="en">
                <a:solidFill>
                  <a:schemeClr val="dk2"/>
                </a:solidFill>
              </a:rPr>
              <a:t>t</a:t>
            </a:r>
            <a:r>
              <a:rPr baseline="30000" lang="en">
                <a:solidFill>
                  <a:schemeClr val="dk2"/>
                </a:solidFill>
              </a:rPr>
              <a:t>2</a:t>
            </a:r>
            <a:r>
              <a:rPr lang="en">
                <a:solidFill>
                  <a:schemeClr val="dk2"/>
                </a:solidFill>
              </a:rPr>
              <a:t> + </a:t>
            </a:r>
            <a:r>
              <a:rPr b="1" lang="en">
                <a:solidFill>
                  <a:schemeClr val="dk1"/>
                </a:solidFill>
              </a:rPr>
              <a:t>3122</a:t>
            </a:r>
            <a:r>
              <a:rPr lang="en">
                <a:solidFill>
                  <a:schemeClr val="dk2"/>
                </a:solidFill>
              </a:rPr>
              <a:t>t + 1176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78" name="Google Shape;178;p20"/>
          <p:cNvSpPr txBox="1"/>
          <p:nvPr/>
        </p:nvSpPr>
        <p:spPr>
          <a:xfrm>
            <a:off x="4666425" y="2571725"/>
            <a:ext cx="2027700" cy="22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Then just add it all up:</a:t>
            </a:r>
            <a:endParaRPr>
              <a:solidFill>
                <a:schemeClr val="dk2"/>
              </a:solidFill>
            </a:endParaRPr>
          </a:p>
          <a:p>
            <a:pPr indent="45720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         1,176</a:t>
            </a:r>
            <a:endParaRPr>
              <a:solidFill>
                <a:schemeClr val="dk2"/>
              </a:solidFill>
            </a:endParaRPr>
          </a:p>
          <a:p>
            <a:pPr indent="45720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     312,200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          53,540,000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     2,726,000,000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+ 78,000,000,000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-----------------------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2"/>
                </a:solidFill>
              </a:rPr>
              <a:t>   </a:t>
            </a:r>
            <a:r>
              <a:rPr b="1" lang="en">
                <a:solidFill>
                  <a:schemeClr val="dk1"/>
                </a:solidFill>
              </a:rPr>
              <a:t>80,779,853,376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79" name="Google Shape;179;p20"/>
          <p:cNvSpPr txBox="1"/>
          <p:nvPr/>
        </p:nvSpPr>
        <p:spPr>
          <a:xfrm>
            <a:off x="6788550" y="2571725"/>
            <a:ext cx="2203500" cy="6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Try it on your calculators!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</p:txBody>
      </p:sp>
      <p:pic>
        <p:nvPicPr>
          <p:cNvPr id="180" name="Google Shape;180;p20"/>
          <p:cNvPicPr preferRelativeResize="0"/>
          <p:nvPr/>
        </p:nvPicPr>
        <p:blipFill rotWithShape="1">
          <a:blip r:embed="rId5">
            <a:alphaModFix/>
          </a:blip>
          <a:srcRect b="0" l="58483" r="2897" t="0"/>
          <a:stretch/>
        </p:blipFill>
        <p:spPr>
          <a:xfrm>
            <a:off x="6998425" y="2922125"/>
            <a:ext cx="1718975" cy="205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End</a:t>
            </a:r>
            <a:endParaRPr/>
          </a:p>
        </p:txBody>
      </p:sp>
      <p:sp>
        <p:nvSpPr>
          <p:cNvPr id="186" name="Google Shape;186;p2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💕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