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FE30F-7186-8CE8-9279-AC75B5A0F30F}" v="1815" dt="2026-04-26T19:58:39.720"/>
    <p1510:client id="{A5376044-3E67-E77B-CEF8-9601E82F1E7E}" v="776" dt="2026-04-26T18:58:25.130"/>
    <p1510:client id="{DE41C306-A42D-B7E5-E773-6BD06EFA429F}" v="490" dt="2026-04-26T19:47:17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Mo's Algorithm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Thomas Worden, James Greene, John Devost, Ethan Klose</a:t>
            </a:r>
          </a:p>
        </p:txBody>
      </p:sp>
      <p:pic>
        <p:nvPicPr>
          <p:cNvPr id="4" name="Picture 3" descr="Moe Szyslak - Wikipedia">
            <a:extLst>
              <a:ext uri="{FF2B5EF4-FFF2-40B4-BE49-F238E27FC236}">
                <a16:creationId xmlns:a16="http://schemas.microsoft.com/office/drawing/2014/main" id="{8682C8BA-255F-6A87-CC6A-D059BF7E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466" y="463404"/>
            <a:ext cx="3095904" cy="555319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AA01CA-53D8-21E9-CAF5-ED0B75BDD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5ED8B-AB38-AE8C-3560-41EA950A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CA601-657C-9740-DCEE-0CC551284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07F08-A534-9654-F9C7-21F6DBF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reset at each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46F-1F16-EB6A-CD72-FEF93A9E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8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Implementation choice depending on structure of queries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6137C-03C4-E1EC-C146-4C3CD499DB9E}"/>
              </a:ext>
            </a:extLst>
          </p:cNvPr>
          <p:cNvSpPr/>
          <p:nvPr/>
        </p:nvSpPr>
        <p:spPr>
          <a:xfrm>
            <a:off x="221924" y="5715579"/>
            <a:ext cx="1532604" cy="5088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6E3AB-33B3-95BC-DB25-56E54FAC485C}"/>
              </a:ext>
            </a:extLst>
          </p:cNvPr>
          <p:cNvSpPr/>
          <p:nvPr/>
        </p:nvSpPr>
        <p:spPr>
          <a:xfrm>
            <a:off x="1770504" y="5715578"/>
            <a:ext cx="1532604" cy="50882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7BEC6-2CA3-EE15-2154-9A0F99541002}"/>
              </a:ext>
            </a:extLst>
          </p:cNvPr>
          <p:cNvSpPr/>
          <p:nvPr/>
        </p:nvSpPr>
        <p:spPr>
          <a:xfrm>
            <a:off x="3306793" y="5715578"/>
            <a:ext cx="1532604" cy="508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CA327-623F-89E9-D257-0068EAA52D2D}"/>
              </a:ext>
            </a:extLst>
          </p:cNvPr>
          <p:cNvCxnSpPr/>
          <p:nvPr/>
        </p:nvCxnSpPr>
        <p:spPr>
          <a:xfrm>
            <a:off x="448885" y="4944158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83DF5B-001A-C395-49F3-F735B5EE30C7}"/>
              </a:ext>
            </a:extLst>
          </p:cNvPr>
          <p:cNvCxnSpPr>
            <a:cxnSpLocks/>
          </p:cNvCxnSpPr>
          <p:nvPr/>
        </p:nvCxnSpPr>
        <p:spPr>
          <a:xfrm>
            <a:off x="4578432" y="4944158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7755E-31F4-1DCD-8D3A-902F95AD7DC0}"/>
              </a:ext>
            </a:extLst>
          </p:cNvPr>
          <p:cNvCxnSpPr>
            <a:cxnSpLocks/>
          </p:cNvCxnSpPr>
          <p:nvPr/>
        </p:nvCxnSpPr>
        <p:spPr>
          <a:xfrm>
            <a:off x="446304" y="5317408"/>
            <a:ext cx="4126039" cy="450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ADD1F8-DA86-5E77-AE93-F9DABEF051A3}"/>
              </a:ext>
            </a:extLst>
          </p:cNvPr>
          <p:cNvSpPr txBox="1"/>
          <p:nvPr/>
        </p:nvSpPr>
        <p:spPr>
          <a:xfrm>
            <a:off x="1301753" y="2514447"/>
            <a:ext cx="32003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Worst case for reset</a:t>
            </a:r>
          </a:p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ADBDA2-2289-15F1-A5B1-8C14EA4C2553}"/>
              </a:ext>
            </a:extLst>
          </p:cNvPr>
          <p:cNvSpPr txBox="1"/>
          <p:nvPr/>
        </p:nvSpPr>
        <p:spPr>
          <a:xfrm>
            <a:off x="6665040" y="2936567"/>
            <a:ext cx="32003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Worst case for no reset</a:t>
            </a:r>
          </a:p>
          <a:p>
            <a:pPr algn="ctr"/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2884B4-8AA7-FDDB-3811-CA102B23EE5F}"/>
              </a:ext>
            </a:extLst>
          </p:cNvPr>
          <p:cNvCxnSpPr>
            <a:cxnSpLocks/>
          </p:cNvCxnSpPr>
          <p:nvPr/>
        </p:nvCxnSpPr>
        <p:spPr>
          <a:xfrm>
            <a:off x="1899142" y="4157577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005C9B-7830-5CDF-D62E-63B7FD2BA2FA}"/>
              </a:ext>
            </a:extLst>
          </p:cNvPr>
          <p:cNvCxnSpPr>
            <a:cxnSpLocks/>
          </p:cNvCxnSpPr>
          <p:nvPr/>
        </p:nvCxnSpPr>
        <p:spPr>
          <a:xfrm>
            <a:off x="4578431" y="4157576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he Notorious B.I.G. Feat. Puff Daddy &amp; Mase: Mo Money Mo Problems (Music  Video 1997) - IMDb">
            <a:extLst>
              <a:ext uri="{FF2B5EF4-FFF2-40B4-BE49-F238E27FC236}">
                <a16:creationId xmlns:a16="http://schemas.microsoft.com/office/drawing/2014/main" id="{AD9F72FB-8A5C-A21E-EC05-D3387CEB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375" y="148125"/>
            <a:ext cx="3233250" cy="259575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30ABD4-8640-D4BA-BB81-898017695485}"/>
              </a:ext>
            </a:extLst>
          </p:cNvPr>
          <p:cNvCxnSpPr>
            <a:cxnSpLocks/>
          </p:cNvCxnSpPr>
          <p:nvPr/>
        </p:nvCxnSpPr>
        <p:spPr>
          <a:xfrm>
            <a:off x="1895413" y="4514959"/>
            <a:ext cx="2676930" cy="1313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A09D9A-3A57-DC13-14CB-E8AEFF214FCA}"/>
              </a:ext>
            </a:extLst>
          </p:cNvPr>
          <p:cNvCxnSpPr>
            <a:cxnSpLocks/>
          </p:cNvCxnSpPr>
          <p:nvPr/>
        </p:nvCxnSpPr>
        <p:spPr>
          <a:xfrm>
            <a:off x="4575087" y="3357735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1C5B96-822B-95FA-6A7D-73AE309CC7F1}"/>
              </a:ext>
            </a:extLst>
          </p:cNvPr>
          <p:cNvCxnSpPr>
            <a:cxnSpLocks/>
          </p:cNvCxnSpPr>
          <p:nvPr/>
        </p:nvCxnSpPr>
        <p:spPr>
          <a:xfrm>
            <a:off x="3370634" y="3357735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A2539A-70B9-9FD0-6102-B082B039B369}"/>
              </a:ext>
            </a:extLst>
          </p:cNvPr>
          <p:cNvCxnSpPr>
            <a:cxnSpLocks/>
          </p:cNvCxnSpPr>
          <p:nvPr/>
        </p:nvCxnSpPr>
        <p:spPr>
          <a:xfrm>
            <a:off x="3370634" y="3687255"/>
            <a:ext cx="1214046" cy="409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5DB2AB5-8E1D-08EE-486B-1595A14B59A8}"/>
              </a:ext>
            </a:extLst>
          </p:cNvPr>
          <p:cNvSpPr/>
          <p:nvPr/>
        </p:nvSpPr>
        <p:spPr>
          <a:xfrm>
            <a:off x="5978149" y="5727288"/>
            <a:ext cx="1532604" cy="5088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006C2-A564-9D12-8E92-83F9584009A0}"/>
              </a:ext>
            </a:extLst>
          </p:cNvPr>
          <p:cNvSpPr/>
          <p:nvPr/>
        </p:nvSpPr>
        <p:spPr>
          <a:xfrm>
            <a:off x="7526729" y="5727288"/>
            <a:ext cx="1532604" cy="50882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CCECD-72E0-BCD9-D704-A904CA74911A}"/>
              </a:ext>
            </a:extLst>
          </p:cNvPr>
          <p:cNvSpPr/>
          <p:nvPr/>
        </p:nvSpPr>
        <p:spPr>
          <a:xfrm>
            <a:off x="9063019" y="5727288"/>
            <a:ext cx="1532604" cy="508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7DDF22-DDCB-DDDA-AEA3-8C5BFA03154B}"/>
              </a:ext>
            </a:extLst>
          </p:cNvPr>
          <p:cNvCxnSpPr>
            <a:cxnSpLocks/>
          </p:cNvCxnSpPr>
          <p:nvPr/>
        </p:nvCxnSpPr>
        <p:spPr>
          <a:xfrm>
            <a:off x="6205111" y="4960372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8D395B-BA1E-8732-3C30-E8CFB194A3AF}"/>
              </a:ext>
            </a:extLst>
          </p:cNvPr>
          <p:cNvCxnSpPr>
            <a:cxnSpLocks/>
          </p:cNvCxnSpPr>
          <p:nvPr/>
        </p:nvCxnSpPr>
        <p:spPr>
          <a:xfrm>
            <a:off x="10334658" y="4955868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E6F6A7-A86B-AA2C-FDE9-8C3A20822FB3}"/>
              </a:ext>
            </a:extLst>
          </p:cNvPr>
          <p:cNvCxnSpPr>
            <a:cxnSpLocks/>
          </p:cNvCxnSpPr>
          <p:nvPr/>
        </p:nvCxnSpPr>
        <p:spPr>
          <a:xfrm>
            <a:off x="6209041" y="5354860"/>
            <a:ext cx="4125617" cy="58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C4E8DE-19D1-7C8C-6FDA-A0A6C6EBA76F}"/>
              </a:ext>
            </a:extLst>
          </p:cNvPr>
          <p:cNvCxnSpPr>
            <a:cxnSpLocks/>
          </p:cNvCxnSpPr>
          <p:nvPr/>
        </p:nvCxnSpPr>
        <p:spPr>
          <a:xfrm>
            <a:off x="7643077" y="3689963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D7E3C-15F2-5E45-1E1E-35A7FD315B74}"/>
              </a:ext>
            </a:extLst>
          </p:cNvPr>
          <p:cNvCxnSpPr>
            <a:cxnSpLocks/>
          </p:cNvCxnSpPr>
          <p:nvPr/>
        </p:nvCxnSpPr>
        <p:spPr>
          <a:xfrm>
            <a:off x="10322365" y="3689963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A48591-27A8-3759-FE9F-14A4F634F2A3}"/>
              </a:ext>
            </a:extLst>
          </p:cNvPr>
          <p:cNvCxnSpPr>
            <a:cxnSpLocks/>
          </p:cNvCxnSpPr>
          <p:nvPr/>
        </p:nvCxnSpPr>
        <p:spPr>
          <a:xfrm>
            <a:off x="7643077" y="4047345"/>
            <a:ext cx="267928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A20AFD-A592-A30F-CCE1-CE7F15F5106D}"/>
              </a:ext>
            </a:extLst>
          </p:cNvPr>
          <p:cNvCxnSpPr>
            <a:cxnSpLocks/>
          </p:cNvCxnSpPr>
          <p:nvPr/>
        </p:nvCxnSpPr>
        <p:spPr>
          <a:xfrm>
            <a:off x="8122400" y="4525705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184F41-0697-9DEA-7AA1-CCE16A0D5F7A}"/>
              </a:ext>
            </a:extLst>
          </p:cNvPr>
          <p:cNvCxnSpPr>
            <a:cxnSpLocks/>
          </p:cNvCxnSpPr>
          <p:nvPr/>
        </p:nvCxnSpPr>
        <p:spPr>
          <a:xfrm>
            <a:off x="7630785" y="4501124"/>
            <a:ext cx="847" cy="7230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3024D0-8489-47EC-60F4-452B2364D229}"/>
              </a:ext>
            </a:extLst>
          </p:cNvPr>
          <p:cNvCxnSpPr>
            <a:cxnSpLocks/>
          </p:cNvCxnSpPr>
          <p:nvPr/>
        </p:nvCxnSpPr>
        <p:spPr>
          <a:xfrm flipV="1">
            <a:off x="7628683" y="4859935"/>
            <a:ext cx="489917" cy="272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6725054-2C74-66CB-76C7-824FD90A932F}"/>
              </a:ext>
            </a:extLst>
          </p:cNvPr>
          <p:cNvSpPr/>
          <p:nvPr/>
        </p:nvSpPr>
        <p:spPr>
          <a:xfrm>
            <a:off x="9059333" y="2358571"/>
            <a:ext cx="749904" cy="2419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BLOCKS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CBADF6-9DF9-E6FD-CEDA-774CAC087FC0}"/>
              </a:ext>
            </a:extLst>
          </p:cNvPr>
          <p:cNvSpPr/>
          <p:nvPr/>
        </p:nvSpPr>
        <p:spPr>
          <a:xfrm>
            <a:off x="10205332" y="2358571"/>
            <a:ext cx="323904" cy="2479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BL</a:t>
            </a:r>
          </a:p>
        </p:txBody>
      </p:sp>
      <p:pic>
        <p:nvPicPr>
          <p:cNvPr id="53" name="Picture 52" descr="Plastic Toy Blocks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A7FE285B-B74B-484D-5536-8D3D0A6C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000" y="268500"/>
            <a:ext cx="1332000" cy="1017000"/>
          </a:xfrm>
          <a:prstGeom prst="rect">
            <a:avLst/>
          </a:prstGeom>
        </p:spPr>
      </p:pic>
      <p:pic>
        <p:nvPicPr>
          <p:cNvPr id="54" name="Picture 53" descr="wooden toys picture 48074157 PNG">
            <a:extLst>
              <a:ext uri="{FF2B5EF4-FFF2-40B4-BE49-F238E27FC236}">
                <a16:creationId xmlns:a16="http://schemas.microsoft.com/office/drawing/2014/main" id="{39756395-B6D5-6C22-240D-1C5D6B68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8349126" y="417009"/>
            <a:ext cx="1105500" cy="7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07539-19D1-7EFC-C408-020AEDC7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45EB-09F3-F72B-CD38-BF312A27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310954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We have N items and Q queries (assumed roughly equal)</a:t>
            </a:r>
          </a:p>
          <a:p>
            <a:r>
              <a:rPr lang="en-US" sz="1700" dirty="0"/>
              <a:t>First sort queries (</a:t>
            </a:r>
            <a:r>
              <a:rPr lang="en-US" sz="1700" dirty="0" err="1"/>
              <a:t>QlogQ</a:t>
            </a:r>
            <a:r>
              <a:rPr lang="en-US" sz="1700" dirty="0"/>
              <a:t>)</a:t>
            </a:r>
          </a:p>
          <a:p>
            <a:r>
              <a:rPr lang="en-US" sz="1700" dirty="0"/>
              <a:t>Each query might have left side oscillate between edges of block</a:t>
            </a:r>
          </a:p>
          <a:p>
            <a:r>
              <a:rPr lang="en-US" sz="1700" dirty="0"/>
              <a:t>Each block might have the right side go all the way to the end</a:t>
            </a:r>
          </a:p>
          <a:p>
            <a:r>
              <a:rPr lang="en-US" sz="1700" dirty="0"/>
              <a:t>So, runtime is O(</a:t>
            </a:r>
            <a:r>
              <a:rPr lang="en-US" sz="1700" dirty="0" err="1"/>
              <a:t>QlogQ+Qsqrt</a:t>
            </a:r>
            <a:r>
              <a:rPr lang="en-US" sz="1700" dirty="0"/>
              <a:t>(N)+</a:t>
            </a:r>
            <a:r>
              <a:rPr lang="en-US" sz="1700" dirty="0" err="1"/>
              <a:t>Nsqrt</a:t>
            </a:r>
            <a:r>
              <a:rPr lang="en-US" sz="1700" dirty="0"/>
              <a:t>(N)) = O((Q+N)sqrt(N))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Balance between left side oscillating within block and right side going to the end for each block is why we have sqrt(N) size blocks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'mores">
            <a:extLst>
              <a:ext uri="{FF2B5EF4-FFF2-40B4-BE49-F238E27FC236}">
                <a16:creationId xmlns:a16="http://schemas.microsoft.com/office/drawing/2014/main" id="{FA6B7FC5-379E-73FF-AF58-62AED1E6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809" y="5371990"/>
            <a:ext cx="2747239" cy="2060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D5969-FCB7-B01E-7285-E6EF1D2FC3F4}"/>
              </a:ext>
            </a:extLst>
          </p:cNvPr>
          <p:cNvSpPr txBox="1"/>
          <p:nvPr/>
        </p:nvSpPr>
        <p:spPr>
          <a:xfrm>
            <a:off x="2753667" y="1851885"/>
            <a:ext cx="130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(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pic>
        <p:nvPicPr>
          <p:cNvPr id="6" name="Picture 5" descr="S'mores">
            <a:extLst>
              <a:ext uri="{FF2B5EF4-FFF2-40B4-BE49-F238E27FC236}">
                <a16:creationId xmlns:a16="http://schemas.microsoft.com/office/drawing/2014/main" id="{192A5827-28A0-5244-B78C-6FBCD6B2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809" y="3311196"/>
            <a:ext cx="2747239" cy="2060429"/>
          </a:xfrm>
          <a:prstGeom prst="rect">
            <a:avLst/>
          </a:prstGeom>
        </p:spPr>
      </p:pic>
      <p:pic>
        <p:nvPicPr>
          <p:cNvPr id="7" name="Picture 6" descr="S'mores">
            <a:extLst>
              <a:ext uri="{FF2B5EF4-FFF2-40B4-BE49-F238E27FC236}">
                <a16:creationId xmlns:a16="http://schemas.microsoft.com/office/drawing/2014/main" id="{FE10E46E-02A6-4880-D78A-BB424D26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809" y="1250767"/>
            <a:ext cx="2747239" cy="2060429"/>
          </a:xfrm>
          <a:prstGeom prst="rect">
            <a:avLst/>
          </a:prstGeom>
        </p:spPr>
      </p:pic>
      <p:pic>
        <p:nvPicPr>
          <p:cNvPr id="8" name="Picture 7" descr="S'mores">
            <a:extLst>
              <a:ext uri="{FF2B5EF4-FFF2-40B4-BE49-F238E27FC236}">
                <a16:creationId xmlns:a16="http://schemas.microsoft.com/office/drawing/2014/main" id="{407CA603-7EE3-806D-4BF4-CC43524A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808" y="-810027"/>
            <a:ext cx="2747239" cy="20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BA657-BB47-4F26-96D8-45CE7061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2578DBD-3339-AAFE-EABF-CCE8F1204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FFEFD-87A8-7B6E-A378-BC47BA10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Why use Mo’s?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B80AD-CD52-80D7-FDEB-3EE413E0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5504680" cy="35225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Mo's operations do not need to be invertible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compute operations like max, min, and mode, unlike Fenwick trees </a:t>
            </a:r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(and Segment trees suck)</a:t>
            </a:r>
          </a:p>
          <a:p>
            <a:r>
              <a:rPr lang="en-US" sz="2400" dirty="0"/>
              <a:t>Doesn't store multiple instances of large data structures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If we wanted to keep track of frequencies of numbers over a range, each node in a segment tree would have to store a </a:t>
            </a:r>
            <a:r>
              <a:rPr lang="en-US" sz="2000" dirty="0" err="1"/>
              <a:t>hashmap</a:t>
            </a:r>
            <a:r>
              <a:rPr lang="en-US" sz="2000" dirty="0"/>
              <a:t> of these frequencies, taking a significant amount of space.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013BC4-00CB-6D27-805B-2FF3F8733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3788A6-25B8-7488-626F-573C03811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lasses PNGs for Free Download">
            <a:extLst>
              <a:ext uri="{FF2B5EF4-FFF2-40B4-BE49-F238E27FC236}">
                <a16:creationId xmlns:a16="http://schemas.microsoft.com/office/drawing/2014/main" id="{8A10E1C2-6A9E-7188-C7C4-9E23FC41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62" y="1814114"/>
            <a:ext cx="2200074" cy="824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249913-7A6A-D7D2-D6B7-D3069399A9E6}"/>
              </a:ext>
            </a:extLst>
          </p:cNvPr>
          <p:cNvGrpSpPr/>
          <p:nvPr/>
        </p:nvGrpSpPr>
        <p:grpSpPr>
          <a:xfrm>
            <a:off x="7232397" y="965155"/>
            <a:ext cx="3823206" cy="4532968"/>
            <a:chOff x="9627264" y="3586633"/>
            <a:chExt cx="1974336" cy="2898571"/>
          </a:xfrm>
        </p:grpSpPr>
        <p:pic>
          <p:nvPicPr>
            <p:cNvPr id="11" name="Picture 10" descr="Anybody else here thinks Mark Floryan looks like Solomon from Gummo? : r/UVA">
              <a:extLst>
                <a:ext uri="{FF2B5EF4-FFF2-40B4-BE49-F238E27FC236}">
                  <a16:creationId xmlns:a16="http://schemas.microsoft.com/office/drawing/2014/main" id="{EE54B5DC-4373-EA0C-798A-780CC5F9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7264" y="3586633"/>
              <a:ext cx="1974336" cy="2898571"/>
            </a:xfrm>
            <a:prstGeom prst="rect">
              <a:avLst/>
            </a:prstGeom>
          </p:spPr>
        </p:pic>
        <p:pic>
          <p:nvPicPr>
            <p:cNvPr id="12" name="Picture 11" descr="Glasses PNGs for Free Download">
              <a:extLst>
                <a:ext uri="{FF2B5EF4-FFF2-40B4-BE49-F238E27FC236}">
                  <a16:creationId xmlns:a16="http://schemas.microsoft.com/office/drawing/2014/main" id="{464CD54D-DDB9-2F8B-A783-C7A13E02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6633" y="4474173"/>
              <a:ext cx="1136137" cy="41532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D12C2A3-6796-18A6-208F-40D38B4BC476}"/>
              </a:ext>
            </a:extLst>
          </p:cNvPr>
          <p:cNvSpPr txBox="1"/>
          <p:nvPr/>
        </p:nvSpPr>
        <p:spPr>
          <a:xfrm>
            <a:off x="7232397" y="56678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Mork Floryan</a:t>
            </a:r>
          </a:p>
        </p:txBody>
      </p:sp>
    </p:spTree>
    <p:extLst>
      <p:ext uri="{BB962C8B-B14F-4D97-AF65-F5344CB8AC3E}">
        <p14:creationId xmlns:p14="http://schemas.microsoft.com/office/powerpoint/2010/main" val="260550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6AE8180-6D94-368D-D20C-EC77F39F3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77DA3-BD35-4B74-BC09-E20003B35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70F66-9BA1-ADD8-9B18-8521E06B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2B9BD-6A76-C4EF-9F3A-D1ACB8AD6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4DDB3-4073-FF58-6D76-AC8B9D75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Remember the Alamo? - JSTOR Daily">
            <a:extLst>
              <a:ext uri="{FF2B5EF4-FFF2-40B4-BE49-F238E27FC236}">
                <a16:creationId xmlns:a16="http://schemas.microsoft.com/office/drawing/2014/main" id="{C76093C2-76E4-1EE8-82F7-2FE2F2EB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D3938-0FEF-9B9A-3B07-45E01274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723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E11DABD-2C25-6660-4F54-3F341A82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86C2C-162C-0BE7-8E98-A77BE951E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6BAD2-E59C-F593-7870-548530C8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EBCD0-F9F5-6969-8ED2-8D917A1C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405AD-CCB4-BC9D-2C0C-F78541DF0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Remember the Alamo? - JSTOR Daily">
            <a:extLst>
              <a:ext uri="{FF2B5EF4-FFF2-40B4-BE49-F238E27FC236}">
                <a16:creationId xmlns:a16="http://schemas.microsoft.com/office/drawing/2014/main" id="{493D3756-7004-C584-421A-F3640FF4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EFD5D-886F-89E5-D578-B3495037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Mo 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54971-77DF-75D6-89CD-AA7A10EF7E72}"/>
              </a:ext>
            </a:extLst>
          </p:cNvPr>
          <p:cNvSpPr txBox="1"/>
          <p:nvPr/>
        </p:nvSpPr>
        <p:spPr>
          <a:xfrm>
            <a:off x="9261230" y="6215876"/>
            <a:ext cx="2930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Remember me?</a:t>
            </a:r>
          </a:p>
        </p:txBody>
      </p:sp>
    </p:spTree>
    <p:extLst>
      <p:ext uri="{BB962C8B-B14F-4D97-AF65-F5344CB8AC3E}">
        <p14:creationId xmlns:p14="http://schemas.microsoft.com/office/powerpoint/2010/main" val="404284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1B794-3D87-D111-4C53-3C5C6D23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Mo-tivation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2CA5-EF11-C15E-1DA7-37650560F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 dirty="0"/>
              <a:t>Often have "offline" queries</a:t>
            </a:r>
          </a:p>
          <a:p>
            <a:pPr marL="342900" indent="-342900"/>
            <a:r>
              <a:rPr lang="en-US" sz="2000" dirty="0"/>
              <a:t>If asked for sum of range [1, 9] and then [2, 9], why recompute entire range?</a:t>
            </a:r>
          </a:p>
          <a:p>
            <a:pPr marL="342900" indent="-342900"/>
            <a:r>
              <a:rPr lang="en-US" sz="2000" dirty="0"/>
              <a:t>Goal is to find ordering of queries that minimizes the difference in ranges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6799DA-72E1-2610-51EE-DB06DA614A62}"/>
              </a:ext>
            </a:extLst>
          </p:cNvPr>
          <p:cNvGrpSpPr/>
          <p:nvPr/>
        </p:nvGrpSpPr>
        <p:grpSpPr>
          <a:xfrm>
            <a:off x="6512442" y="742607"/>
            <a:ext cx="5201023" cy="4959028"/>
            <a:chOff x="6753792" y="822000"/>
            <a:chExt cx="4684416" cy="4519656"/>
          </a:xfrm>
        </p:grpSpPr>
        <p:pic>
          <p:nvPicPr>
            <p:cNvPr id="5" name="Picture 4" descr="Free Images : grass, sky, white, field, farm, meadow, countryside ...">
              <a:extLst>
                <a:ext uri="{FF2B5EF4-FFF2-40B4-BE49-F238E27FC236}">
                  <a16:creationId xmlns:a16="http://schemas.microsoft.com/office/drawing/2014/main" id="{827F713B-9D3D-D509-ED71-92BAE64F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3792" y="1828344"/>
              <a:ext cx="4684416" cy="3513312"/>
            </a:xfrm>
            <a:prstGeom prst="rect">
              <a:avLst/>
            </a:prstGeom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966F336-F250-2335-734A-B7BBE92C2DFE}"/>
                </a:ext>
              </a:extLst>
            </p:cNvPr>
            <p:cNvSpPr/>
            <p:nvPr/>
          </p:nvSpPr>
          <p:spPr>
            <a:xfrm>
              <a:off x="7248000" y="822000"/>
              <a:ext cx="1704000" cy="1008000"/>
            </a:xfrm>
            <a:prstGeom prst="wedgeRoundRect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01368">
                <a:spcAft>
                  <a:spcPts val="600"/>
                </a:spcAft>
              </a:pPr>
              <a:r>
                <a:rPr lang="en-US" sz="354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MO</a:t>
              </a:r>
              <a:r>
                <a:rPr lang="en-US" sz="3546" strike="sngStrike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O</a:t>
              </a:r>
              <a:r>
                <a:rPr lang="en-US" sz="354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!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64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5B4A1-E7A6-59F8-D6A2-1003D850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Expla</a:t>
            </a:r>
            <a:r>
              <a:rPr lang="en-US" sz="4000" dirty="0"/>
              <a:t>(</a:t>
            </a:r>
            <a:r>
              <a:rPr lang="en-US" sz="4000" dirty="0" err="1"/>
              <a:t>mo</a:t>
            </a:r>
            <a:r>
              <a:rPr lang="en-US" sz="4000" dirty="0"/>
              <a:t>)</a:t>
            </a:r>
            <a:r>
              <a:rPr lang="en-US" sz="4000" dirty="0" err="1"/>
              <a:t>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D725-5611-0CB0-4FB4-90BECFFD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8183449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Do a "square root decomposition", blocking the input array into buckets of size sqrt(N)</a:t>
            </a:r>
          </a:p>
          <a:p>
            <a:r>
              <a:rPr lang="en-US" sz="1900" dirty="0"/>
              <a:t>Put each query into the bucket corresponding to their left index</a:t>
            </a:r>
          </a:p>
          <a:p>
            <a:r>
              <a:rPr lang="en-US" sz="1900" dirty="0"/>
              <a:t>Then sort each bucket's queries by the right index</a:t>
            </a:r>
          </a:p>
          <a:p>
            <a:r>
              <a:rPr lang="en-US" sz="1900" dirty="0"/>
              <a:t>Keep a data structure of the items in the current query and update it with new items for the next query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We choose to reset the data structure between blocks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3" descr="Bloodsuckers: 7 Things You Should Know About the Mosquito — Stanford Blood  Center">
            <a:extLst>
              <a:ext uri="{FF2B5EF4-FFF2-40B4-BE49-F238E27FC236}">
                <a16:creationId xmlns:a16="http://schemas.microsoft.com/office/drawing/2014/main" id="{2F051BBD-181A-61B1-9C95-E8642B2B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728" y="5335007"/>
            <a:ext cx="970968" cy="10220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D4F26-287B-13AF-02B1-902606DD6975}"/>
              </a:ext>
            </a:extLst>
          </p:cNvPr>
          <p:cNvSpPr txBox="1"/>
          <p:nvPr/>
        </p:nvSpPr>
        <p:spPr>
          <a:xfrm>
            <a:off x="10602166" y="6444519"/>
            <a:ext cx="12360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MO-</a:t>
            </a:r>
            <a:r>
              <a:rPr lang="en-US" dirty="0" err="1">
                <a:solidFill>
                  <a:schemeClr val="bg1"/>
                </a:solidFill>
              </a:rPr>
              <a:t>squito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D04A0D-9E46-17A6-5F46-871224D6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15BB2C-2B11-FF96-150F-074752FA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FB8BF-61EE-4555-F661-76CA6A04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2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E47FD-54EC-7ED8-2C09-EB1028C7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mo</a:t>
            </a:r>
            <a:r>
              <a:rPr lang="en-US"/>
              <a:t>)</a:t>
            </a:r>
            <a:r>
              <a:rPr lang="en-US" err="1"/>
              <a:t>Runthrough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7D8D4-8E49-A9FB-810B-2B8854076F2A}"/>
              </a:ext>
            </a:extLst>
          </p:cNvPr>
          <p:cNvSpPr txBox="1"/>
          <p:nvPr/>
        </p:nvSpPr>
        <p:spPr>
          <a:xfrm>
            <a:off x="1020096" y="3441290"/>
            <a:ext cx="782893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</a:t>
            </a:r>
          </a:p>
          <a:p>
            <a:r>
              <a:rPr lang="en-US" sz="3000"/>
              <a:t>Sum(2,5)</a:t>
            </a:r>
            <a:br>
              <a:rPr lang="en-US" sz="3000"/>
            </a:br>
            <a:r>
              <a:rPr lang="en-US" sz="3000"/>
              <a:t>Sum(4,5)</a:t>
            </a:r>
          </a:p>
          <a:p>
            <a:r>
              <a:rPr lang="en-US" sz="3000"/>
              <a:t>Sum(0,4)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5E01E3-80F3-A63D-9866-9C655055E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29138"/>
              </p:ext>
            </p:extLst>
          </p:nvPr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pic>
        <p:nvPicPr>
          <p:cNvPr id="4098" name="Picture 2" descr="Rustacean.net: Home of Ferris the Crab">
            <a:extLst>
              <a:ext uri="{FF2B5EF4-FFF2-40B4-BE49-F238E27FC236}">
                <a16:creationId xmlns:a16="http://schemas.microsoft.com/office/drawing/2014/main" id="{540E5672-3979-C03D-1123-DE3E92F6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67" y="5209353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01E0C-92C0-A4E4-BCD3-EBFB15F38C14}"/>
              </a:ext>
            </a:extLst>
          </p:cNvPr>
          <p:cNvSpPr txBox="1"/>
          <p:nvPr/>
        </p:nvSpPr>
        <p:spPr>
          <a:xfrm>
            <a:off x="10805746" y="648823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Ferris</a:t>
            </a:r>
          </a:p>
        </p:txBody>
      </p:sp>
    </p:spTree>
    <p:extLst>
      <p:ext uri="{BB962C8B-B14F-4D97-AF65-F5344CB8AC3E}">
        <p14:creationId xmlns:p14="http://schemas.microsoft.com/office/powerpoint/2010/main" val="355095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D8EC103-67EC-3E2B-AF74-E1181029C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E54F3-AFFB-03BF-5965-ED089360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B95CD-5530-6952-2B4C-3F3768A24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533E46-D175-7887-25CB-661099B61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46821"/>
              </p:ext>
            </p:extLst>
          </p:nvPr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13697B-1094-6E53-75DD-0109495DFE5A}"/>
              </a:ext>
            </a:extLst>
          </p:cNvPr>
          <p:cNvSpPr txBox="1"/>
          <p:nvPr/>
        </p:nvSpPr>
        <p:spPr>
          <a:xfrm>
            <a:off x="2149488" y="3264397"/>
            <a:ext cx="28079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Sum(0,3), ID 0</a:t>
            </a:r>
          </a:p>
          <a:p>
            <a:r>
              <a:rPr lang="en-US" sz="3000"/>
              <a:t>Sum(0,4), ID 3</a:t>
            </a:r>
          </a:p>
          <a:p>
            <a:r>
              <a:rPr lang="en-US" sz="3000"/>
              <a:t>Sum(2,5), ID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B9A58-E383-4633-D38C-EDE2B309D118}"/>
              </a:ext>
            </a:extLst>
          </p:cNvPr>
          <p:cNvSpPr txBox="1"/>
          <p:nvPr/>
        </p:nvSpPr>
        <p:spPr>
          <a:xfrm>
            <a:off x="7184571" y="3265714"/>
            <a:ext cx="25309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0" i="0" u="none" strike="noStrike" baseline="0">
                <a:solidFill>
                  <a:srgbClr val="000000"/>
                </a:solidFill>
                <a:latin typeface="Aptos"/>
              </a:rPr>
              <a:t>Sum(4,5</a:t>
            </a:r>
            <a:r>
              <a:rPr lang="en-US" sz="3000">
                <a:solidFill>
                  <a:srgbClr val="000000"/>
                </a:solidFill>
                <a:latin typeface="Aptos"/>
              </a:rPr>
              <a:t>), ID 2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8FE9AE-B668-EE0F-4E6E-FB280070DD4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Ru(mo)nthrough</a:t>
            </a:r>
          </a:p>
        </p:txBody>
      </p:sp>
      <p:pic>
        <p:nvPicPr>
          <p:cNvPr id="11" name="Picture 2" descr="Rustacean.net: Home of Ferris the Crab">
            <a:extLst>
              <a:ext uri="{FF2B5EF4-FFF2-40B4-BE49-F238E27FC236}">
                <a16:creationId xmlns:a16="http://schemas.microsoft.com/office/drawing/2014/main" id="{8FF06745-9E99-2F62-1900-BFE85E2B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17" y="5209353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4786AD-CCA5-50C1-36A3-FA1CB17BCE30}"/>
              </a:ext>
            </a:extLst>
          </p:cNvPr>
          <p:cNvSpPr txBox="1"/>
          <p:nvPr/>
        </p:nvSpPr>
        <p:spPr>
          <a:xfrm>
            <a:off x="9529396" y="648823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Ferris</a:t>
            </a:r>
          </a:p>
        </p:txBody>
      </p:sp>
    </p:spTree>
    <p:extLst>
      <p:ext uri="{BB962C8B-B14F-4D97-AF65-F5344CB8AC3E}">
        <p14:creationId xmlns:p14="http://schemas.microsoft.com/office/powerpoint/2010/main" val="361969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B91F4-3DD2-7CE5-22E4-15977835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65E5ABC-9F40-25C5-2C4A-06F665FE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24E12-7473-3EEE-0512-D29C3C5DF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DAF635-5B67-8CED-3417-2CB7A3212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BF2DD8-FA10-68EF-2F96-7BDC3A9EFEE2}"/>
              </a:ext>
            </a:extLst>
          </p:cNvPr>
          <p:cNvGraphicFramePr>
            <a:graphicFrameLocks noGrp="1"/>
          </p:cNvGraphicFramePr>
          <p:nvPr/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FD5B78-5845-5BF5-C807-4E7388466295}"/>
              </a:ext>
            </a:extLst>
          </p:cNvPr>
          <p:cNvSpPr txBox="1"/>
          <p:nvPr/>
        </p:nvSpPr>
        <p:spPr>
          <a:xfrm>
            <a:off x="914522" y="4446811"/>
            <a:ext cx="28079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Sum(0,3), ID 0</a:t>
            </a:r>
          </a:p>
          <a:p>
            <a:r>
              <a:rPr lang="en-US" sz="3000"/>
              <a:t>Sum(0,4), ID 3</a:t>
            </a:r>
          </a:p>
          <a:p>
            <a:r>
              <a:rPr lang="en-US" sz="3000"/>
              <a:t>Sum(2,5), ID 1</a:t>
            </a:r>
          </a:p>
          <a:p>
            <a:r>
              <a:rPr lang="en-US" sz="3000"/>
              <a:t>Sum(4,5), ID 2</a:t>
            </a:r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73B1CA1-45AC-3841-BCB9-744115EE2F4B}"/>
              </a:ext>
            </a:extLst>
          </p:cNvPr>
          <p:cNvSpPr/>
          <p:nvPr/>
        </p:nvSpPr>
        <p:spPr>
          <a:xfrm>
            <a:off x="1472296" y="3079361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174C463-641E-73E2-C2E2-DA454F00B979}"/>
              </a:ext>
            </a:extLst>
          </p:cNvPr>
          <p:cNvSpPr/>
          <p:nvPr/>
        </p:nvSpPr>
        <p:spPr>
          <a:xfrm>
            <a:off x="6757134" y="3079360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1DE93-FF8C-0407-0163-DFFD54F506A1}"/>
              </a:ext>
            </a:extLst>
          </p:cNvPr>
          <p:cNvSpPr txBox="1"/>
          <p:nvPr/>
        </p:nvSpPr>
        <p:spPr>
          <a:xfrm>
            <a:off x="5896388" y="4444858"/>
            <a:ext cx="52551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 = 20</a:t>
            </a:r>
          </a:p>
          <a:p>
            <a:r>
              <a:rPr lang="en-US" sz="3000"/>
              <a:t>Answers = [20, _, _, _]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0C1921-6998-C3D5-E262-65676859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Runt(mo)hrough</a:t>
            </a:r>
          </a:p>
        </p:txBody>
      </p:sp>
      <p:pic>
        <p:nvPicPr>
          <p:cNvPr id="11" name="Picture 2" descr="Rustacean.net: Home of Ferris the Crab">
            <a:extLst>
              <a:ext uri="{FF2B5EF4-FFF2-40B4-BE49-F238E27FC236}">
                <a16:creationId xmlns:a16="http://schemas.microsoft.com/office/drawing/2014/main" id="{CB27A0BB-E25D-C03E-88FC-D089C105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53" y="5209782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A68A2-154F-F8B1-659D-22E744291858}"/>
              </a:ext>
            </a:extLst>
          </p:cNvPr>
          <p:cNvSpPr txBox="1"/>
          <p:nvPr/>
        </p:nvSpPr>
        <p:spPr>
          <a:xfrm>
            <a:off x="4300232" y="6488668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Ferris</a:t>
            </a:r>
          </a:p>
        </p:txBody>
      </p:sp>
    </p:spTree>
    <p:extLst>
      <p:ext uri="{BB962C8B-B14F-4D97-AF65-F5344CB8AC3E}">
        <p14:creationId xmlns:p14="http://schemas.microsoft.com/office/powerpoint/2010/main" val="169503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351E-97B7-66C0-DA80-51DA0B24E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EC1A059-4F36-7BF1-4258-8EB43923A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3F147-B885-4647-56A1-43B08BCB7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39B62D-1FBE-92D4-261A-A989D8469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16F616-0DE5-2372-6D70-31789A85072B}"/>
              </a:ext>
            </a:extLst>
          </p:cNvPr>
          <p:cNvGraphicFramePr>
            <a:graphicFrameLocks noGrp="1"/>
          </p:cNvGraphicFramePr>
          <p:nvPr/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2F26A8-0537-E0EF-646D-C413EFB7B36C}"/>
              </a:ext>
            </a:extLst>
          </p:cNvPr>
          <p:cNvSpPr txBox="1"/>
          <p:nvPr/>
        </p:nvSpPr>
        <p:spPr>
          <a:xfrm>
            <a:off x="914522" y="4446811"/>
            <a:ext cx="28079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Sum(0,3), ID 0</a:t>
            </a:r>
          </a:p>
          <a:p>
            <a:r>
              <a:rPr lang="en-US" sz="3000"/>
              <a:t>Sum(0,4), ID 3</a:t>
            </a:r>
          </a:p>
          <a:p>
            <a:r>
              <a:rPr lang="en-US" sz="3000"/>
              <a:t>Sum(2,5), ID 1</a:t>
            </a:r>
          </a:p>
          <a:p>
            <a:r>
              <a:rPr lang="en-US" sz="3000"/>
              <a:t>Sum(4,5), ID 2</a:t>
            </a:r>
            <a:endParaRPr lang="en-US"/>
          </a:p>
        </p:txBody>
      </p:sp>
      <p:pic>
        <p:nvPicPr>
          <p:cNvPr id="11" name="Picture 2" descr="Rustacean.net: Home of Ferris the Crab">
            <a:extLst>
              <a:ext uri="{FF2B5EF4-FFF2-40B4-BE49-F238E27FC236}">
                <a16:creationId xmlns:a16="http://schemas.microsoft.com/office/drawing/2014/main" id="{A912C8EF-1C3D-D4AF-AA87-47820666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58" y="3295834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7F9E48D5-84E0-EA95-4B18-D62CBB80F51E}"/>
              </a:ext>
            </a:extLst>
          </p:cNvPr>
          <p:cNvSpPr/>
          <p:nvPr/>
        </p:nvSpPr>
        <p:spPr>
          <a:xfrm>
            <a:off x="1472296" y="3079361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F78D1CF-8EE4-F6BC-99BE-8C4FF1AE8C1B}"/>
              </a:ext>
            </a:extLst>
          </p:cNvPr>
          <p:cNvSpPr/>
          <p:nvPr/>
        </p:nvSpPr>
        <p:spPr>
          <a:xfrm>
            <a:off x="8514650" y="3202263"/>
            <a:ext cx="570016" cy="79336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C1F-DD85-4307-97EF-360F33E855B3}"/>
              </a:ext>
            </a:extLst>
          </p:cNvPr>
          <p:cNvSpPr txBox="1"/>
          <p:nvPr/>
        </p:nvSpPr>
        <p:spPr>
          <a:xfrm>
            <a:off x="5896388" y="4444858"/>
            <a:ext cx="52551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 = 20 + 9 = 29</a:t>
            </a:r>
          </a:p>
          <a:p>
            <a:r>
              <a:rPr lang="en-US" sz="3000"/>
              <a:t>Answers = [20, _, _, 29]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FF7429C-37FB-6563-A3C4-457DB702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Runthr(mo)ough</a:t>
            </a:r>
          </a:p>
        </p:txBody>
      </p:sp>
    </p:spTree>
    <p:extLst>
      <p:ext uri="{BB962C8B-B14F-4D97-AF65-F5344CB8AC3E}">
        <p14:creationId xmlns:p14="http://schemas.microsoft.com/office/powerpoint/2010/main" val="400495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113A-3F98-B378-65E5-FA0088733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5125988-84B3-6056-5620-72874C866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7B8BE-9577-C306-FBBD-A38E9DB4A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7F0703-D177-24A0-FAE8-EFA5131B1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FB8099-C757-4207-03D2-FC007EF964D1}"/>
              </a:ext>
            </a:extLst>
          </p:cNvPr>
          <p:cNvGraphicFramePr>
            <a:graphicFrameLocks noGrp="1"/>
          </p:cNvGraphicFramePr>
          <p:nvPr/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ECD91-E2D4-35D4-591E-6380D366AEFB}"/>
              </a:ext>
            </a:extLst>
          </p:cNvPr>
          <p:cNvSpPr txBox="1"/>
          <p:nvPr/>
        </p:nvSpPr>
        <p:spPr>
          <a:xfrm>
            <a:off x="914522" y="4446811"/>
            <a:ext cx="28079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Sum(0,3), ID 0</a:t>
            </a:r>
          </a:p>
          <a:p>
            <a:r>
              <a:rPr lang="en-US" sz="3000"/>
              <a:t>Sum(0,4), ID 3</a:t>
            </a:r>
          </a:p>
          <a:p>
            <a:r>
              <a:rPr lang="en-US" sz="3000"/>
              <a:t>Sum(2,5), ID 1</a:t>
            </a:r>
          </a:p>
          <a:p>
            <a:r>
              <a:rPr lang="en-US" sz="3000"/>
              <a:t>Sum(4,5), ID 2</a:t>
            </a:r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53196839-D0BA-9997-E3A5-65F5F4305613}"/>
              </a:ext>
            </a:extLst>
          </p:cNvPr>
          <p:cNvSpPr/>
          <p:nvPr/>
        </p:nvSpPr>
        <p:spPr>
          <a:xfrm>
            <a:off x="5011909" y="3165393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1825DB8-7A44-B050-1B8C-0AD4239CD89F}"/>
              </a:ext>
            </a:extLst>
          </p:cNvPr>
          <p:cNvSpPr/>
          <p:nvPr/>
        </p:nvSpPr>
        <p:spPr>
          <a:xfrm>
            <a:off x="10149263" y="3165392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206F1-1757-9980-4ECA-1D56A2D1F125}"/>
              </a:ext>
            </a:extLst>
          </p:cNvPr>
          <p:cNvSpPr txBox="1"/>
          <p:nvPr/>
        </p:nvSpPr>
        <p:spPr>
          <a:xfrm>
            <a:off x="5896388" y="4444858"/>
            <a:ext cx="52551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 = 29 – (6 + 2) + 3 = 24</a:t>
            </a:r>
          </a:p>
          <a:p>
            <a:r>
              <a:rPr lang="en-US" sz="3000"/>
              <a:t>Answers = [20, 24, _, 29]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F9AF02-D099-5DD4-BEEA-F88C9CF2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Runthrou</a:t>
            </a:r>
            <a:r>
              <a:rPr lang="en-US"/>
              <a:t>(</a:t>
            </a:r>
            <a:r>
              <a:rPr lang="en-US" err="1"/>
              <a:t>mo</a:t>
            </a:r>
            <a:r>
              <a:rPr lang="en-US"/>
              <a:t>)</a:t>
            </a:r>
            <a:r>
              <a:rPr lang="en-US" err="1"/>
              <a:t>gh</a:t>
            </a:r>
          </a:p>
        </p:txBody>
      </p:sp>
      <p:pic>
        <p:nvPicPr>
          <p:cNvPr id="11" name="Picture 2" descr="Rustacean.net: Home of Ferris the Crab">
            <a:extLst>
              <a:ext uri="{FF2B5EF4-FFF2-40B4-BE49-F238E27FC236}">
                <a16:creationId xmlns:a16="http://schemas.microsoft.com/office/drawing/2014/main" id="{D3950123-1482-65FD-EE0D-65817675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809">
            <a:off x="1008145" y="2881233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5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1D49-CC22-B935-88E3-F892C50A2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31A6EDD-FD98-BF69-9906-7EAE689F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352AF-8F43-5C27-14CF-532656D06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6CB83-443C-8A26-CAEB-F04D3E80F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C5F021-FDA8-7D0A-41F4-6E4A0B949F6F}"/>
              </a:ext>
            </a:extLst>
          </p:cNvPr>
          <p:cNvGraphicFramePr>
            <a:graphicFrameLocks noGrp="1"/>
          </p:cNvGraphicFramePr>
          <p:nvPr/>
        </p:nvGraphicFramePr>
        <p:xfrm>
          <a:off x="909501" y="1919804"/>
          <a:ext cx="10467014" cy="11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02">
                  <a:extLst>
                    <a:ext uri="{9D8B030D-6E8A-4147-A177-3AD203B41FA5}">
                      <a16:colId xmlns:a16="http://schemas.microsoft.com/office/drawing/2014/main" val="1863050838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2627239733"/>
                    </a:ext>
                  </a:extLst>
                </a:gridCol>
                <a:gridCol w="1733953">
                  <a:extLst>
                    <a:ext uri="{9D8B030D-6E8A-4147-A177-3AD203B41FA5}">
                      <a16:colId xmlns:a16="http://schemas.microsoft.com/office/drawing/2014/main" val="1424135132"/>
                    </a:ext>
                  </a:extLst>
                </a:gridCol>
                <a:gridCol w="1755053">
                  <a:extLst>
                    <a:ext uri="{9D8B030D-6E8A-4147-A177-3AD203B41FA5}">
                      <a16:colId xmlns:a16="http://schemas.microsoft.com/office/drawing/2014/main" val="4041296601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1490982290"/>
                    </a:ext>
                  </a:extLst>
                </a:gridCol>
                <a:gridCol w="1744502">
                  <a:extLst>
                    <a:ext uri="{9D8B030D-6E8A-4147-A177-3AD203B41FA5}">
                      <a16:colId xmlns:a16="http://schemas.microsoft.com/office/drawing/2014/main" val="3162715863"/>
                    </a:ext>
                  </a:extLst>
                </a:gridCol>
              </a:tblGrid>
              <a:tr h="11548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6000"/>
                        <a:t>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9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4ACD34-645D-1B40-6274-DD9EFA8C17A2}"/>
              </a:ext>
            </a:extLst>
          </p:cNvPr>
          <p:cNvSpPr txBox="1"/>
          <p:nvPr/>
        </p:nvSpPr>
        <p:spPr>
          <a:xfrm>
            <a:off x="914522" y="4446811"/>
            <a:ext cx="28079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Sum(0,3), ID 0</a:t>
            </a:r>
          </a:p>
          <a:p>
            <a:r>
              <a:rPr lang="en-US" sz="3000"/>
              <a:t>Sum(0,4), ID 3</a:t>
            </a:r>
          </a:p>
          <a:p>
            <a:r>
              <a:rPr lang="en-US" sz="3000"/>
              <a:t>Sum(2,5), ID 1</a:t>
            </a:r>
          </a:p>
          <a:p>
            <a:r>
              <a:rPr lang="en-US" sz="3000"/>
              <a:t>Sum(4,5), ID 2</a:t>
            </a:r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054C4634-3600-1878-F904-10D01EC03B57}"/>
              </a:ext>
            </a:extLst>
          </p:cNvPr>
          <p:cNvSpPr/>
          <p:nvPr/>
        </p:nvSpPr>
        <p:spPr>
          <a:xfrm>
            <a:off x="8514651" y="3165393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EA22BFE-8D7C-8B0C-4D23-632C4A784E10}"/>
              </a:ext>
            </a:extLst>
          </p:cNvPr>
          <p:cNvSpPr/>
          <p:nvPr/>
        </p:nvSpPr>
        <p:spPr>
          <a:xfrm>
            <a:off x="10149263" y="3165392"/>
            <a:ext cx="570016" cy="7933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5DC42-52F9-2693-3BFB-373785251F0D}"/>
              </a:ext>
            </a:extLst>
          </p:cNvPr>
          <p:cNvSpPr txBox="1"/>
          <p:nvPr/>
        </p:nvSpPr>
        <p:spPr>
          <a:xfrm>
            <a:off x="5896388" y="4444858"/>
            <a:ext cx="52551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Sum = 12</a:t>
            </a:r>
          </a:p>
          <a:p>
            <a:r>
              <a:rPr lang="en-US" sz="3000"/>
              <a:t>Answers = [20, 24, 12, 29]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1ED929-2F77-69D0-1ED6-F0EE3CA7F2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Runthrough</a:t>
            </a:r>
            <a:r>
              <a:rPr lang="en-US"/>
              <a:t>(</a:t>
            </a:r>
            <a:r>
              <a:rPr lang="en-US" err="1"/>
              <a:t>mo</a:t>
            </a:r>
            <a:r>
              <a:rPr lang="en-US"/>
              <a:t>)</a:t>
            </a:r>
          </a:p>
        </p:txBody>
      </p:sp>
      <p:pic>
        <p:nvPicPr>
          <p:cNvPr id="11" name="Picture 2" descr="Rustacean.net: Home of Ferris the Crab">
            <a:extLst>
              <a:ext uri="{FF2B5EF4-FFF2-40B4-BE49-F238E27FC236}">
                <a16:creationId xmlns:a16="http://schemas.microsoft.com/office/drawing/2014/main" id="{CF7A307E-933F-1570-C599-F92C4778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0" y="1055204"/>
            <a:ext cx="2040297" cy="13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63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614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office theme</vt:lpstr>
      <vt:lpstr>Mo's Algorithm</vt:lpstr>
      <vt:lpstr>Mo-tivation</vt:lpstr>
      <vt:lpstr>Expla(mo)tion</vt:lpstr>
      <vt:lpstr>(mo)Runthrough</vt:lpstr>
      <vt:lpstr>PowerPoint Presentation</vt:lpstr>
      <vt:lpstr>Runt(mo)hrough</vt:lpstr>
      <vt:lpstr>Runthr(mo)ough</vt:lpstr>
      <vt:lpstr>Runthrou(mo)gh</vt:lpstr>
      <vt:lpstr>PowerPoint Presentation</vt:lpstr>
      <vt:lpstr>Why reset at each block?</vt:lpstr>
      <vt:lpstr>Runtime</vt:lpstr>
      <vt:lpstr>Why use Mo’s?</vt:lpstr>
      <vt:lpstr>Questions?</vt:lpstr>
      <vt:lpstr>Any Mo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Worden, Thomas James (xvn8eh)</cp:lastModifiedBy>
  <cp:revision>5</cp:revision>
  <dcterms:created xsi:type="dcterms:W3CDTF">2026-04-26T17:58:48Z</dcterms:created>
  <dcterms:modified xsi:type="dcterms:W3CDTF">2026-04-28T01:04:30Z</dcterms:modified>
</cp:coreProperties>
</file>