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76"/>
  </p:notesMasterIdLst>
  <p:sldIdLst>
    <p:sldId id="256" r:id="rId2"/>
    <p:sldId id="433" r:id="rId3"/>
    <p:sldId id="434" r:id="rId4"/>
    <p:sldId id="551" r:id="rId5"/>
    <p:sldId id="552" r:id="rId6"/>
    <p:sldId id="553" r:id="rId7"/>
    <p:sldId id="554" r:id="rId8"/>
    <p:sldId id="555" r:id="rId9"/>
    <p:sldId id="556" r:id="rId10"/>
    <p:sldId id="557" r:id="rId11"/>
    <p:sldId id="558" r:id="rId12"/>
    <p:sldId id="516" r:id="rId13"/>
    <p:sldId id="468" r:id="rId14"/>
    <p:sldId id="539" r:id="rId15"/>
    <p:sldId id="549" r:id="rId16"/>
    <p:sldId id="542" r:id="rId17"/>
    <p:sldId id="550" r:id="rId18"/>
    <p:sldId id="548" r:id="rId19"/>
    <p:sldId id="543" r:id="rId20"/>
    <p:sldId id="547" r:id="rId21"/>
    <p:sldId id="435" r:id="rId22"/>
    <p:sldId id="521" r:id="rId23"/>
    <p:sldId id="522" r:id="rId24"/>
    <p:sldId id="523" r:id="rId25"/>
    <p:sldId id="528" r:id="rId26"/>
    <p:sldId id="524" r:id="rId27"/>
    <p:sldId id="529" r:id="rId28"/>
    <p:sldId id="525" r:id="rId29"/>
    <p:sldId id="530" r:id="rId30"/>
    <p:sldId id="526" r:id="rId31"/>
    <p:sldId id="531" r:id="rId32"/>
    <p:sldId id="527" r:id="rId33"/>
    <p:sldId id="532" r:id="rId34"/>
    <p:sldId id="533" r:id="rId35"/>
    <p:sldId id="534" r:id="rId36"/>
    <p:sldId id="535" r:id="rId37"/>
    <p:sldId id="536" r:id="rId38"/>
    <p:sldId id="537" r:id="rId39"/>
    <p:sldId id="538" r:id="rId40"/>
    <p:sldId id="560" r:id="rId41"/>
    <p:sldId id="546" r:id="rId42"/>
    <p:sldId id="470" r:id="rId43"/>
    <p:sldId id="471" r:id="rId44"/>
    <p:sldId id="475" r:id="rId45"/>
    <p:sldId id="476" r:id="rId46"/>
    <p:sldId id="477" r:id="rId47"/>
    <p:sldId id="478" r:id="rId48"/>
    <p:sldId id="480" r:id="rId49"/>
    <p:sldId id="481" r:id="rId50"/>
    <p:sldId id="482" r:id="rId51"/>
    <p:sldId id="483" r:id="rId52"/>
    <p:sldId id="479" r:id="rId53"/>
    <p:sldId id="484" r:id="rId54"/>
    <p:sldId id="504" r:id="rId55"/>
    <p:sldId id="485" r:id="rId56"/>
    <p:sldId id="494" r:id="rId57"/>
    <p:sldId id="495" r:id="rId58"/>
    <p:sldId id="496" r:id="rId59"/>
    <p:sldId id="497" r:id="rId60"/>
    <p:sldId id="499" r:id="rId61"/>
    <p:sldId id="498" r:id="rId62"/>
    <p:sldId id="473" r:id="rId63"/>
    <p:sldId id="500" r:id="rId64"/>
    <p:sldId id="502" r:id="rId65"/>
    <p:sldId id="501" r:id="rId66"/>
    <p:sldId id="559" r:id="rId67"/>
    <p:sldId id="469" r:id="rId68"/>
    <p:sldId id="437" r:id="rId69"/>
    <p:sldId id="486" r:id="rId70"/>
    <p:sldId id="487" r:id="rId71"/>
    <p:sldId id="488" r:id="rId72"/>
    <p:sldId id="489" r:id="rId73"/>
    <p:sldId id="490" r:id="rId74"/>
    <p:sldId id="491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C651A-52F5-B198-30A9-B1C2815891A3}" v="172" dt="2026-04-23T01:00:29.007"/>
    <p1510:client id="{20F0B215-6900-7073-2F57-9D2AD7DBD941}" v="91" dt="2026-04-22T23:29:19.728"/>
    <p1510:client id="{28BEC3D9-C068-E877-687F-9DA2935712C5}" v="2" dt="2026-04-22T20:15:50.816"/>
    <p1510:client id="{36D4E64D-FE0C-5995-731E-DDA1D70FDD50}" v="1286" dt="2026-04-22T16:10:40.626"/>
    <p1510:client id="{3C1BB767-B3B7-B594-6F0F-AFB22D23834C}" v="113" dt="2026-04-23T01:32:13.364"/>
    <p1510:client id="{46F94BD2-0EDA-C70F-30AF-2735C17BE479}" v="35" dt="2026-04-23T01:08:47.867"/>
    <p1510:client id="{583880D6-C3C3-334F-4927-498E748B5002}" v="86" dt="2026-04-22T20:41:30.400"/>
    <p1510:client id="{727C2334-930C-B5C8-C58B-DB6AD91BF7E6}" v="136" dt="2026-04-22T20:24:20.776"/>
    <p1510:client id="{7A9FD754-8A89-429B-97C8-980BA97C7FEA}" v="526" dt="2026-04-23T02:58:31.931"/>
    <p1510:client id="{86AA4645-CD6A-7A4C-68D4-FF3BD60BBB8F}" v="112" dt="2026-04-22T21:03:43.979"/>
    <p1510:client id="{8BF4D374-2DCA-50F4-C02A-6E3C20B1D542}" v="137" dt="2026-04-22T20:29:14.396"/>
    <p1510:client id="{91B816DE-291E-060B-8134-780479A3013E}" v="1100" dt="2026-04-22T23:16:55.050"/>
    <p1510:client id="{B523989F-552A-E0C6-8E87-C73284C56AD2}" v="1" dt="2026-04-23T01:05:07.346"/>
    <p1510:client id="{B8F0A051-595C-7041-89BB-AEA87F888EA5}" v="415" dt="2026-04-23T01:58:48.929"/>
    <p1510:client id="{DB2BB616-4592-7E9F-FCC8-E942EED5E9A4}" v="22" dt="2026-04-22T20:45:35.491"/>
    <p1510:client id="{DC48E76F-48A1-4D6E-082F-421553AE04B5}" v="22" dt="2026-04-23T01:37:50.412"/>
    <p1510:client id="{E00CB424-EEEF-3E59-EA68-67822C74D776}" v="287" dt="2026-04-23T01:55:45.320"/>
    <p1510:client id="{E508F01B-0E30-B649-1E7F-85363D64D76E}" v="46" dt="2026-04-22T16:08:00.980"/>
    <p1510:client id="{EAAAFC0F-0EA8-5716-AE34-9B2328DFB054}" v="31" dt="2026-04-23T00:01:53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703"/>
  </p:normalViewPr>
  <p:slideViewPr>
    <p:cSldViewPr snapToGrid="0">
      <p:cViewPr>
        <p:scale>
          <a:sx n="130" d="100"/>
          <a:sy n="130" d="100"/>
        </p:scale>
        <p:origin x="14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7381F-E41B-DF2A-DAC4-9AE9C25EA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5B4157-BA4C-CFC5-75CC-46DBB42EE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1F16D-9A45-3A20-0634-2FAF7B56E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87135-AC1F-9B10-514B-782794830F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4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347D3-4C9A-C240-8F14-750059DFEEB0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Knuth-Morris Pratt Algorithm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/>
              <a:t>Advanced Algorithms</a:t>
            </a:r>
          </a:p>
          <a:p>
            <a:pPr algn="ctr"/>
            <a:r>
              <a:rPr lang="en-US"/>
              <a:t>Paul Romer, Kevin Shi, Alex Talreja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1B67D-8E4B-F98B-AA74-DCFA90510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8C8AE-D2AE-B6E7-2757-4E860CCF9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1E467-03BC-A01A-B668-8CFD74998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D721B7-0B56-47AC-8629-30B8DF6E7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153410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29A46A3-57D9-7145-ABA3-E3E7F50DD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470284"/>
              </p:ext>
            </p:extLst>
          </p:nvPr>
        </p:nvGraphicFramePr>
        <p:xfrm>
          <a:off x="3742050" y="362089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367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41A22-955A-5819-67DC-939AAC28C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8435-05D2-22A7-2E40-28890E3A6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3207E-E7E8-1FC8-9691-1900288BD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16CEFF-C694-9109-A9CB-2F21355D1D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412368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06255C2-2407-C2A2-8B25-E82BE4ADF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99047"/>
              </p:ext>
            </p:extLst>
          </p:nvPr>
        </p:nvGraphicFramePr>
        <p:xfrm>
          <a:off x="3742050" y="362089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94FD6EE-C95F-17FE-42FD-C83239BAAB2B}"/>
              </a:ext>
            </a:extLst>
          </p:cNvPr>
          <p:cNvSpPr txBox="1"/>
          <p:nvPr/>
        </p:nvSpPr>
        <p:spPr>
          <a:xfrm>
            <a:off x="3934256" y="5964390"/>
            <a:ext cx="414102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Print/Store 3</a:t>
            </a:r>
          </a:p>
        </p:txBody>
      </p:sp>
    </p:spTree>
    <p:extLst>
      <p:ext uri="{BB962C8B-B14F-4D97-AF65-F5344CB8AC3E}">
        <p14:creationId xmlns:p14="http://schemas.microsoft.com/office/powerpoint/2010/main" val="2889984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F5634-F4CC-EE62-75AD-77E69EAB0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0E20-F453-C24A-70C4-A8CA75944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 Runtime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CF968-127E-FA9B-D3EB-A253355C9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11032"/>
            <a:ext cx="9905999" cy="148220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O(</a:t>
            </a:r>
            <a:r>
              <a:rPr lang="en-US" err="1"/>
              <a:t>mn</a:t>
            </a:r>
            <a:r>
              <a:rPr lang="en-US"/>
              <a:t>) for the naïve approach</a:t>
            </a:r>
          </a:p>
          <a:p>
            <a:pPr marL="0" indent="0">
              <a:buNone/>
            </a:pPr>
            <a:r>
              <a:rPr lang="en-US"/>
              <a:t>M: length of the pattern </a:t>
            </a:r>
          </a:p>
          <a:p>
            <a:pPr marL="0" indent="0">
              <a:buNone/>
            </a:pPr>
            <a:r>
              <a:rPr lang="en-US"/>
              <a:t>N: length of the text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337BEF-7D19-0423-1ED4-8DDBFFBD4C28}"/>
              </a:ext>
            </a:extLst>
          </p:cNvPr>
          <p:cNvGraphicFramePr>
            <a:graphicFrameLocks noGrp="1"/>
          </p:cNvGraphicFramePr>
          <p:nvPr/>
        </p:nvGraphicFramePr>
        <p:xfrm>
          <a:off x="1664818" y="4782981"/>
          <a:ext cx="5530008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04C9B7-4DED-C18C-8418-3EA0D474C8B6}"/>
              </a:ext>
            </a:extLst>
          </p:cNvPr>
          <p:cNvGraphicFramePr>
            <a:graphicFrameLocks noGrp="1"/>
          </p:cNvGraphicFramePr>
          <p:nvPr/>
        </p:nvGraphicFramePr>
        <p:xfrm>
          <a:off x="1664818" y="368352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06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1DED7-008D-BF0A-E310-764B9B71C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FE3A-6D69-30B4-B206-68D55E1C9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PREFIX TABLE (idea/concept)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B899A-5AAD-DCED-7707-1357B977B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What if instead of losing all our progress at a mismatch, we had some way to know what the longest part of our current match could still be valid as a new starting point? 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Preventing us from fully restarting at a mismatch</a:t>
            </a:r>
            <a:endParaRPr lang="en-US" dirty="0"/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We do this with a prefix table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 dirty="0">
                <a:ea typeface="+mn-lt"/>
                <a:cs typeface="+mn-lt"/>
              </a:rPr>
              <a:t>The prefix table tells us how many characters of the pattern we have already matched/seen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256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BBD72-4C80-8BDE-5145-E4D50AFC3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89037-F2BE-5653-EC86-EF19121E3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C969EE0-E581-9F8A-47FB-2D577602D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1790"/>
              </p:ext>
            </p:extLst>
          </p:nvPr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32A9335-56A5-334E-42AE-0B753514D904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0573BE7-6BFF-D488-265A-8C428404ED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935706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2D5638C-CE7D-A73A-302A-50A88ABC9F35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9FEFE5-3910-7BCB-0072-FF5DAA12DD75}"/>
              </a:ext>
            </a:extLst>
          </p:cNvPr>
          <p:cNvSpPr txBox="1"/>
          <p:nvPr/>
        </p:nvSpPr>
        <p:spPr>
          <a:xfrm>
            <a:off x="2588733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5D8664-AB24-A46F-10CD-E66D62FCA0D1}"/>
              </a:ext>
            </a:extLst>
          </p:cNvPr>
          <p:cNvSpPr txBox="1"/>
          <p:nvPr/>
        </p:nvSpPr>
        <p:spPr>
          <a:xfrm>
            <a:off x="3540711" y="4625480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2330D621-668E-92E0-3B0D-3FA8FE625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99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3054C-D31D-DD15-4724-16AD2B1DF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508C8-89B5-A417-AE22-6DDB77A6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1FAA96E-1C98-C883-79B7-101925BC42DB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1A48887-965C-1F7B-36CC-6E1ACB62151A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ABA3297-ACEC-B5C3-A9B9-CF42A0E58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208829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75F8F6-A8D2-B99D-9D2E-059DCB3742FA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62B395-EC8D-6D3C-47C3-283F92AFA93A}"/>
              </a:ext>
            </a:extLst>
          </p:cNvPr>
          <p:cNvSpPr txBox="1"/>
          <p:nvPr/>
        </p:nvSpPr>
        <p:spPr>
          <a:xfrm>
            <a:off x="2588733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D0275F-D96C-837D-5E52-FAB8F6195CC5}"/>
              </a:ext>
            </a:extLst>
          </p:cNvPr>
          <p:cNvSpPr txBox="1"/>
          <p:nvPr/>
        </p:nvSpPr>
        <p:spPr>
          <a:xfrm>
            <a:off x="3540711" y="4625480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6F2A8263-7F63-8D0B-C0E7-43B4723E2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104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44B6E-8BD9-5E57-3F5C-7C475F41E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9D924-95D6-B6D8-9E82-E30FAC95D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9290361-BF91-3205-93F6-117F1AD7C6E0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69CA7CC-A550-496D-494D-115A91D4E58E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C503F40-78F8-E760-2296-C8462301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239656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C4E62E-C10D-3C69-298F-7B5BCB45044B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64E7FB-D757-9E69-131A-895459BE63A5}"/>
              </a:ext>
            </a:extLst>
          </p:cNvPr>
          <p:cNvSpPr txBox="1"/>
          <p:nvPr/>
        </p:nvSpPr>
        <p:spPr>
          <a:xfrm>
            <a:off x="2716603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E56A78-9201-FDE7-F0E0-5B792BC2A90F}"/>
              </a:ext>
            </a:extLst>
          </p:cNvPr>
          <p:cNvSpPr txBox="1"/>
          <p:nvPr/>
        </p:nvSpPr>
        <p:spPr>
          <a:xfrm>
            <a:off x="4326809" y="4599654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DB27A840-FF00-0257-16A2-C79323F2E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223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9B34D-D62B-F875-5025-CAAC830AF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53C1A-5162-26FC-B635-92690229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E6E05E4-119B-08B9-F21E-EC2DCE44AB41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7CF7EBA-BE2F-0B13-F428-333C33DA273A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8BE779-A485-050B-8E73-D2C76EA27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459481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3BEBF30-F5A5-4848-A414-E20E52A3676A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B4C275-607F-CCCA-B75A-2922ED3E238B}"/>
              </a:ext>
            </a:extLst>
          </p:cNvPr>
          <p:cNvSpPr txBox="1"/>
          <p:nvPr/>
        </p:nvSpPr>
        <p:spPr>
          <a:xfrm>
            <a:off x="3468165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787C6D-466E-B7AB-1616-294DD3B576FF}"/>
              </a:ext>
            </a:extLst>
          </p:cNvPr>
          <p:cNvSpPr txBox="1"/>
          <p:nvPr/>
        </p:nvSpPr>
        <p:spPr>
          <a:xfrm>
            <a:off x="5141001" y="4630969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8BAC60D9-70F4-AC06-94EB-BB67261FB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11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13BE2-CD2D-5D65-090A-3AC89B312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FC62-2264-A26F-90AF-22FB69FE0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48B5957-763A-0493-4E44-FF0F1DBCC542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75D7BF7-5007-9FB3-C793-1B4653770819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5BD2826-5331-B3B0-7008-A1C394130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111585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92D050"/>
                          </a:solidFill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6848F28-463F-8003-1970-AA2B9A49A3E2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8F873A-2327-62D6-CD43-B21DEAF64256}"/>
              </a:ext>
            </a:extLst>
          </p:cNvPr>
          <p:cNvSpPr txBox="1"/>
          <p:nvPr/>
        </p:nvSpPr>
        <p:spPr>
          <a:xfrm>
            <a:off x="4282356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6B08D7-48EB-10F0-444C-70EFEA8227F7}"/>
              </a:ext>
            </a:extLst>
          </p:cNvPr>
          <p:cNvSpPr txBox="1"/>
          <p:nvPr/>
        </p:nvSpPr>
        <p:spPr>
          <a:xfrm>
            <a:off x="5934316" y="4630969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BC4F9A7A-6FFC-4E32-337C-14A5F5A3A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557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10761-86B8-C073-CCE7-9781B215A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CA1A-5B90-C581-D588-4C064B636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3790FA3-0A65-0F32-CCB8-D80829231CE1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86DE302-3739-CE64-C5D7-FFF1F9596A84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AB259FB-6D86-0AD9-BB1C-914C6F781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33277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 b="1" i="0">
                        <a:solidFill>
                          <a:srgbClr val="FFFFFF"/>
                        </a:solidFill>
                        <a:effectLst/>
                        <a:latin typeface="Tw Cen MT"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9EE0CC9-F406-8F95-1AA2-BB862D9B6D14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185A9C-AFA0-A046-ADC0-3277D151AF58}"/>
              </a:ext>
            </a:extLst>
          </p:cNvPr>
          <p:cNvSpPr txBox="1"/>
          <p:nvPr/>
        </p:nvSpPr>
        <p:spPr>
          <a:xfrm>
            <a:off x="2715690" y="4661747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E8FC5A-7C0A-14B8-4C30-7F7A7BA55448}"/>
              </a:ext>
            </a:extLst>
          </p:cNvPr>
          <p:cNvSpPr txBox="1"/>
          <p:nvPr/>
        </p:nvSpPr>
        <p:spPr>
          <a:xfrm>
            <a:off x="5933402" y="4630969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5A4CA54-5A89-9A5C-0D4D-4A2E63D9D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4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6900E-EBFB-8808-CC30-0751480C7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43433-AFF6-296C-3A29-3BCF76156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Goal: </a:t>
            </a:r>
            <a:r>
              <a:rPr lang="en-US">
                <a:ea typeface="+mn-lt"/>
                <a:cs typeface="+mn-lt"/>
              </a:rPr>
              <a:t>Given a text and a pattern, find all occurrences of the full pattern within the text and return those indices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97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C2E07-BA77-4F45-BE2C-327CDFD25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4661E-BD03-836B-4185-45BF5DC72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the </a:t>
            </a:r>
            <a:r>
              <a:rPr lang="en-US" err="1"/>
              <a:t>lps</a:t>
            </a:r>
            <a:r>
              <a:rPr lang="en-US"/>
              <a:t> table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4DC037E-1EF4-9B4C-8CD8-E3C62990D271}"/>
              </a:ext>
            </a:extLst>
          </p:cNvPr>
          <p:cNvGraphicFramePr>
            <a:graphicFrameLocks noGrp="1"/>
          </p:cNvGraphicFramePr>
          <p:nvPr/>
        </p:nvGraphicFramePr>
        <p:xfrm>
          <a:off x="2487630" y="230663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7E5D830-8EBF-BEDB-4F74-90FF112831D3}"/>
              </a:ext>
            </a:extLst>
          </p:cNvPr>
          <p:cNvSpPr txBox="1"/>
          <p:nvPr/>
        </p:nvSpPr>
        <p:spPr>
          <a:xfrm>
            <a:off x="1232784" y="250180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B37DE62-90EA-0BBC-C60C-91330FA8F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14840"/>
              </p:ext>
            </p:extLst>
          </p:nvPr>
        </p:nvGraphicFramePr>
        <p:xfrm>
          <a:off x="2487630" y="3699366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/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A0EA904-7219-6772-177C-82AD3E23D808}"/>
              </a:ext>
            </a:extLst>
          </p:cNvPr>
          <p:cNvSpPr txBox="1"/>
          <p:nvPr/>
        </p:nvSpPr>
        <p:spPr>
          <a:xfrm>
            <a:off x="1232784" y="3894533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70D8A8-7D1A-E3A7-959F-B26B992C4398}"/>
              </a:ext>
            </a:extLst>
          </p:cNvPr>
          <p:cNvSpPr txBox="1"/>
          <p:nvPr/>
        </p:nvSpPr>
        <p:spPr>
          <a:xfrm>
            <a:off x="2715690" y="4630432"/>
            <a:ext cx="6592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C000"/>
                </a:solidFill>
              </a:rPr>
              <a:t>J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28F445-E928-3104-00D4-F870756B3250}"/>
              </a:ext>
            </a:extLst>
          </p:cNvPr>
          <p:cNvSpPr txBox="1"/>
          <p:nvPr/>
        </p:nvSpPr>
        <p:spPr>
          <a:xfrm>
            <a:off x="5933402" y="4599654"/>
            <a:ext cx="3163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chemeClr val="accent4"/>
                </a:solidFill>
              </a:rPr>
              <a:t>i</a:t>
            </a:r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197DA4F2-62C7-4537-709C-CF1A94F49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5005" y="1009584"/>
            <a:ext cx="399097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472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3BC4-DBD2-6EDC-B6F3-6C773CB9B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Core idea: Stop moving backwards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32D7E2-41B8-093C-B154-49491CF76B33}"/>
              </a:ext>
            </a:extLst>
          </p:cNvPr>
          <p:cNvSpPr txBox="1"/>
          <p:nvPr/>
        </p:nvSpPr>
        <p:spPr>
          <a:xfrm>
            <a:off x="1118371" y="2245480"/>
            <a:ext cx="496277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Naïve Search: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Pointer jumps back to the start of the string after every mismatch. Time wasted.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33CC46-86C6-91EB-6A48-AB3245B8379A}"/>
              </a:ext>
            </a:extLst>
          </p:cNvPr>
          <p:cNvSpPr txBox="1"/>
          <p:nvPr/>
        </p:nvSpPr>
        <p:spPr>
          <a:xfrm>
            <a:off x="6096771" y="2245480"/>
            <a:ext cx="496277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KMP Search: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Text pointer </a:t>
            </a:r>
            <a:r>
              <a:rPr lang="en-US" b="1" dirty="0"/>
              <a:t>never </a:t>
            </a:r>
            <a:r>
              <a:rPr lang="en-US" dirty="0"/>
              <a:t>moves backwards. Use a Longest Prefix-Suffix (LPS) Table to reuse matches.</a:t>
            </a:r>
          </a:p>
        </p:txBody>
      </p:sp>
      <p:pic>
        <p:nvPicPr>
          <p:cNvPr id="6" name="Graphic 5" descr="Arrow Right with solid fill">
            <a:extLst>
              <a:ext uri="{FF2B5EF4-FFF2-40B4-BE49-F238E27FC236}">
                <a16:creationId xmlns:a16="http://schemas.microsoft.com/office/drawing/2014/main" id="{37B918EE-AA65-F497-A636-FD54683E99B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73130" y="2685176"/>
            <a:ext cx="914400" cy="914400"/>
          </a:xfrm>
          <a:prstGeom prst="rect">
            <a:avLst/>
          </a:prstGeom>
        </p:spPr>
      </p:pic>
      <p:pic>
        <p:nvPicPr>
          <p:cNvPr id="7" name="Graphic 6" descr="Line arrow: Rotate left with solid fill">
            <a:extLst>
              <a:ext uri="{FF2B5EF4-FFF2-40B4-BE49-F238E27FC236}">
                <a16:creationId xmlns:a16="http://schemas.microsoft.com/office/drawing/2014/main" id="{331D5061-1B89-7DA3-C32B-08FF28C8573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84739" y="283504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122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72593-026B-5D9A-E462-77F77BF4D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374F3-99AD-88DC-C9B1-09F460390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2A13779-5AAB-C53E-C8A4-1907E52049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23186"/>
              </p:ext>
            </p:extLst>
          </p:nvPr>
        </p:nvGraphicFramePr>
        <p:xfrm>
          <a:off x="227808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05FC063-9D63-3F36-647D-BB7D4075C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249165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D5C8B86-DA1D-B110-8772-524C0203E246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3B6094-8732-2D81-ACF5-FD7E81373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109611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60097C5-8AC6-5AE5-98A0-C42D02780BE0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B1BB4-CF39-5BF0-7F8E-7BC5A25C16DB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ADA8F6-F936-1219-9D89-32FFA516A1F8}"/>
              </a:ext>
            </a:extLst>
          </p:cNvPr>
          <p:cNvSpPr/>
          <p:nvPr/>
        </p:nvSpPr>
        <p:spPr>
          <a:xfrm>
            <a:off x="2278080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B1842D-D568-36C2-F98D-6B4C145A0F24}"/>
              </a:ext>
            </a:extLst>
          </p:cNvPr>
          <p:cNvSpPr/>
          <p:nvPr/>
        </p:nvSpPr>
        <p:spPr>
          <a:xfrm>
            <a:off x="2278080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A501268D-E6F2-0724-AEDF-F2DEF6715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5399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AF1C7-EF28-8CD3-DE50-401EE122E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658C-16CB-3641-B1E1-738835AA8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51761A0-8EF5-2E5B-A757-8C3AA7A2FF2B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010D152-C9B3-D7A8-7819-3F2C84CE2906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29B402-DC40-1E36-DEF2-CB44B226B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975490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483C901-D8BD-3753-22F1-851E3AFFA7ED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371BD7-5581-16AF-A68D-F9F095AA6EB1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DB6BD5-C5F3-2091-FC21-736E6F002C22}"/>
              </a:ext>
            </a:extLst>
          </p:cNvPr>
          <p:cNvSpPr/>
          <p:nvPr/>
        </p:nvSpPr>
        <p:spPr>
          <a:xfrm>
            <a:off x="2278080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21B9FD-F684-F118-2754-325A1E2C97B5}"/>
              </a:ext>
            </a:extLst>
          </p:cNvPr>
          <p:cNvSpPr/>
          <p:nvPr/>
        </p:nvSpPr>
        <p:spPr>
          <a:xfrm>
            <a:off x="2278080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DE0A014-ADDA-EE18-3351-C7538FCFB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14005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EB3B235-A2CF-D346-ADA1-CABC853EE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33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6AC47-3CDD-4DAB-835D-09DE8F0E1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5B363-95F1-A31A-96F9-D0469DDA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04456D7-6048-2204-62FF-894A3321A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936117"/>
              </p:ext>
            </p:extLst>
          </p:nvPr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CD0FA4-CA54-3971-7FB5-8D005D60355D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3B05FD-0174-ABDE-45DB-26ADBC6825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937084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C8042A9-DF29-D24A-2775-0A6B52209D9E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1B4BB3-7E51-8815-456D-1A4B038A7B6D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F37561-7034-6106-6EFF-313FD815B870}"/>
              </a:ext>
            </a:extLst>
          </p:cNvPr>
          <p:cNvSpPr/>
          <p:nvPr/>
        </p:nvSpPr>
        <p:spPr>
          <a:xfrm>
            <a:off x="3074716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2FDDE7-EE7D-E485-15C8-737C3813D3E9}"/>
              </a:ext>
            </a:extLst>
          </p:cNvPr>
          <p:cNvSpPr/>
          <p:nvPr/>
        </p:nvSpPr>
        <p:spPr>
          <a:xfrm>
            <a:off x="307471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A9CEBF1-530E-3230-622B-8E3EA2547A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060650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B6FCB940-58F2-91A2-E85E-CD5856E9E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566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E7205-4591-63A6-D43D-1D2472FC3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BE596-4F6B-4B2F-020B-1ED080F4F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4254931-E4DE-67E3-43C1-15C5775E8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89030"/>
              </p:ext>
            </p:extLst>
          </p:nvPr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FDD7D24-E8B7-4514-8C38-6BC0178C6DD4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B4A28E5-B9CD-8949-234F-8C62162527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052568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05239CA-6CA3-DC8C-B86C-C77267B2A519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85740A-8212-CF5A-141C-03E5BDA896DA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27849B-8FC8-BC71-C145-F1726A3E3F22}"/>
              </a:ext>
            </a:extLst>
          </p:cNvPr>
          <p:cNvSpPr/>
          <p:nvPr/>
        </p:nvSpPr>
        <p:spPr>
          <a:xfrm>
            <a:off x="3074716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18447D-132B-4590-1E22-5EE26127D896}"/>
              </a:ext>
            </a:extLst>
          </p:cNvPr>
          <p:cNvSpPr/>
          <p:nvPr/>
        </p:nvSpPr>
        <p:spPr>
          <a:xfrm>
            <a:off x="307471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7C566D-8748-AFF8-3E80-9912041DA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160298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B8A8CB52-BCB2-E747-7B36-2FBE8310A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3265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B4EB6-2845-51E1-B3B0-A51D1942E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42895-CF45-2995-2353-881B1CDA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D171B1A-7399-6658-EAE4-7A2921DE7240}"/>
              </a:ext>
            </a:extLst>
          </p:cNvPr>
          <p:cNvGraphicFramePr>
            <a:graphicFrameLocks noGrp="1"/>
          </p:cNvGraphicFramePr>
          <p:nvPr/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007431D-44AD-50E7-42E2-FC2FC5F4FA95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3B0451B-6D38-4FC5-40EE-2A98C98E4010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6272A15-4E24-5A88-6239-26985B6F1874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29750F1-2904-FFF3-9DAB-16EE04B3D049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CF1181-061E-8BB1-F78D-4A31555ABFFE}"/>
              </a:ext>
            </a:extLst>
          </p:cNvPr>
          <p:cNvSpPr/>
          <p:nvPr/>
        </p:nvSpPr>
        <p:spPr>
          <a:xfrm>
            <a:off x="3888671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D6E0D9-695B-C006-8BCA-DBE75E10FC76}"/>
              </a:ext>
            </a:extLst>
          </p:cNvPr>
          <p:cNvSpPr/>
          <p:nvPr/>
        </p:nvSpPr>
        <p:spPr>
          <a:xfrm>
            <a:off x="3888671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B65A1B-F621-7371-2C36-BDBC016D5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351619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7AA09FEE-EC2B-5797-4231-B186DA4C2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241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96EBC-2B52-DD51-A805-C43830D4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84664-6B22-6EF2-738B-830B16DD5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7313AAD-6727-98BC-FA95-F67F9150F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730756"/>
              </p:ext>
            </p:extLst>
          </p:nvPr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399799D-1B55-2B4A-1537-7233F6490363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708CCAC-9503-C413-2D73-12B15239C1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799881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3BD56E4-4F81-C8F9-860A-2486060F30A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E4BB29-1EA2-D2FD-BBD0-5606B36C9601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1EEA1F-72DD-EC00-7DB8-9572D90A0630}"/>
              </a:ext>
            </a:extLst>
          </p:cNvPr>
          <p:cNvSpPr/>
          <p:nvPr/>
        </p:nvSpPr>
        <p:spPr>
          <a:xfrm>
            <a:off x="3888671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539765-0119-E738-D0B3-BC4F4B201718}"/>
              </a:ext>
            </a:extLst>
          </p:cNvPr>
          <p:cNvSpPr/>
          <p:nvPr/>
        </p:nvSpPr>
        <p:spPr>
          <a:xfrm>
            <a:off x="3888671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FE30C28-456A-6862-BFF6-A9F904E2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354452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D186399A-F6C4-D64F-C3D5-7D6D9770B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5459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7B69E-941B-F1A7-58BD-9B9CDCCFE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B53B-E8B6-546A-3DEF-48B3F5AA4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74CD593-4CC1-9B9F-ABC2-A049ADB172FD}"/>
              </a:ext>
            </a:extLst>
          </p:cNvPr>
          <p:cNvGraphicFramePr>
            <a:graphicFrameLocks noGrp="1"/>
          </p:cNvGraphicFramePr>
          <p:nvPr/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728BB69-5C9C-F948-367E-A697F0125D13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E92839A-4AC5-5656-C1B8-E28FAF58CB5C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1142803-D53E-6028-38CB-A45F613FB079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F8CDE9-A7A7-CCCD-9C5F-2D3D803AFB3A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A1E4A4-A8E8-596F-1ACC-3DEBAC7877C3}"/>
              </a:ext>
            </a:extLst>
          </p:cNvPr>
          <p:cNvSpPr/>
          <p:nvPr/>
        </p:nvSpPr>
        <p:spPr>
          <a:xfrm>
            <a:off x="4702626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92016F-EE2E-F008-2990-93AA39C063D1}"/>
              </a:ext>
            </a:extLst>
          </p:cNvPr>
          <p:cNvSpPr/>
          <p:nvPr/>
        </p:nvSpPr>
        <p:spPr>
          <a:xfrm>
            <a:off x="4659330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D71EEE9-4006-6679-20BF-8862A1508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755393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37020AFA-E2E5-B15E-F244-1E269BF8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124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14F2E-1ABB-1E6A-19E9-38E68BD36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30EA9-1BC2-E63C-8CE8-F23434F66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F84117E-44CB-6C08-22DE-475B521B2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941069"/>
              </p:ext>
            </p:extLst>
          </p:nvPr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4C48BF3-C38E-86AC-76D0-22A10E149393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372B728-99BB-EE24-988F-509287EA3D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62225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47D39B0-899B-CE78-4019-7B6FC2A1A2D7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2A1A42-E1B8-75A3-F7E7-FEDE16697810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8C84B-0952-3850-AA0E-78F1512F4E0D}"/>
              </a:ext>
            </a:extLst>
          </p:cNvPr>
          <p:cNvSpPr/>
          <p:nvPr/>
        </p:nvSpPr>
        <p:spPr>
          <a:xfrm>
            <a:off x="4702626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E61442-7081-423D-27DE-4B98C9DB3169}"/>
              </a:ext>
            </a:extLst>
          </p:cNvPr>
          <p:cNvSpPr/>
          <p:nvPr/>
        </p:nvSpPr>
        <p:spPr>
          <a:xfrm>
            <a:off x="4659330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6DC6B5-E85C-2D50-67CB-BAC8509DC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90682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2198D598-84FC-5919-B209-CBC729AF28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16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7B76-466E-98BC-2C5B-694A928C0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3C6C5-F94A-5D02-BE5D-073DDF24D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ABF0EB3-4D32-4C63-8AAA-E9FEC7729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01442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E9F1A6-C7DC-43B4-8C76-64125E7AD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085733"/>
              </p:ext>
            </p:extLst>
          </p:nvPr>
        </p:nvGraphicFramePr>
        <p:xfrm>
          <a:off x="1664818" y="368352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337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C7100-27B9-0361-30C9-B76B9A96B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A6232-AA82-5317-08D8-22EE2536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B86183A-3084-1241-F0E3-3323A38A022E}"/>
              </a:ext>
            </a:extLst>
          </p:cNvPr>
          <p:cNvGraphicFramePr>
            <a:graphicFrameLocks noGrp="1"/>
          </p:cNvGraphicFramePr>
          <p:nvPr/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E0B91A0-8FE5-0E6A-5CF1-096F14E2BA84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0783006-A8AE-3D78-8CCB-A3781A2EA761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401C2C6-979E-EDF2-00B5-F771A836B2AB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F35920-507E-2931-1CA7-388925308DD1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C1D1C4-0817-08B7-3699-6ACD90952008}"/>
              </a:ext>
            </a:extLst>
          </p:cNvPr>
          <p:cNvSpPr/>
          <p:nvPr/>
        </p:nvSpPr>
        <p:spPr>
          <a:xfrm>
            <a:off x="5516581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94035-7B2F-BC5A-3DD7-C3BB925E2A62}"/>
              </a:ext>
            </a:extLst>
          </p:cNvPr>
          <p:cNvSpPr/>
          <p:nvPr/>
        </p:nvSpPr>
        <p:spPr>
          <a:xfrm>
            <a:off x="545596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125EEC4-3475-9CA7-2EDF-9A1A10AB1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30502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99DF0FE3-3C90-F48A-ED8C-D6FBC0418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13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54FF0-955A-08B8-52CE-F4B5F7041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92F21-E223-0D91-1834-3D453ABA2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5816D68-00CE-5B7D-9CCB-7928BDF23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781939"/>
              </p:ext>
            </p:extLst>
          </p:nvPr>
        </p:nvGraphicFramePr>
        <p:xfrm>
          <a:off x="3074716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8526F3A-7AB7-D6CE-C6AD-46584BEF6762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EAE445E-F574-DDB6-BB55-4C7B036E4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705735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DAB3542-6C78-C9CC-60B1-17102A4C587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F35454-0803-384D-85F3-10ED4E199266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752CA1-B630-EE75-F245-8E5516405C31}"/>
              </a:ext>
            </a:extLst>
          </p:cNvPr>
          <p:cNvSpPr/>
          <p:nvPr/>
        </p:nvSpPr>
        <p:spPr>
          <a:xfrm>
            <a:off x="5516581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8C9EB-F7E8-6EDA-6B2C-9D3083868963}"/>
              </a:ext>
            </a:extLst>
          </p:cNvPr>
          <p:cNvSpPr/>
          <p:nvPr/>
        </p:nvSpPr>
        <p:spPr>
          <a:xfrm>
            <a:off x="545596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8984AF-D906-9E7F-F06B-F0A9121E9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333913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8EE00FD0-C0E8-DECE-1EE6-B34E87EB1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420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7AB10-96B4-78C0-4DD2-E28033B31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0140-495B-8D0E-FF7C-3E3EFB10D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1F44B33-9AE0-0F61-638E-7410D9159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511502"/>
              </p:ext>
            </p:extLst>
          </p:nvPr>
        </p:nvGraphicFramePr>
        <p:xfrm>
          <a:off x="313533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704F540-4894-C59E-DA21-F58EABA90301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83C899-3A03-4988-0AA6-E5D4C99C7186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6A9B1EC-AF94-2A81-14A7-63289BC29952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FF24D0-7625-DDC3-C033-868FB9B22838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71DAC2-C956-3085-24C3-4B5DFD03D9E9}"/>
              </a:ext>
            </a:extLst>
          </p:cNvPr>
          <p:cNvSpPr/>
          <p:nvPr/>
        </p:nvSpPr>
        <p:spPr>
          <a:xfrm>
            <a:off x="6356513" y="272113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809082-1405-480E-1879-6EDFCAD8908B}"/>
              </a:ext>
            </a:extLst>
          </p:cNvPr>
          <p:cNvSpPr/>
          <p:nvPr/>
        </p:nvSpPr>
        <p:spPr>
          <a:xfrm>
            <a:off x="631321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0EFDB75-98BD-21FB-D1F0-D0C5E2D69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633430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D5E7DE6F-2D05-B454-A6F2-CF761F5CE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8931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208A9-0D31-CFD7-D1CB-9DA1F397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36D-B536-CC04-9ADF-825203E7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DC53955-059D-1732-8F7F-2B9E14311897}"/>
              </a:ext>
            </a:extLst>
          </p:cNvPr>
          <p:cNvGraphicFramePr>
            <a:graphicFrameLocks noGrp="1"/>
          </p:cNvGraphicFramePr>
          <p:nvPr/>
        </p:nvGraphicFramePr>
        <p:xfrm>
          <a:off x="313533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EE4B152-558C-F082-12CA-F526FD14DA81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00AEDF-FF67-DB16-4ED0-BD9B89CB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376245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2EFE614-35CB-7986-F3FA-5E983E6FCE97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E43D4C-5C10-51D8-B93D-EDD877547C47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F55630-A069-A013-3223-7660E8EDDDC5}"/>
              </a:ext>
            </a:extLst>
          </p:cNvPr>
          <p:cNvSpPr/>
          <p:nvPr/>
        </p:nvSpPr>
        <p:spPr>
          <a:xfrm>
            <a:off x="6313218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E54BA1-11D1-1AC8-0365-D82740CE7048}"/>
              </a:ext>
            </a:extLst>
          </p:cNvPr>
          <p:cNvSpPr/>
          <p:nvPr/>
        </p:nvSpPr>
        <p:spPr>
          <a:xfrm>
            <a:off x="6313216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27355D9-C95A-FFA1-04BA-0CD11888B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433834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8A484F0B-B35E-A3B6-D9D3-AE372363A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4560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F1FD6-7A92-7A81-5305-E98D145FA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40187-433E-5F36-31D5-F5C26F5CC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8E59288-5C47-09B2-CBD9-70661EDDC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013410"/>
              </p:ext>
            </p:extLst>
          </p:nvPr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34BC42-FD46-2BEB-0B53-774DD2D77C12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4D7133-1362-94D8-D50A-53F07D17B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05930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2AFEC31-139B-AD04-AF05-9EE5CE3ECBFD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D35551-AC72-954A-CB6A-7F394BF513F4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F93727-087E-CF43-E37A-3AC4A5821230}"/>
              </a:ext>
            </a:extLst>
          </p:cNvPr>
          <p:cNvSpPr/>
          <p:nvPr/>
        </p:nvSpPr>
        <p:spPr>
          <a:xfrm>
            <a:off x="6313218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879980-B5A2-D28D-7390-49CCB2ECA41E}"/>
              </a:ext>
            </a:extLst>
          </p:cNvPr>
          <p:cNvSpPr/>
          <p:nvPr/>
        </p:nvSpPr>
        <p:spPr>
          <a:xfrm>
            <a:off x="6313216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D7D06F6-AD48-1DE8-CED2-88CE982E6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07654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964DDBD-F700-45C6-C28F-A6E8374A0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3077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B3B61-9266-E693-7065-50F588476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5DA9A-36FE-C3B6-74B8-6EC2FC84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7C5CAFF-1D02-8AEB-CF3E-DEC71436B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760606"/>
              </p:ext>
            </p:extLst>
          </p:nvPr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BA0BBC0-C0F0-7097-30E6-367E2684FFF0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428AF2-275F-6DD5-766F-C5ED2E3E61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097777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BB2A72C-D67E-1EF2-72DB-B051CFA1AC38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9FF2C1-EE67-ACCC-9BBB-73367192E013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0049A4-9977-105C-15DF-5F70821C904C}"/>
              </a:ext>
            </a:extLst>
          </p:cNvPr>
          <p:cNvSpPr/>
          <p:nvPr/>
        </p:nvSpPr>
        <p:spPr>
          <a:xfrm>
            <a:off x="6313218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B26714-EA6B-E03E-EE02-F9B40DC085A9}"/>
              </a:ext>
            </a:extLst>
          </p:cNvPr>
          <p:cNvSpPr/>
          <p:nvPr/>
        </p:nvSpPr>
        <p:spPr>
          <a:xfrm>
            <a:off x="6313216" y="3993426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59C7CFC-0D44-3250-4E24-A49437F61C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946057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EA96F170-B83B-0CF8-DA79-B7FBECF3F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3077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A733D-E590-ED2B-B01A-9F55BC43A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FF97B-E017-910F-E4FF-C92D9847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CCEA5F0-7572-F8A5-EE47-AF1842E14499}"/>
              </a:ext>
            </a:extLst>
          </p:cNvPr>
          <p:cNvGraphicFramePr>
            <a:graphicFrameLocks noGrp="1"/>
          </p:cNvGraphicFramePr>
          <p:nvPr/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330CC03-E14E-B1D9-0754-FADF9F51321B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08758E3-E74A-8B22-5890-012DF7D1700E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92483C7-7207-F462-58BB-BE5C9D3643F2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DAC166-746F-E659-B1C3-932A205C9DEE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B8FBFA-D5C0-53BD-F24E-DDCA03431870}"/>
              </a:ext>
            </a:extLst>
          </p:cNvPr>
          <p:cNvSpPr/>
          <p:nvPr/>
        </p:nvSpPr>
        <p:spPr>
          <a:xfrm>
            <a:off x="7127173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737F1B-B6F1-7C1F-A047-149C777DDE8A}"/>
              </a:ext>
            </a:extLst>
          </p:cNvPr>
          <p:cNvSpPr/>
          <p:nvPr/>
        </p:nvSpPr>
        <p:spPr>
          <a:xfrm>
            <a:off x="7127171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F4B6DF0-B639-6B3B-B53B-C0BB94FFC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96793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66F1467B-D960-DF00-64BF-A3332B666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124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5B013-A4B1-F800-1BCF-F79BACE19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03ABA-465F-0B1D-CB3A-38C358A6E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913D0F2-9CF9-7E80-AECF-B18D550935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39409"/>
              </p:ext>
            </p:extLst>
          </p:nvPr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2CE03DC-2260-A13F-DA6B-BFC3E84086F6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B7E3A08-60E7-BBF3-22AB-4E116143E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057930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0BC8C10-EECB-1925-9F56-C0A29BEC6AFD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BC6C96-824C-E2F7-271D-AD058F5DD736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D3EE0A-F15B-559C-28CE-2ED7DF6D3196}"/>
              </a:ext>
            </a:extLst>
          </p:cNvPr>
          <p:cNvSpPr/>
          <p:nvPr/>
        </p:nvSpPr>
        <p:spPr>
          <a:xfrm>
            <a:off x="7127173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044F80-4D12-EBBE-30CA-C5A4F669A640}"/>
              </a:ext>
            </a:extLst>
          </p:cNvPr>
          <p:cNvSpPr/>
          <p:nvPr/>
        </p:nvSpPr>
        <p:spPr>
          <a:xfrm>
            <a:off x="7127171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569A5-283C-7ED1-ECCF-D4FA317C3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327543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39EE6ED5-986F-2D2C-6A6A-08E540C0D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650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13000-C2C9-DD6A-84B0-03847C309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1DAAA-0967-8875-4311-FA862BAC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DD055A8-0D3F-24D6-D47D-93D2545F1F57}"/>
              </a:ext>
            </a:extLst>
          </p:cNvPr>
          <p:cNvGraphicFramePr>
            <a:graphicFrameLocks noGrp="1"/>
          </p:cNvGraphicFramePr>
          <p:nvPr/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FD7F2BA-4FCD-0BE8-6DBF-3EB0AF687B18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D020CD4-98F7-A64F-80CB-6BDFE2505C07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00552F4-FC8D-B584-0279-96E4629C4E63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E09BA6-A848-2D78-309C-DBFB316A0A25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610D1F-5B5C-583A-CD91-A136875F0F84}"/>
              </a:ext>
            </a:extLst>
          </p:cNvPr>
          <p:cNvSpPr/>
          <p:nvPr/>
        </p:nvSpPr>
        <p:spPr>
          <a:xfrm>
            <a:off x="7949787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20160D-2EB1-CCB3-D1B7-C0C5702D28AF}"/>
              </a:ext>
            </a:extLst>
          </p:cNvPr>
          <p:cNvSpPr/>
          <p:nvPr/>
        </p:nvSpPr>
        <p:spPr>
          <a:xfrm>
            <a:off x="7915148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B5FCCE-782D-D8A1-82A9-2073DAE18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31383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7194C053-261E-C753-7E9D-EAB98494DF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004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76BD2-D3F7-C253-2DF4-B84BA9C81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9535-0022-1EBB-E3E8-9379FDD6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REAL 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D26C78C-DE9C-2CF5-B1D9-85A9443C79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443962"/>
              </p:ext>
            </p:extLst>
          </p:nvPr>
        </p:nvGraphicFramePr>
        <p:xfrm>
          <a:off x="4737262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A22BF8F-BB06-0E60-C11E-F70AD19B0321}"/>
              </a:ext>
            </a:extLst>
          </p:cNvPr>
          <p:cNvSpPr txBox="1"/>
          <p:nvPr/>
        </p:nvSpPr>
        <p:spPr>
          <a:xfrm>
            <a:off x="6270517" y="1785913"/>
            <a:ext cx="1133065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F7A28E-D914-0EE5-2E74-F792C2BA2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669998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D3EDDC-3D67-D93F-2B29-547B1FD60FD0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C68C46-BA3A-2029-DAB4-39E1A6850E82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9B25E8-3C7F-DD83-F4D6-621E2390186C}"/>
              </a:ext>
            </a:extLst>
          </p:cNvPr>
          <p:cNvSpPr/>
          <p:nvPr/>
        </p:nvSpPr>
        <p:spPr>
          <a:xfrm>
            <a:off x="7949787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9576F7-5EAC-D7A4-AD93-9885D163D35A}"/>
              </a:ext>
            </a:extLst>
          </p:cNvPr>
          <p:cNvSpPr/>
          <p:nvPr/>
        </p:nvSpPr>
        <p:spPr>
          <a:xfrm>
            <a:off x="7915148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C60812F-99B6-6B75-39AF-EAC6D65E0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403977"/>
              </p:ext>
            </p:extLst>
          </p:nvPr>
        </p:nvGraphicFramePr>
        <p:xfrm>
          <a:off x="7172977" y="1663724"/>
          <a:ext cx="415772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54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3154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pic>
        <p:nvPicPr>
          <p:cNvPr id="6" name="Picture 5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698A78A7-3690-CADF-F510-8283B5F56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926" y="2733242"/>
            <a:ext cx="2298989" cy="375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48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B0FE6-1A02-64DF-1748-8E8105964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1F355-74A0-CEEF-BD00-CCF43B2BD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2A10F-A964-F8FA-4E34-8780C9F70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F28D05-D3DA-773B-989E-413F07CE0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988973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39A117B-DBE6-9B18-C906-257AF6FD8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028121"/>
              </p:ext>
            </p:extLst>
          </p:nvPr>
        </p:nvGraphicFramePr>
        <p:xfrm>
          <a:off x="1664818" y="368352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0104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7308A-471E-FA65-DB68-5C2A78E89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11255-701F-35C1-EB0D-0D47B96DA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74E8E-4889-F8DB-DA51-C65DD65E0DA2}"/>
              </a:ext>
            </a:extLst>
          </p:cNvPr>
          <p:cNvSpPr txBox="1"/>
          <p:nvPr/>
        </p:nvSpPr>
        <p:spPr>
          <a:xfrm>
            <a:off x="906444" y="1993524"/>
            <a:ext cx="9374919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m = length of pattern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n = length of text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Steps: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Prefix Table Construction: O(m)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KMP Search: O(n)</a:t>
            </a:r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Overall: O(n + m) = O(n)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20834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4211A-B49B-4E60-FC7F-51D7F00BC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5EA7B-FE29-4543-C386-F4132CCF4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COMPLEXITY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F3FA38-FD0E-3251-9645-D4695E51785C}"/>
              </a:ext>
            </a:extLst>
          </p:cNvPr>
          <p:cNvSpPr txBox="1"/>
          <p:nvPr/>
        </p:nvSpPr>
        <p:spPr>
          <a:xfrm>
            <a:off x="1141413" y="1997839"/>
            <a:ext cx="9374919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m = length of pattern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n = length of text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Steps: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Prefix Table Construction: O(m)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KMP Search: O(n)</a:t>
            </a:r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Overall: O(n + m) = O(n)</a:t>
            </a:r>
            <a:endParaRPr lang="en-US" sz="2000" dirty="0"/>
          </a:p>
        </p:txBody>
      </p:sp>
      <p:pic>
        <p:nvPicPr>
          <p:cNvPr id="3" name="Picture 2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8C075AD3-96FB-94C5-B3E9-99D5D1223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837" y="1285442"/>
            <a:ext cx="2298989" cy="3755448"/>
          </a:xfrm>
          <a:prstGeom prst="rect">
            <a:avLst/>
          </a:prstGeom>
        </p:spPr>
      </p:pic>
      <p:pic>
        <p:nvPicPr>
          <p:cNvPr id="5" name="Picture 4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AE5F5D00-E877-F400-F66E-7CE2CA4A7E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3480" y="1964381"/>
            <a:ext cx="2281517" cy="30765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13A8142-F2F3-B4F5-18FB-5F2D695DC231}"/>
              </a:ext>
            </a:extLst>
          </p:cNvPr>
          <p:cNvSpPr/>
          <p:nvPr/>
        </p:nvSpPr>
        <p:spPr>
          <a:xfrm>
            <a:off x="6387237" y="2933700"/>
            <a:ext cx="1180618" cy="19213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45CED0B-EAC7-5525-18F4-B50064B90511}"/>
              </a:ext>
            </a:extLst>
          </p:cNvPr>
          <p:cNvSpPr/>
          <p:nvPr/>
        </p:nvSpPr>
        <p:spPr>
          <a:xfrm>
            <a:off x="9497150" y="2713418"/>
            <a:ext cx="1180618" cy="19213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98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31E50-031A-2D2C-29D0-4EABE86E0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DD141-4A98-65E8-3412-0C1F38C21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Fallback Table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E5BE75-B35C-F797-C3E7-E19B9DFF39FE}"/>
              </a:ext>
            </a:extLst>
          </p:cNvPr>
          <p:cNvSpPr txBox="1"/>
          <p:nvPr/>
        </p:nvSpPr>
        <p:spPr>
          <a:xfrm>
            <a:off x="906444" y="1993524"/>
            <a:ext cx="9374919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Key Optimization: skip fallback prefixes that are doomed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000" dirty="0"/>
              <a:t>If a character match fails on 'A' at position 4, no part of the pattern can be used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6CCB40E-02E5-E98F-A7C1-02EE49D4E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014569"/>
              </p:ext>
            </p:extLst>
          </p:nvPr>
        </p:nvGraphicFramePr>
        <p:xfrm>
          <a:off x="4408335" y="3636088"/>
          <a:ext cx="3994750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7758C80-C27F-8436-A14E-19D9917179EA}"/>
              </a:ext>
            </a:extLst>
          </p:cNvPr>
          <p:cNvSpPr txBox="1"/>
          <p:nvPr/>
        </p:nvSpPr>
        <p:spPr>
          <a:xfrm>
            <a:off x="3003159" y="3764881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10B028F-0BF9-55D5-B8E4-326E1C003FC9}"/>
              </a:ext>
            </a:extLst>
          </p:cNvPr>
          <p:cNvSpPr txBox="1"/>
          <p:nvPr/>
        </p:nvSpPr>
        <p:spPr>
          <a:xfrm>
            <a:off x="1329159" y="4490881"/>
            <a:ext cx="27727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Table </a:t>
            </a:r>
            <a:endParaRPr lang="en-US"/>
          </a:p>
          <a:p>
            <a:pPr algn="r"/>
            <a:r>
              <a:rPr lang="en-US" sz="2400"/>
              <a:t>(standard)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516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253AC-B6B2-BA91-D9FB-3477CC06F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E9B6B-6D9F-2498-F3C8-DDD3163DD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Fallback Table 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53279C6-657B-6D15-F92E-17279F05C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760202"/>
              </p:ext>
            </p:extLst>
          </p:nvPr>
        </p:nvGraphicFramePr>
        <p:xfrm>
          <a:off x="2361503" y="2039781"/>
          <a:ext cx="3994750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149F237D-A637-DE57-D604-0F88527CBD3D}"/>
              </a:ext>
            </a:extLst>
          </p:cNvPr>
          <p:cNvSpPr txBox="1"/>
          <p:nvPr/>
        </p:nvSpPr>
        <p:spPr>
          <a:xfrm>
            <a:off x="956327" y="2168574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0CAF32-7CBA-1017-064C-9BCBF7235E7E}"/>
              </a:ext>
            </a:extLst>
          </p:cNvPr>
          <p:cNvSpPr txBox="1"/>
          <p:nvPr/>
        </p:nvSpPr>
        <p:spPr>
          <a:xfrm>
            <a:off x="-717673" y="2894574"/>
            <a:ext cx="27727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Table </a:t>
            </a:r>
            <a:endParaRPr lang="en-US"/>
          </a:p>
          <a:p>
            <a:pPr algn="r"/>
            <a:r>
              <a:rPr lang="en-US" sz="2400"/>
              <a:t>(standard)</a:t>
            </a:r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DEDF64A-D62B-BA73-034C-BA29DDEAA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052721"/>
              </p:ext>
            </p:extLst>
          </p:nvPr>
        </p:nvGraphicFramePr>
        <p:xfrm>
          <a:off x="2361503" y="4609445"/>
          <a:ext cx="482739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565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1467295910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976D547-933F-D566-1BC6-73A1BA3D8812}"/>
              </a:ext>
            </a:extLst>
          </p:cNvPr>
          <p:cNvSpPr txBox="1"/>
          <p:nvPr/>
        </p:nvSpPr>
        <p:spPr>
          <a:xfrm>
            <a:off x="3056757" y="5605243"/>
            <a:ext cx="2772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Fallback Table 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AD1965-DE0B-3919-6471-1A2F0ABC7647}"/>
              </a:ext>
            </a:extLst>
          </p:cNvPr>
          <p:cNvSpPr txBox="1"/>
          <p:nvPr/>
        </p:nvSpPr>
        <p:spPr>
          <a:xfrm>
            <a:off x="7413859" y="1929406"/>
            <a:ext cx="332359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T[</a:t>
            </a:r>
            <a:r>
              <a:rPr lang="en-US" sz="2400" dirty="0" err="1"/>
              <a:t>i</a:t>
            </a:r>
            <a:r>
              <a:rPr lang="en-US" sz="2400" dirty="0"/>
              <a:t>]: if chars don't match, how many chars can I keep (assumed matched)?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0CC6D-E919-4EC6-E65E-A6CE02244CC3}"/>
              </a:ext>
            </a:extLst>
          </p:cNvPr>
          <p:cNvSpPr txBox="1"/>
          <p:nvPr/>
        </p:nvSpPr>
        <p:spPr>
          <a:xfrm>
            <a:off x="7725333" y="4432326"/>
            <a:ext cx="332359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/>
              <a:t>T[</a:t>
            </a:r>
            <a:r>
              <a:rPr lang="en-US" sz="2400" err="1"/>
              <a:t>i</a:t>
            </a:r>
            <a:r>
              <a:rPr lang="en-US" sz="2400"/>
              <a:t>]: if chars don't match, where do I fallback to?</a:t>
            </a:r>
          </a:p>
        </p:txBody>
      </p:sp>
    </p:spTree>
    <p:extLst>
      <p:ext uri="{BB962C8B-B14F-4D97-AF65-F5344CB8AC3E}">
        <p14:creationId xmlns:p14="http://schemas.microsoft.com/office/powerpoint/2010/main" val="36295490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97E74-BB5F-3A82-CD4B-A818FA015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9E6A4-2B33-7FAC-1AB0-9737DF90A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this optimization?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9AE5389-8979-BFE4-FAF6-2598EB077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29861"/>
              </p:ext>
            </p:extLst>
          </p:nvPr>
        </p:nvGraphicFramePr>
        <p:xfrm>
          <a:off x="3402030" y="43183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F800758-3A9C-1642-C0E8-A88A9BF3A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15326"/>
              </p:ext>
            </p:extLst>
          </p:nvPr>
        </p:nvGraphicFramePr>
        <p:xfrm>
          <a:off x="3402030" y="3046094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182F257-6453-DF8B-7D2F-6FD963098117}"/>
              </a:ext>
            </a:extLst>
          </p:cNvPr>
          <p:cNvSpPr txBox="1"/>
          <p:nvPr/>
        </p:nvSpPr>
        <p:spPr>
          <a:xfrm>
            <a:off x="2147184" y="4513551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64031E-0C09-0D6B-53A0-30F5EE944C65}"/>
              </a:ext>
            </a:extLst>
          </p:cNvPr>
          <p:cNvSpPr txBox="1"/>
          <p:nvPr/>
        </p:nvSpPr>
        <p:spPr>
          <a:xfrm>
            <a:off x="2147184" y="3241261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BBC824-7F64-9F1E-83FD-51F447DD7A61}"/>
              </a:ext>
            </a:extLst>
          </p:cNvPr>
          <p:cNvSpPr txBox="1"/>
          <p:nvPr/>
        </p:nvSpPr>
        <p:spPr>
          <a:xfrm>
            <a:off x="906444" y="1993524"/>
            <a:ext cx="937491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/>
              <a:t>Consider the following text and pattern below: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05906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D4A07-BD53-2DF1-F9A9-D5D0E5370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7FE6A-E62E-1A85-60DA-26D4E64D5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31B1460-2DD4-BED9-03FE-F72CF3D23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1614"/>
              </p:ext>
            </p:extLst>
          </p:nvPr>
        </p:nvGraphicFramePr>
        <p:xfrm>
          <a:off x="227808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26D052-EB56-9B5F-CA54-FBA0A6D243D9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1DB08C3-4F1B-4068-C274-CC23D0519AF4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ACC0CA1-6210-CD86-6796-A97CB9C03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881018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D64945F-DC55-4BD3-665D-9588564106CC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1989E0-34F2-F4F3-B07C-BA1965B03F43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90B6C4-DF11-447C-3BED-EBC5BAF88ED8}"/>
              </a:ext>
            </a:extLst>
          </p:cNvPr>
          <p:cNvSpPr/>
          <p:nvPr/>
        </p:nvSpPr>
        <p:spPr>
          <a:xfrm>
            <a:off x="2278080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92D5F4-4F22-EF19-B8E9-BE3944952C6A}"/>
              </a:ext>
            </a:extLst>
          </p:cNvPr>
          <p:cNvSpPr/>
          <p:nvPr/>
        </p:nvSpPr>
        <p:spPr>
          <a:xfrm>
            <a:off x="2278080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309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662F0-BB58-F234-9A6B-032120518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606F8-2448-6A8F-C71C-AD8F3401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5ADFEA-22DC-5F66-9F98-F73DBF99B12F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4002085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196ACB-7C0A-6260-2098-9B3C4067008C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9B3C907-30A3-78D3-A8C1-21B70B93C4C6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2B7F3FA-F66B-98B4-0F79-250DBD0AB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480053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1AB0F77-7CD3-849F-051B-A23D7BF5AFB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51F42D-0F75-D16D-F426-B5FEE51C6C80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0FAA63-281B-5051-CC67-D45305FA1234}"/>
              </a:ext>
            </a:extLst>
          </p:cNvPr>
          <p:cNvSpPr/>
          <p:nvPr/>
        </p:nvSpPr>
        <p:spPr>
          <a:xfrm>
            <a:off x="2278080" y="272979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4A17FF-15B8-8674-1DF1-31358F0976B0}"/>
              </a:ext>
            </a:extLst>
          </p:cNvPr>
          <p:cNvSpPr/>
          <p:nvPr/>
        </p:nvSpPr>
        <p:spPr>
          <a:xfrm>
            <a:off x="2278080" y="4002085"/>
            <a:ext cx="810808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33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74A67-477A-D12F-B9B8-42C0714DE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EAEA-7126-9CB6-CAE1-4B372A819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CB3212C-7864-387E-D3E6-F87F87F1E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306116"/>
              </p:ext>
            </p:extLst>
          </p:nvPr>
        </p:nvGraphicFramePr>
        <p:xfrm>
          <a:off x="3096940" y="40020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232581-0603-0AAA-5F63-36AE7437F0A8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FDC30E4-4A5C-1830-A83C-6033F7EEEE31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29F6D79-FDE1-1C5B-A87C-7AA540AA8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670183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3FD68D0-E792-D505-E608-4AC845335FCC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672103-D9CD-9F2C-8F65-14BCCDB178A0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6578EF-1423-6E46-049B-BEE1E6A8D364}"/>
              </a:ext>
            </a:extLst>
          </p:cNvPr>
          <p:cNvSpPr/>
          <p:nvPr/>
        </p:nvSpPr>
        <p:spPr>
          <a:xfrm>
            <a:off x="3057910" y="2729795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6D9813-C1BD-339E-9E94-D4ED0CDFDAA0}"/>
              </a:ext>
            </a:extLst>
          </p:cNvPr>
          <p:cNvSpPr/>
          <p:nvPr/>
        </p:nvSpPr>
        <p:spPr>
          <a:xfrm>
            <a:off x="3057910" y="4002084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912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6D3E9-56C0-3C7D-2671-B68AB700A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A5DEB-C9E9-DF58-DA5B-8AB0E3258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2D396C5-A588-4FE4-EE86-BFD7787A7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100371"/>
              </p:ext>
            </p:extLst>
          </p:nvPr>
        </p:nvGraphicFramePr>
        <p:xfrm>
          <a:off x="3096940" y="40020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941916-E910-FAEB-19BE-D91DA5AE7912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6C83CA7-441F-36D9-C1CE-3550E7E70285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A10CAF-1BA1-15B0-F13A-265A1A7F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858393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487CC34-AEA3-B3DA-8BE0-42F5DC0FA666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B1ADA1-4391-4736-D79A-FA26ED759842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DB6E45-35AF-42B5-B537-F5F13A575CEF}"/>
              </a:ext>
            </a:extLst>
          </p:cNvPr>
          <p:cNvSpPr/>
          <p:nvPr/>
        </p:nvSpPr>
        <p:spPr>
          <a:xfrm>
            <a:off x="3057910" y="2729795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1F60FC-7510-F5AB-778B-FD1DC03471F5}"/>
              </a:ext>
            </a:extLst>
          </p:cNvPr>
          <p:cNvSpPr/>
          <p:nvPr/>
        </p:nvSpPr>
        <p:spPr>
          <a:xfrm>
            <a:off x="3057910" y="4002084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906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FB19-CF33-A08F-739D-1E81B4FBA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69EF4-4585-116B-B8F7-F6C48F7C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42DD16B-A4C2-FB1C-B226-814596766C23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CB34FF-821C-339B-BD1A-6BB2E69A4ADF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F9FA67B-6403-965E-A6C9-75F2CF75F405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3339D1C-2422-083F-4BB7-D8E459AE9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58613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728B436-D4A0-F28F-3FFB-2CE610E3853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7A7398-32B6-A837-ABCC-2D30D1831F52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F54B08-EB48-616C-8757-03D332687E9F}"/>
              </a:ext>
            </a:extLst>
          </p:cNvPr>
          <p:cNvSpPr/>
          <p:nvPr/>
        </p:nvSpPr>
        <p:spPr>
          <a:xfrm>
            <a:off x="3858010" y="2730190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7D35C4-2857-0E15-3F8B-73E02F65D03B}"/>
              </a:ext>
            </a:extLst>
          </p:cNvPr>
          <p:cNvSpPr/>
          <p:nvPr/>
        </p:nvSpPr>
        <p:spPr>
          <a:xfrm>
            <a:off x="3858010" y="4002084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58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BA8C1-498C-D300-5D06-17D85C100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6B11A-344A-8516-FFBA-2A2857999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A2314-FE23-C342-85F7-E78D8C86B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8BEE0F7-9BFE-8C6F-F990-EDCC786BD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145038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8ACA91-7D28-4700-FC11-9B24C1F2F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759489"/>
              </p:ext>
            </p:extLst>
          </p:nvPr>
        </p:nvGraphicFramePr>
        <p:xfrm>
          <a:off x="1664818" y="368352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7845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D38E9-72C9-181B-6E62-66EBD1D42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4DA14-D67B-9B75-9609-65B10A32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EB6EDF8-3B5B-3F66-7FC4-3801C3A9A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170852"/>
              </p:ext>
            </p:extLst>
          </p:nvPr>
        </p:nvGraphicFramePr>
        <p:xfrm>
          <a:off x="3096940" y="40020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8CDD87-F82E-9575-CEF7-73F2A95FC202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545E906-DA8E-5D54-6626-5B6E7C5172B6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3662C7F-771F-CC8C-892B-FD45F6BF3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385883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CB4FB38-AE61-9900-AD08-CA70D428A09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267581-194A-97EE-2DE7-47262C75CE1C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C2FE07-4654-8932-EE82-BC78FD4F6FCE}"/>
              </a:ext>
            </a:extLst>
          </p:cNvPr>
          <p:cNvSpPr/>
          <p:nvPr/>
        </p:nvSpPr>
        <p:spPr>
          <a:xfrm>
            <a:off x="3858010" y="2730190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6BCD5C-876F-6B71-6C0D-AD74C376E31F}"/>
              </a:ext>
            </a:extLst>
          </p:cNvPr>
          <p:cNvSpPr/>
          <p:nvPr/>
        </p:nvSpPr>
        <p:spPr>
          <a:xfrm>
            <a:off x="3858010" y="4002084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785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D121D-66C0-DAE4-43C1-EDBB7D613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A03F4-BB30-A6BF-1BEA-E6FE3A6C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3C3990-DCA1-E57C-3797-CF3E9A7B0C71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F1E6A3-FCAE-8B62-5E56-480BE05EAFD8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A91A786-D0E0-37AD-08ED-F219D6ED909E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94E89C8-C1A1-1B13-5422-B357F86ABA4F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C61D6EF-0DDC-29DB-DFAC-2435A0E9B923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B69EC2-030E-FE16-2D15-C08CDA5E381F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EE86E5-6DAB-F66E-29ED-47D92171226A}"/>
              </a:ext>
            </a:extLst>
          </p:cNvPr>
          <p:cNvSpPr/>
          <p:nvPr/>
        </p:nvSpPr>
        <p:spPr>
          <a:xfrm>
            <a:off x="3858010" y="2730190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596F24-A46A-1CD6-BF4A-18358F394618}"/>
              </a:ext>
            </a:extLst>
          </p:cNvPr>
          <p:cNvSpPr/>
          <p:nvPr/>
        </p:nvSpPr>
        <p:spPr>
          <a:xfrm>
            <a:off x="3858010" y="4002084"/>
            <a:ext cx="856167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469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37675-2A61-7483-1D8F-2D072617A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B21B3-F103-C0C5-69E7-8F9CA61A3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DE3E473-BA77-04E8-DFFE-B6139EAE6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758434"/>
              </p:ext>
            </p:extLst>
          </p:nvPr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22A24F-8454-5456-CCE1-DEF32D05C0BA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EE8E0BD-7CCC-A8E8-3E93-CCEEB095931B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BA0F1F2-FE44-7DE6-02FF-BCCEB0359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602371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5789E4-6D70-CCB2-208A-895922C780FF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A288EF-F5A2-4F81-48CE-166C7BE418F0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8558A4F-5B49-30A0-4D84-079611233C7C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2CD4AF-BDAB-A515-972C-093EC0D636A3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662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B0C07-D6CF-266C-B8A1-BC2485DC5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7BB7A-0395-57C4-4F52-7DBE6D18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C0C1006-318C-F510-DC8F-E53EEA711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383966"/>
              </p:ext>
            </p:extLst>
          </p:nvPr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5FFFD2-1F40-DB1A-7410-B1094A808B59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45B787D-8ED2-1A80-A4C8-EBCC6C265688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A712C8C-E1E1-F5BF-16A7-74D214029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684818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ECAB06A-D517-7421-A133-EA86F63876E4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7B8F3B-0236-D106-3DFC-9B33E76908C1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2F95CE2-4091-5D44-7FD2-99503D7E15AF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52A2F5-643F-2025-5025-D9B6A9067C42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59B7E86-CB22-0CF6-04B1-CD6B603AD1F4}"/>
              </a:ext>
            </a:extLst>
          </p:cNvPr>
          <p:cNvCxnSpPr>
            <a:cxnSpLocks/>
          </p:cNvCxnSpPr>
          <p:nvPr/>
        </p:nvCxnSpPr>
        <p:spPr>
          <a:xfrm flipH="1" flipV="1">
            <a:off x="6773730" y="5029200"/>
            <a:ext cx="361950" cy="6572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A2EFF0C-546E-80B5-4AB2-AC076CC9C726}"/>
              </a:ext>
            </a:extLst>
          </p:cNvPr>
          <p:cNvSpPr txBox="1"/>
          <p:nvPr/>
        </p:nvSpPr>
        <p:spPr>
          <a:xfrm>
            <a:off x="6361915" y="5686425"/>
            <a:ext cx="235537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Not a match at index = 4</a:t>
            </a:r>
          </a:p>
        </p:txBody>
      </p:sp>
    </p:spTree>
    <p:extLst>
      <p:ext uri="{BB962C8B-B14F-4D97-AF65-F5344CB8AC3E}">
        <p14:creationId xmlns:p14="http://schemas.microsoft.com/office/powerpoint/2010/main" val="2263309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1902D-131A-36FF-0D21-820F25BF3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D1E6-B03E-4328-F6D6-D78384D0D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5382F25-DDBC-C520-526A-C5DA36C23333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793240-3A22-7456-AFDF-DCC4CF16D9BE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F65EFFF-2054-2D15-C068-CBD879C85B39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DD4112B-D5B7-44F7-502E-68792965E51F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FA56500-B5CD-C532-1FD7-7F37967D4FD4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152E16-E595-340F-6426-5CB899E663F4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398575-5F0B-29FF-CA56-DFB41FCDAFAC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E6729A-40A0-2329-ACBD-CE5C057B6A4E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7AB7CDB-F913-B7C0-38C2-5CD1060AB781}"/>
              </a:ext>
            </a:extLst>
          </p:cNvPr>
          <p:cNvCxnSpPr>
            <a:cxnSpLocks/>
          </p:cNvCxnSpPr>
          <p:nvPr/>
        </p:nvCxnSpPr>
        <p:spPr>
          <a:xfrm flipH="1" flipV="1">
            <a:off x="6781760" y="5029200"/>
            <a:ext cx="361950" cy="6572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6136849-76FD-9BCE-847B-66C11FF4B8BE}"/>
              </a:ext>
            </a:extLst>
          </p:cNvPr>
          <p:cNvSpPr txBox="1"/>
          <p:nvPr/>
        </p:nvSpPr>
        <p:spPr>
          <a:xfrm>
            <a:off x="9208413" y="2644069"/>
            <a:ext cx="32239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LPS is 4, go to pattern index = (4-1) = 3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1F1AA03-4426-DAA6-5E7D-EF880B2F02D2}"/>
              </a:ext>
            </a:extLst>
          </p:cNvPr>
          <p:cNvCxnSpPr>
            <a:cxnSpLocks/>
          </p:cNvCxnSpPr>
          <p:nvPr/>
        </p:nvCxnSpPr>
        <p:spPr>
          <a:xfrm flipH="1" flipV="1">
            <a:off x="10680097" y="1958455"/>
            <a:ext cx="140303" cy="64187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83DA8E7-756E-8042-489E-8CF989F031B3}"/>
              </a:ext>
            </a:extLst>
          </p:cNvPr>
          <p:cNvSpPr txBox="1"/>
          <p:nvPr/>
        </p:nvSpPr>
        <p:spPr>
          <a:xfrm>
            <a:off x="6514315" y="5838825"/>
            <a:ext cx="235537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Not a match at index = 4</a:t>
            </a:r>
          </a:p>
        </p:txBody>
      </p:sp>
    </p:spTree>
    <p:extLst>
      <p:ext uri="{BB962C8B-B14F-4D97-AF65-F5344CB8AC3E}">
        <p14:creationId xmlns:p14="http://schemas.microsoft.com/office/powerpoint/2010/main" val="8309841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BBCF7-CFAD-C3ED-6AB1-40793D2BA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8EB63-AD3F-B476-11E6-059BF1658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DFE4385-051B-7A1B-46FB-8F713BC318F5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69E0DF-CD0E-5E27-7F5C-E2D70A303864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9E90B11-4749-4EFB-32BC-5E48B775F6BC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T =</a:t>
            </a:r>
            <a:endParaRPr lang="en-US" sz="3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814E0FB-7AAA-684D-6A73-F263CEFA6959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dirty="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 dirty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0447868-87F0-0EE2-0A79-C48E79062984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44804-B55E-5F71-9CD0-6FBA2A56768C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Text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25C269-854D-F3CE-6C0A-C822F903ADFE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3F86E0-0EC2-3E3E-4F34-67F080123FED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131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68ECB-3FE3-09B6-A4AE-ADDEE18A5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3CCB8-2873-F005-72F1-484ECC611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910A0DC-C1D6-7BB9-0C32-ECF6E3283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410580"/>
              </p:ext>
            </p:extLst>
          </p:nvPr>
        </p:nvGraphicFramePr>
        <p:xfrm>
          <a:off x="3875293" y="4002083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D8201C6-DDBC-4FDE-262D-D729F65B11AC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7392443-5D43-4A46-EF67-4A7999A45DEB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043549D-0A20-1447-7519-7F4348D306DE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772D79E-28AE-6851-9763-B010DA5F25B6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45C08B-3AD0-2E5D-EB93-247F2CAB3182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1F8C47-DBA9-96BE-F6E4-58735DC17431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BC3AFA-7F8D-956D-3A86-5DEF304398B7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948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503F8-063B-4EC8-C21C-FC3E2779F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5D1B1-9C5B-0571-1AA3-B5509691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566B465-AF37-BC81-046E-3C6DF66A3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111832"/>
              </p:ext>
            </p:extLst>
          </p:nvPr>
        </p:nvGraphicFramePr>
        <p:xfrm>
          <a:off x="4729427" y="4002083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FF915B-AA5F-23AD-89ED-64253A567FFE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D6C1DA8-AC33-E196-7A1B-868A9856E8CA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868D120-6189-C903-EF9C-1C86ED6C79F5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5DA9F55-082F-307D-E56A-923A974E70F3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E571E4-2FB1-8649-FD97-9618C9FFD74B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7F9B56-B726-AA49-0749-5BD3585ED143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5480E5-2D63-F078-A2BF-6A89E875B97F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23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04D97-A512-8230-D08A-8999F35BA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8E0D-1232-37B9-1DE3-17DABBB0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8C5AA57-B0BD-BBFA-E1B6-AEA06435BA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846630"/>
              </p:ext>
            </p:extLst>
          </p:nvPr>
        </p:nvGraphicFramePr>
        <p:xfrm>
          <a:off x="5537088" y="4002083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781C67-C0B4-0B11-01F7-104AEC5184D0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C63CA27-B84A-DFE7-44A5-8DB2E88F6A39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DED3CA2-F617-1B4B-B4F8-4012C04E3CB1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F3302A3-E2CF-EF1C-9D6E-945E3C5B3FF2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93FCA9-F43C-B500-5567-3C91EC2BF0C3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B35178-7B07-28A6-59B9-02066564710E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B7C3DF-21D5-2493-8BE4-337562837111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506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92C80-4120-ADF0-26E7-B161DE96A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33F2D-8A36-A460-75E6-B2AF759BD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9275AAF-FEDB-2909-DC51-35C9635B08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728650"/>
              </p:ext>
            </p:extLst>
          </p:nvPr>
        </p:nvGraphicFramePr>
        <p:xfrm>
          <a:off x="6361915" y="3994142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614351-D671-F113-89D7-8691B0CA90CC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3668960-645D-E124-B4C2-4A4A89B0142D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0DE6DD6-E046-0B42-0CD0-AD7C56E95B21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C136057-B510-1A2C-0372-B8CEC1E3840C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44EE1C-2D66-E0D1-59B7-51D8F66EE2CF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C11460-EA3A-7572-8CD0-7CDA563CF955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4B5768-1979-469F-C3A7-D481736C9DAD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59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A63E3-9FEE-A414-6B56-C34035868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7C1B-0703-5BA0-B048-15B5DDD2F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AF0C1-92C2-55A5-F247-64A1AD6EB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2DC51F-28C1-0C29-B015-41184B811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819189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624E1AD-E43F-6B86-2DC1-63513A648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85260"/>
              </p:ext>
            </p:extLst>
          </p:nvPr>
        </p:nvGraphicFramePr>
        <p:xfrm>
          <a:off x="1664818" y="368352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2496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159B9-9E46-D748-9AF0-DCD171C58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3ED5C-B424-0B62-61ED-BB9E6CF43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FE3C1DC-01AD-EC25-0CAE-74F6F7F72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110934"/>
              </p:ext>
            </p:extLst>
          </p:nvPr>
        </p:nvGraphicFramePr>
        <p:xfrm>
          <a:off x="714371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ED8832-3DAC-A43A-089A-9A48F7FB2583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AB1832E-5C78-DC7D-AF53-23D353DBEFC5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2D998B2-8F40-51F1-52D1-7A5455A7B4EB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82382E6-9707-AE69-66E9-EADEC0E66C3D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28F83E-0FC7-8424-8893-0F678040D9E5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0427C5-DB58-07ED-C02D-84B2325EC034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37E47A-AC58-9CF3-5FAE-81B536EF7A56}"/>
              </a:ext>
            </a:extLst>
          </p:cNvPr>
          <p:cNvSpPr/>
          <p:nvPr/>
        </p:nvSpPr>
        <p:spPr>
          <a:xfrm>
            <a:off x="7143710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909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C87D4-463A-1E16-4EC4-FD0D0DEC1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4C84A-BCAD-7DA1-5172-41EF0A4D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71792B2-5983-8CE2-D29E-4FAC92BEA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447259"/>
              </p:ext>
            </p:extLst>
          </p:nvPr>
        </p:nvGraphicFramePr>
        <p:xfrm>
          <a:off x="7143710" y="4003668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C744275-5521-8504-4D8D-63709A80F741}"/>
              </a:ext>
            </a:extLst>
          </p:cNvPr>
          <p:cNvSpPr txBox="1"/>
          <p:nvPr/>
        </p:nvSpPr>
        <p:spPr>
          <a:xfrm>
            <a:off x="5919596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89F88C8-3F6F-A8E0-4532-3426A4452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616700"/>
              </p:ext>
            </p:extLst>
          </p:nvPr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ACA487A-0758-E238-610D-19BB79909DAE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6EF708-B935-EDD0-56CB-391FD0AD43B9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0BC46F-4FC5-41E2-040A-242EA58D5617}"/>
              </a:ext>
            </a:extLst>
          </p:cNvPr>
          <p:cNvSpPr/>
          <p:nvPr/>
        </p:nvSpPr>
        <p:spPr>
          <a:xfrm>
            <a:off x="714371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78800-9B20-4A55-9F68-1CCFFAF188BE}"/>
              </a:ext>
            </a:extLst>
          </p:cNvPr>
          <p:cNvSpPr/>
          <p:nvPr/>
        </p:nvSpPr>
        <p:spPr>
          <a:xfrm>
            <a:off x="7143710" y="4003668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BED468-F701-4824-E2A1-587E76E1D9D8}"/>
              </a:ext>
            </a:extLst>
          </p:cNvPr>
          <p:cNvGraphicFramePr>
            <a:graphicFrameLocks noGrp="1"/>
          </p:cNvGraphicFramePr>
          <p:nvPr/>
        </p:nvGraphicFramePr>
        <p:xfrm>
          <a:off x="7052661" y="931803"/>
          <a:ext cx="399475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9649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9945D-A2AB-A934-8D9B-25E9070E8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3DBE-F08E-1447-BEF2-80CAA9F5D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Differences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A9AB68-E43D-B2C0-D564-16EDA27B4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9384" y="3592206"/>
            <a:ext cx="3924300" cy="1473200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3263E2-179F-9096-0AA1-90A94261B45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9962"/>
          <a:stretch>
            <a:fillRect/>
          </a:stretch>
        </p:blipFill>
        <p:spPr>
          <a:xfrm>
            <a:off x="1348316" y="2716213"/>
            <a:ext cx="4222387" cy="36491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76D6AD0-7AF1-C6F2-275E-7F213ED7E8E2}"/>
              </a:ext>
            </a:extLst>
          </p:cNvPr>
          <p:cNvSpPr/>
          <p:nvPr/>
        </p:nvSpPr>
        <p:spPr>
          <a:xfrm>
            <a:off x="1886674" y="4733925"/>
            <a:ext cx="1180618" cy="21991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C12780-0017-37C8-07C8-0C09A30F4547}"/>
              </a:ext>
            </a:extLst>
          </p:cNvPr>
          <p:cNvCxnSpPr/>
          <p:nvPr/>
        </p:nvCxnSpPr>
        <p:spPr>
          <a:xfrm flipV="1">
            <a:off x="3185652" y="4247228"/>
            <a:ext cx="3519948" cy="596656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5D07768-24C4-FA3C-76CF-9EC0C00009F3}"/>
              </a:ext>
            </a:extLst>
          </p:cNvPr>
          <p:cNvSpPr txBox="1"/>
          <p:nvPr/>
        </p:nvSpPr>
        <p:spPr>
          <a:xfrm>
            <a:off x="6927277" y="5210761"/>
            <a:ext cx="412013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Store a compressed fallback if characters are the same (would require falling back further anyways)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990FD-25E0-D2D9-0D3E-29776A3653EF}"/>
              </a:ext>
            </a:extLst>
          </p:cNvPr>
          <p:cNvSpPr txBox="1"/>
          <p:nvPr/>
        </p:nvSpPr>
        <p:spPr>
          <a:xfrm>
            <a:off x="1348316" y="1737822"/>
            <a:ext cx="9374919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/>
              <a:t>Modify construction of prefix table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4532794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73ECD-EF31-4C1B-5D81-2A7D3BFB7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62CC-1595-99CA-C1B6-0BA507E60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F77651B-F6B5-5CE9-09CA-0027EA233F8E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29DDAF1-2CCA-E681-46D8-2B6B11E1184B}"/>
              </a:ext>
            </a:extLst>
          </p:cNvPr>
          <p:cNvSpPr txBox="1"/>
          <p:nvPr/>
        </p:nvSpPr>
        <p:spPr>
          <a:xfrm>
            <a:off x="5439677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1FFD3E-417D-C902-CD4D-2798B28F47AB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8ABBD51-BC7F-AEBB-ECEC-4BE27222585A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27AE03-4704-3329-D164-F2A277AF829A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6E0D26-11B9-3CB1-47B5-1489F1167A24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A1C6E4-1963-D6F3-1709-125764B31DA5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88C9FB-07B1-CB95-0BD7-929864304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23893"/>
              </p:ext>
            </p:extLst>
          </p:nvPr>
        </p:nvGraphicFramePr>
        <p:xfrm>
          <a:off x="6542978" y="931803"/>
          <a:ext cx="482739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565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1467295910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DC5D4D-BC07-EF08-532E-531710A571C8}"/>
              </a:ext>
            </a:extLst>
          </p:cNvPr>
          <p:cNvCxnSpPr>
            <a:cxnSpLocks/>
          </p:cNvCxnSpPr>
          <p:nvPr/>
        </p:nvCxnSpPr>
        <p:spPr>
          <a:xfrm flipH="1" flipV="1">
            <a:off x="6773730" y="5029200"/>
            <a:ext cx="361950" cy="6572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7983DA6-77C0-86E8-00B2-03839029E92C}"/>
              </a:ext>
            </a:extLst>
          </p:cNvPr>
          <p:cNvSpPr txBox="1"/>
          <p:nvPr/>
        </p:nvSpPr>
        <p:spPr>
          <a:xfrm>
            <a:off x="6361915" y="5686425"/>
            <a:ext cx="235537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Not a match at index = 4</a:t>
            </a: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80093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0D9CB-0061-6C9F-9A77-9829E1918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B456A-2A1C-F2F2-E0FA-D837F3219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02DB55F-5344-5BC9-49BA-F3F16F75C145}"/>
              </a:ext>
            </a:extLst>
          </p:cNvPr>
          <p:cNvGraphicFramePr>
            <a:graphicFrameLocks noGrp="1"/>
          </p:cNvGraphicFramePr>
          <p:nvPr/>
        </p:nvGraphicFramePr>
        <p:xfrm>
          <a:off x="3096940" y="4002084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215F08D-E888-7F99-19CD-E7901993EBEF}"/>
              </a:ext>
            </a:extLst>
          </p:cNvPr>
          <p:cNvSpPr txBox="1"/>
          <p:nvPr/>
        </p:nvSpPr>
        <p:spPr>
          <a:xfrm>
            <a:off x="5439677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B5F55F7-9359-3804-A515-529B9A35F140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17F134F-F4CE-B577-75FC-C8AA133C818E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BF4A88-E467-2984-C00D-AE44637B82BA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83C07C-512C-41C4-4E32-9CADEF06B9F3}"/>
              </a:ext>
            </a:extLst>
          </p:cNvPr>
          <p:cNvSpPr/>
          <p:nvPr/>
        </p:nvSpPr>
        <p:spPr>
          <a:xfrm>
            <a:off x="632008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85500-FC6D-BDB2-2109-EF74810EC280}"/>
              </a:ext>
            </a:extLst>
          </p:cNvPr>
          <p:cNvSpPr/>
          <p:nvPr/>
        </p:nvSpPr>
        <p:spPr>
          <a:xfrm>
            <a:off x="6361915" y="400208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D0315A-1E85-CC82-3CBB-F3E16DE6D5CD}"/>
              </a:ext>
            </a:extLst>
          </p:cNvPr>
          <p:cNvGraphicFramePr>
            <a:graphicFrameLocks noGrp="1"/>
          </p:cNvGraphicFramePr>
          <p:nvPr/>
        </p:nvGraphicFramePr>
        <p:xfrm>
          <a:off x="6542978" y="931803"/>
          <a:ext cx="482739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565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1467295910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5B344D-A9B6-0368-3100-9756164E0ACD}"/>
              </a:ext>
            </a:extLst>
          </p:cNvPr>
          <p:cNvCxnSpPr>
            <a:cxnSpLocks/>
          </p:cNvCxnSpPr>
          <p:nvPr/>
        </p:nvCxnSpPr>
        <p:spPr>
          <a:xfrm flipH="1" flipV="1">
            <a:off x="6773730" y="5029200"/>
            <a:ext cx="361950" cy="6572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3CE2DF2-65B2-6354-0B89-903E193E42D4}"/>
              </a:ext>
            </a:extLst>
          </p:cNvPr>
          <p:cNvSpPr txBox="1"/>
          <p:nvPr/>
        </p:nvSpPr>
        <p:spPr>
          <a:xfrm>
            <a:off x="6361915" y="5686425"/>
            <a:ext cx="235537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Not a match at index = 4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FA8D316-5481-44C1-119C-D74A9160C146}"/>
              </a:ext>
            </a:extLst>
          </p:cNvPr>
          <p:cNvCxnSpPr>
            <a:cxnSpLocks/>
          </p:cNvCxnSpPr>
          <p:nvPr/>
        </p:nvCxnSpPr>
        <p:spPr>
          <a:xfrm flipH="1" flipV="1">
            <a:off x="10174155" y="1925118"/>
            <a:ext cx="122370" cy="69425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EFEDEED-19A0-FDDE-6EB1-8DFFBDC6074A}"/>
              </a:ext>
            </a:extLst>
          </p:cNvPr>
          <p:cNvSpPr txBox="1"/>
          <p:nvPr/>
        </p:nvSpPr>
        <p:spPr>
          <a:xfrm>
            <a:off x="9400390" y="2729794"/>
            <a:ext cx="235537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C000"/>
                </a:solidFill>
              </a:rPr>
              <a:t>Need to shift entire pattern to -1 (beginning)</a:t>
            </a: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72046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CDA3B-FE13-BE74-D887-8FBDD50C6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9B767-33D1-2635-DCB2-CFF924523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Walkthrough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CA5BEDB-7A46-268C-4A62-6215363284B0}"/>
              </a:ext>
            </a:extLst>
          </p:cNvPr>
          <p:cNvGraphicFramePr>
            <a:graphicFrameLocks noGrp="1"/>
          </p:cNvGraphicFramePr>
          <p:nvPr/>
        </p:nvGraphicFramePr>
        <p:xfrm>
          <a:off x="7143710" y="4003668"/>
          <a:ext cx="4088605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721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772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C57A5-ADC6-67D2-09D0-E793AD3A1444}"/>
              </a:ext>
            </a:extLst>
          </p:cNvPr>
          <p:cNvGraphicFramePr>
            <a:graphicFrameLocks noGrp="1"/>
          </p:cNvGraphicFramePr>
          <p:nvPr/>
        </p:nvGraphicFramePr>
        <p:xfrm>
          <a:off x="2278080" y="2729795"/>
          <a:ext cx="648677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847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4294581686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126581805"/>
                    </a:ext>
                  </a:extLst>
                </a:gridCol>
                <a:gridCol w="810847">
                  <a:extLst>
                    <a:ext uri="{9D8B030D-6E8A-4147-A177-3AD203B41FA5}">
                      <a16:colId xmlns:a16="http://schemas.microsoft.com/office/drawing/2014/main" val="3221913259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4A18080-3E05-F791-9B9A-BE5C74CA756A}"/>
              </a:ext>
            </a:extLst>
          </p:cNvPr>
          <p:cNvSpPr txBox="1"/>
          <p:nvPr/>
        </p:nvSpPr>
        <p:spPr>
          <a:xfrm>
            <a:off x="1023234" y="419725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72D69C-DCC5-E12C-9713-09038D77F799}"/>
              </a:ext>
            </a:extLst>
          </p:cNvPr>
          <p:cNvSpPr txBox="1"/>
          <p:nvPr/>
        </p:nvSpPr>
        <p:spPr>
          <a:xfrm>
            <a:off x="1023234" y="2924962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Text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F47B8B-E024-FA58-7E60-42AF7892933C}"/>
              </a:ext>
            </a:extLst>
          </p:cNvPr>
          <p:cNvSpPr/>
          <p:nvPr/>
        </p:nvSpPr>
        <p:spPr>
          <a:xfrm>
            <a:off x="7143710" y="2729794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29D833-A783-4BCE-C173-6C527E04ADE6}"/>
              </a:ext>
            </a:extLst>
          </p:cNvPr>
          <p:cNvSpPr/>
          <p:nvPr/>
        </p:nvSpPr>
        <p:spPr>
          <a:xfrm>
            <a:off x="7143710" y="4003668"/>
            <a:ext cx="823630" cy="85200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EF9272-C89C-6E92-AFB0-449EF1708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961124"/>
              </p:ext>
            </p:extLst>
          </p:nvPr>
        </p:nvGraphicFramePr>
        <p:xfrm>
          <a:off x="6542978" y="931803"/>
          <a:ext cx="4827390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565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804565">
                  <a:extLst>
                    <a:ext uri="{9D8B030D-6E8A-4147-A177-3AD203B41FA5}">
                      <a16:colId xmlns:a16="http://schemas.microsoft.com/office/drawing/2014/main" val="1467295910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62D6435-D167-3AE5-F1C0-DBF47C5E6548}"/>
              </a:ext>
            </a:extLst>
          </p:cNvPr>
          <p:cNvSpPr txBox="1"/>
          <p:nvPr/>
        </p:nvSpPr>
        <p:spPr>
          <a:xfrm>
            <a:off x="5439677" y="1003860"/>
            <a:ext cx="3323591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/>
              <a:t>T =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7637122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9C047-3266-9582-1B35-F68CE4CCE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2F91A-C95C-356F-22E5-1CF9CB885F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5B6D2-9D62-AA46-22B9-83805DACE8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Advanced Algorithms</a:t>
            </a:r>
          </a:p>
          <a:p>
            <a:pPr algn="ctr"/>
            <a:r>
              <a:rPr lang="en-US" dirty="0"/>
              <a:t>Paul Romer, Kevin Shi, Alex Talreja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9250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BD099FC-3E54-7423-FC44-FEA7CE38A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89897-F359-D7BF-DD51-4582822CA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Fallback Table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2A3332-6822-E7EF-0007-FDED4EED8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347708"/>
              </p:ext>
            </p:extLst>
          </p:nvPr>
        </p:nvGraphicFramePr>
        <p:xfrm>
          <a:off x="3168000" y="2418000"/>
          <a:ext cx="7190550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95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1043415053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4154603626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284593196"/>
                    </a:ext>
                  </a:extLst>
                </a:gridCol>
                <a:gridCol w="798950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 sz="3200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  <a:endParaRPr lang="en-US" sz="3200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B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3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0F2FFE4-5CBD-D69A-3614-A3B29535E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166257"/>
              </p:ext>
            </p:extLst>
          </p:nvPr>
        </p:nvGraphicFramePr>
        <p:xfrm>
          <a:off x="3168000" y="4439999"/>
          <a:ext cx="7985300" cy="85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530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1043415053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4154603626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284593196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798530">
                  <a:extLst>
                    <a:ext uri="{9D8B030D-6E8A-4147-A177-3AD203B41FA5}">
                      <a16:colId xmlns:a16="http://schemas.microsoft.com/office/drawing/2014/main" val="1028947364"/>
                    </a:ext>
                  </a:extLst>
                </a:gridCol>
              </a:tblGrid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2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4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CFC62C0-E7AD-7818-6BFE-89494BDCD63E}"/>
              </a:ext>
            </a:extLst>
          </p:cNvPr>
          <p:cNvSpPr txBox="1"/>
          <p:nvPr/>
        </p:nvSpPr>
        <p:spPr>
          <a:xfrm>
            <a:off x="1946371" y="25634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 dirty="0"/>
              <a:t>Pattern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6C9FE-F5DF-E9DA-F0E3-2947EFBEAD05}"/>
              </a:ext>
            </a:extLst>
          </p:cNvPr>
          <p:cNvSpPr txBox="1"/>
          <p:nvPr/>
        </p:nvSpPr>
        <p:spPr>
          <a:xfrm>
            <a:off x="272371" y="3289480"/>
            <a:ext cx="27727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LPS Table </a:t>
            </a:r>
            <a:endParaRPr lang="en-US"/>
          </a:p>
          <a:p>
            <a:pPr algn="r"/>
            <a:r>
              <a:rPr lang="en-US" sz="2400"/>
              <a:t>(standard)</a:t>
            </a:r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F1ED2C-6B1D-6675-B30E-E3131E02DD16}"/>
              </a:ext>
            </a:extLst>
          </p:cNvPr>
          <p:cNvSpPr txBox="1"/>
          <p:nvPr/>
        </p:nvSpPr>
        <p:spPr>
          <a:xfrm>
            <a:off x="272371" y="4441480"/>
            <a:ext cx="27727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 (optimized)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724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220690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240989292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277938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312716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A67DA-31D2-76F3-79D7-5046AB6CF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08BB9-5F19-DBE6-78C5-67CFC5DD0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06926-F9FD-B686-BCAB-03A28E1A3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5F8003-EED6-94D6-F7BA-69A166A3D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563891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C1222D2-4048-422A-3698-53E3C11BE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95498"/>
              </p:ext>
            </p:extLst>
          </p:nvPr>
        </p:nvGraphicFramePr>
        <p:xfrm>
          <a:off x="2364188" y="3652209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8342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954309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96786151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95952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294571626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460123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173482180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17767-FDB4-1194-6527-CCEFB8036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687316E-B297-AEFA-BF7F-BEF240D58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552614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BFB2810-66AF-0019-E8DF-09C670D7670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0CE71-D19A-0FA6-0A42-C30E4CC25221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273959294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EB62A69-E008-2FD5-A41B-E4C25C70B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46CAD-D697-20B1-15AA-C561137F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fallback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3C9C13-1443-AB7D-99EF-293DD539A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887149"/>
              </p:ext>
            </p:extLst>
          </p:nvPr>
        </p:nvGraphicFramePr>
        <p:xfrm>
          <a:off x="4044300" y="2405300"/>
          <a:ext cx="4793698" cy="1703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814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1920402592"/>
                    </a:ext>
                  </a:extLst>
                </a:gridCol>
                <a:gridCol w="684814">
                  <a:extLst>
                    <a:ext uri="{9D8B030D-6E8A-4147-A177-3AD203B41FA5}">
                      <a16:colId xmlns:a16="http://schemas.microsoft.com/office/drawing/2014/main" val="414194510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 rtl="0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B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endParaRPr lang="en-US" sz="320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  <a:tr h="851999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0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-1</a:t>
                      </a:r>
                      <a:endParaRPr lang="en-US" sz="3200" b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4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>
                      <a:solidFill>
                        <a:srgbClr val="FFFFFF"/>
                      </a:solidFill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>
                          <a:solidFill>
                            <a:srgbClr val="FFFFFF"/>
                          </a:solidFill>
                          <a:effectLst/>
                        </a:rPr>
                        <a:t>0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35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6024EF8-4CF3-7C14-6E17-54168058CDE4}"/>
              </a:ext>
            </a:extLst>
          </p:cNvPr>
          <p:cNvSpPr txBox="1"/>
          <p:nvPr/>
        </p:nvSpPr>
        <p:spPr>
          <a:xfrm>
            <a:off x="2778221" y="2614280"/>
            <a:ext cx="1098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Pattern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5D37BF-653C-7676-92A0-C32299D2043A}"/>
              </a:ext>
            </a:extLst>
          </p:cNvPr>
          <p:cNvSpPr txBox="1"/>
          <p:nvPr/>
        </p:nvSpPr>
        <p:spPr>
          <a:xfrm>
            <a:off x="1565371" y="3496930"/>
            <a:ext cx="23116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sz="2400"/>
              <a:t>Fallback Table</a:t>
            </a:r>
          </a:p>
        </p:txBody>
      </p:sp>
    </p:spTree>
    <p:extLst>
      <p:ext uri="{BB962C8B-B14F-4D97-AF65-F5344CB8AC3E}">
        <p14:creationId xmlns:p14="http://schemas.microsoft.com/office/powerpoint/2010/main" val="3383910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35480-9C71-5DDB-A774-1D8686EC8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67816-20C7-91E0-CF43-36F2BD595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951A5-F5A8-7C51-6A25-604B7B266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1AC62A-FB44-5AE7-368F-253973640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677070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16A3DBF-49AC-5D24-A310-654D886B7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703530"/>
              </p:ext>
            </p:extLst>
          </p:nvPr>
        </p:nvGraphicFramePr>
        <p:xfrm>
          <a:off x="3053119" y="3652209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041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7516E-BD01-50AC-8BB5-91BF3BA0E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07A7F-494F-C56F-1C31-B30C5508B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Naïve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EABB2-BE69-259F-0BB3-0B957F501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63223"/>
            <a:ext cx="9905999" cy="939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Given a text and pattern, at every index in the text see if using that as the start there is a full pattern match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748CC8-89E9-E1B0-7FC5-0E84A8A57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785366"/>
              </p:ext>
            </p:extLst>
          </p:nvPr>
        </p:nvGraphicFramePr>
        <p:xfrm>
          <a:off x="1664818" y="4782981"/>
          <a:ext cx="4147506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51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701141890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5499299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129108392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363553344"/>
                    </a:ext>
                  </a:extLst>
                </a:gridCol>
                <a:gridCol w="691251">
                  <a:extLst>
                    <a:ext uri="{9D8B030D-6E8A-4147-A177-3AD203B41FA5}">
                      <a16:colId xmlns:a16="http://schemas.microsoft.com/office/drawing/2014/main" val="414572083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D</a:t>
                      </a:r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</a:p>
                  </a:txBody>
                  <a:tcPr anchor="ctr">
                    <a:lnL w="12697">
                      <a:solidFill>
                        <a:srgbClr val="FFFFFF"/>
                      </a:solidFill>
                    </a:lnL>
                    <a:lnR w="12697">
                      <a:solidFill>
                        <a:srgbClr val="FFFFFF"/>
                      </a:solidFill>
                    </a:lnR>
                    <a:lnT w="12697">
                      <a:solidFill>
                        <a:srgbClr val="FFFFFF"/>
                      </a:solidFill>
                    </a:lnT>
                    <a:lnB w="12697">
                      <a:solidFill>
                        <a:srgbClr val="FFFFFF"/>
                      </a:solidFill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47C0B35-F29E-4602-A20E-DFB028D26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436674"/>
              </p:ext>
            </p:extLst>
          </p:nvPr>
        </p:nvGraphicFramePr>
        <p:xfrm>
          <a:off x="3742050" y="3620894"/>
          <a:ext cx="2039889" cy="8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963">
                  <a:extLst>
                    <a:ext uri="{9D8B030D-6E8A-4147-A177-3AD203B41FA5}">
                      <a16:colId xmlns:a16="http://schemas.microsoft.com/office/drawing/2014/main" val="4141984454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228263279"/>
                    </a:ext>
                  </a:extLst>
                </a:gridCol>
                <a:gridCol w="679963">
                  <a:extLst>
                    <a:ext uri="{9D8B030D-6E8A-4147-A177-3AD203B41FA5}">
                      <a16:colId xmlns:a16="http://schemas.microsoft.com/office/drawing/2014/main" val="3046091472"/>
                    </a:ext>
                  </a:extLst>
                </a:gridCol>
              </a:tblGrid>
              <a:tr h="852000"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C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175"/>
                        </a:lnSpc>
                        <a:buNone/>
                      </a:pPr>
                      <a:r>
                        <a:rPr lang="en-US" sz="3200" b="1" i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F</a:t>
                      </a:r>
                      <a:endParaRPr lang="en-US"/>
                    </a:p>
                  </a:txBody>
                  <a:tcPr anchor="ctr">
                    <a:lnL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97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1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47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357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0</TotalTime>
  <Words>2063</Words>
  <Application>Microsoft Macintosh PowerPoint</Application>
  <PresentationFormat>Widescreen</PresentationFormat>
  <Paragraphs>1284</Paragraphs>
  <Slides>74</Slides>
  <Notes>2</Notes>
  <HiddenSlides>8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9" baseType="lpstr">
      <vt:lpstr>Arial</vt:lpstr>
      <vt:lpstr>Calibri</vt:lpstr>
      <vt:lpstr>Courier New</vt:lpstr>
      <vt:lpstr>Tw Cen MT</vt:lpstr>
      <vt:lpstr>Circuit</vt:lpstr>
      <vt:lpstr>Knuth-Morris Pratt Algorithm</vt:lpstr>
      <vt:lpstr>Motivation</vt:lpstr>
      <vt:lpstr>Naïve Approach</vt:lpstr>
      <vt:lpstr>Naïve Approach</vt:lpstr>
      <vt:lpstr>Naïve Approach</vt:lpstr>
      <vt:lpstr>Naïve Approach</vt:lpstr>
      <vt:lpstr>Naïve Approach</vt:lpstr>
      <vt:lpstr>Naïve Approach</vt:lpstr>
      <vt:lpstr>Naïve Approach</vt:lpstr>
      <vt:lpstr>Naïve Approach</vt:lpstr>
      <vt:lpstr>Naïve Approach</vt:lpstr>
      <vt:lpstr>Naïve Approach Runtime</vt:lpstr>
      <vt:lpstr>PREFIX TABLE (idea/concept)</vt:lpstr>
      <vt:lpstr>Building the lps table</vt:lpstr>
      <vt:lpstr>Building the lps table</vt:lpstr>
      <vt:lpstr>Building the lps table</vt:lpstr>
      <vt:lpstr>Building the lps table</vt:lpstr>
      <vt:lpstr>Building the lps table</vt:lpstr>
      <vt:lpstr>Building the lps table</vt:lpstr>
      <vt:lpstr>Building the lps table</vt:lpstr>
      <vt:lpstr>Core idea: Stop moving backwards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FIRST REAL WALKTHROUGH</vt:lpstr>
      <vt:lpstr>Intuition</vt:lpstr>
      <vt:lpstr>TIME COMPLEXITY</vt:lpstr>
      <vt:lpstr>Fallback Table </vt:lpstr>
      <vt:lpstr>Fallback Table </vt:lpstr>
      <vt:lpstr>Why do we need this optimization?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Walkthrough</vt:lpstr>
      <vt:lpstr>Implementation Differences</vt:lpstr>
      <vt:lpstr>Walkthrough</vt:lpstr>
      <vt:lpstr>Walkthrough</vt:lpstr>
      <vt:lpstr>Walkthrough</vt:lpstr>
      <vt:lpstr>Q &amp; A</vt:lpstr>
      <vt:lpstr>Fallback Table </vt:lpstr>
      <vt:lpstr>building fallback table</vt:lpstr>
      <vt:lpstr>building fallback table</vt:lpstr>
      <vt:lpstr>building fallback table</vt:lpstr>
      <vt:lpstr>building fallback table</vt:lpstr>
      <vt:lpstr>building fallback table</vt:lpstr>
      <vt:lpstr>building fallback table</vt:lpstr>
      <vt:lpstr>building fallback table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Talreja, Alexander Choi (vta3nc)</cp:lastModifiedBy>
  <cp:revision>2</cp:revision>
  <dcterms:created xsi:type="dcterms:W3CDTF">2023-02-24T14:15:53Z</dcterms:created>
  <dcterms:modified xsi:type="dcterms:W3CDTF">2026-04-23T05:28:22Z</dcterms:modified>
</cp:coreProperties>
</file>