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34D991-A7BB-439E-B9CA-26268726FC99}" v="259" dt="2026-04-22T04:30:40.346"/>
    <p1510:client id="{E9E19CB8-4351-6A56-4710-7660C992ABB0}" v="273" dt="2026-04-22T21:23:06.5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Aho–</a:t>
            </a:r>
            <a:r>
              <a:rPr lang="en-US" err="1"/>
              <a:t>Corasick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Taught by Lysander, Michael, and Daniel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FB112-F968-8010-2500-09A4F2405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Why use Aho-</a:t>
            </a:r>
            <a:r>
              <a:rPr lang="en-US" err="1">
                <a:ea typeface="+mj-lt"/>
                <a:cs typeface="+mj-lt"/>
              </a:rPr>
              <a:t>Corasick</a:t>
            </a:r>
            <a:r>
              <a:rPr lang="en-US">
                <a:ea typeface="+mj-lt"/>
                <a:cs typeface="+mj-lt"/>
              </a:rPr>
              <a:t>?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76FBB-1F91-6CF5-6725-940F4342E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/>
              <a:t>Like Rabin–Karp, it searches for targets inside a large corpus.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/>
              <a:t>It also handles many patterns of different lengths at once.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/>
              <a:t>It avoids hash-collision issues because it uses an automaton rather than hashing.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900"/>
              </a:spcAft>
            </a:pPr>
            <a:endParaRPr lang="en-US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/>
              <a:t>Which is why </a:t>
            </a:r>
            <a:r>
              <a:rPr lang="en-US" i="1"/>
              <a:t>grep -F</a:t>
            </a:r>
            <a:r>
              <a:rPr lang="en-US"/>
              <a:t> uses this approach.</a:t>
            </a:r>
          </a:p>
        </p:txBody>
      </p:sp>
    </p:spTree>
    <p:extLst>
      <p:ext uri="{BB962C8B-B14F-4D97-AF65-F5344CB8AC3E}">
        <p14:creationId xmlns:p14="http://schemas.microsoft.com/office/powerpoint/2010/main" val="4152479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A16DF-A1E9-B278-9F39-4D14807B0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Aho-</a:t>
            </a:r>
            <a:r>
              <a:rPr lang="en-US" err="1">
                <a:ea typeface="+mj-lt"/>
                <a:cs typeface="+mj-lt"/>
              </a:rPr>
              <a:t>Corasick</a:t>
            </a:r>
            <a:r>
              <a:rPr lang="en-US">
                <a:ea typeface="+mj-lt"/>
                <a:cs typeface="+mj-lt"/>
              </a:rPr>
              <a:t> is a combination of two constituent algorithms.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8A9D8-81D3-B284-DFCB-0E728CF6D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en-US">
                <a:ea typeface="+mn-lt"/>
                <a:cs typeface="+mn-lt"/>
              </a:rPr>
              <a:t>We will break this algorithm into two parts and put them together.</a:t>
            </a:r>
            <a:endParaRPr lang="en-US"/>
          </a:p>
          <a:p>
            <a:pPr>
              <a:buNone/>
            </a:pPr>
            <a:endParaRPr lang="en-US"/>
          </a:p>
          <a:p>
            <a:r>
              <a:rPr lang="en-US">
                <a:ea typeface="+mn-lt"/>
                <a:cs typeface="+mn-lt"/>
              </a:rPr>
              <a:t>Knuth-Morris-Pratt is for finding a substring within a corpus using a DFA.</a:t>
            </a:r>
            <a:endParaRPr lang="en-US"/>
          </a:p>
          <a:p>
            <a:r>
              <a:rPr lang="en-US">
                <a:ea typeface="+mn-lt"/>
                <a:cs typeface="+mn-lt"/>
              </a:rPr>
              <a:t>A </a:t>
            </a:r>
            <a:r>
              <a:rPr lang="en-US" err="1">
                <a:ea typeface="+mn-lt"/>
                <a:cs typeface="+mn-lt"/>
              </a:rPr>
              <a:t>trie</a:t>
            </a:r>
            <a:r>
              <a:rPr lang="en-US">
                <a:ea typeface="+mn-lt"/>
                <a:cs typeface="+mn-lt"/>
              </a:rPr>
              <a:t> is a DFA tree that stores many candidate strings and checks a corpus against all of them simultaneously.</a:t>
            </a:r>
            <a:endParaRPr lang="en-US"/>
          </a:p>
          <a:p>
            <a:r>
              <a:rPr lang="en-US">
                <a:ea typeface="+mn-lt"/>
                <a:cs typeface="+mn-lt"/>
              </a:rPr>
              <a:t>We will show how Aho-</a:t>
            </a:r>
            <a:r>
              <a:rPr lang="en-US" err="1">
                <a:ea typeface="+mn-lt"/>
                <a:cs typeface="+mn-lt"/>
              </a:rPr>
              <a:t>Corasick</a:t>
            </a:r>
            <a:r>
              <a:rPr lang="en-US">
                <a:ea typeface="+mn-lt"/>
                <a:cs typeface="+mn-lt"/>
              </a:rPr>
              <a:t> is a combination of these two approaches.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52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D667D-574C-BDBC-AD07-EBEDD8435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Knuth-Morris-Pratt Implementation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16B06-F626-573C-1C07-A89E8EE1A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61649" cy="1605897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0" indent="0">
              <a:buNone/>
            </a:pPr>
            <a:r>
              <a:rPr lang="en-US">
                <a:ea typeface="+mn-lt"/>
                <a:cs typeface="+mn-lt"/>
              </a:rPr>
              <a:t>Key idea: </a:t>
            </a:r>
          </a:p>
          <a:p>
            <a:r>
              <a:rPr lang="en-US">
                <a:ea typeface="+mn-lt"/>
                <a:cs typeface="+mn-lt"/>
              </a:rPr>
              <a:t>On a mismatch, do not restart the text scan. </a:t>
            </a:r>
          </a:p>
          <a:p>
            <a:r>
              <a:rPr lang="en-US">
                <a:ea typeface="+mn-lt"/>
                <a:cs typeface="+mn-lt"/>
              </a:rPr>
              <a:t>Jump to the longest proper prefix that is also a suffix of what was matched. </a:t>
            </a:r>
          </a:p>
          <a:p>
            <a:endParaRPr lang="en-US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>
                <a:ea typeface="+mn-lt"/>
                <a:cs typeface="+mn-lt"/>
              </a:rPr>
              <a:t>Ex: </a:t>
            </a:r>
            <a:r>
              <a:rPr lang="en-US" i="1" err="1">
                <a:ea typeface="+mn-lt"/>
                <a:cs typeface="+mn-lt"/>
              </a:rPr>
              <a:t>barnabas</a:t>
            </a:r>
            <a:r>
              <a:rPr lang="en-US" i="1">
                <a:ea typeface="+mn-lt"/>
                <a:cs typeface="+mn-lt"/>
              </a:rPr>
              <a:t> </a:t>
            </a:r>
            <a:r>
              <a:rPr lang="en-US">
                <a:ea typeface="+mn-lt"/>
                <a:cs typeface="+mn-lt"/>
              </a:rPr>
              <a:t>has a meaningful failure link from the third </a:t>
            </a:r>
            <a:r>
              <a:rPr lang="en-US" i="1">
                <a:ea typeface="+mn-lt"/>
                <a:cs typeface="+mn-lt"/>
              </a:rPr>
              <a:t>a </a:t>
            </a:r>
            <a:r>
              <a:rPr lang="en-US">
                <a:ea typeface="+mn-lt"/>
                <a:cs typeface="+mn-lt"/>
              </a:rPr>
              <a:t>to the first one.</a:t>
            </a:r>
          </a:p>
          <a:p>
            <a:pPr marL="0" indent="0">
              <a:buNone/>
            </a:pPr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01BB1F-DA54-DB20-17BA-4597EE67C2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037" y="4142298"/>
            <a:ext cx="10528362" cy="2004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786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D146A-DB25-E1D9-1126-6CA5D40A4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Characteristics of KMP...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F497D-2310-2492-18AD-D5DE6251F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Preprocessing the pattern to generate the DFA is linear in </a:t>
            </a:r>
            <a:r>
              <a:rPr lang="en-US" i="1">
                <a:ea typeface="+mn-lt"/>
                <a:cs typeface="+mn-lt"/>
              </a:rPr>
              <a:t>m</a:t>
            </a:r>
            <a:r>
              <a:rPr lang="en-US">
                <a:ea typeface="+mn-lt"/>
                <a:cs typeface="+mn-lt"/>
              </a:rPr>
              <a:t>.</a:t>
            </a:r>
          </a:p>
          <a:p>
            <a:r>
              <a:rPr lang="en-US">
                <a:ea typeface="+mn-lt"/>
                <a:cs typeface="+mn-lt"/>
              </a:rPr>
              <a:t>Scanning through the corpus is linear in </a:t>
            </a:r>
            <a:r>
              <a:rPr lang="en-US" i="1">
                <a:ea typeface="+mn-lt"/>
                <a:cs typeface="+mn-lt"/>
              </a:rPr>
              <a:t>n</a:t>
            </a:r>
            <a:r>
              <a:rPr lang="en-US">
                <a:ea typeface="+mn-lt"/>
                <a:cs typeface="+mn-lt"/>
              </a:rPr>
              <a:t>.</a:t>
            </a:r>
          </a:p>
          <a:p>
            <a:r>
              <a:rPr lang="en-US"/>
              <a:t>Total runtime is </a:t>
            </a:r>
            <a:r>
              <a:rPr lang="en-US" i="1">
                <a:ea typeface="+mn-lt"/>
                <a:cs typeface="+mn-lt"/>
              </a:rPr>
              <a:t>Θ(m + n)</a:t>
            </a:r>
          </a:p>
          <a:p>
            <a:endParaRPr lang="en-US" i="1"/>
          </a:p>
          <a:p>
            <a:r>
              <a:rPr lang="en-US"/>
              <a:t>An aside: </a:t>
            </a:r>
            <a:r>
              <a:rPr lang="en-US">
                <a:ea typeface="+mn-lt"/>
                <a:cs typeface="+mn-lt"/>
              </a:rPr>
              <a:t>When you use the </a:t>
            </a:r>
            <a:r>
              <a:rPr lang="en-US" i="1" err="1">
                <a:ea typeface="+mn-lt"/>
                <a:cs typeface="+mn-lt"/>
              </a:rPr>
              <a:t>indexOf</a:t>
            </a:r>
            <a:r>
              <a:rPr lang="en-US" i="1">
                <a:ea typeface="+mn-lt"/>
                <a:cs typeface="+mn-lt"/>
              </a:rPr>
              <a:t> </a:t>
            </a:r>
            <a:r>
              <a:rPr lang="en-US">
                <a:ea typeface="+mn-lt"/>
                <a:cs typeface="+mn-lt"/>
              </a:rPr>
              <a:t>function, another algorithm is usually used called Boyer-Moore, which has different methods that don't scale to Aho-</a:t>
            </a:r>
            <a:r>
              <a:rPr lang="en-US" err="1">
                <a:ea typeface="+mn-lt"/>
                <a:cs typeface="+mn-lt"/>
              </a:rPr>
              <a:t>Corasick</a:t>
            </a:r>
            <a:r>
              <a:rPr lang="en-US">
                <a:ea typeface="+mn-lt"/>
                <a:cs typeface="+mn-lt"/>
              </a:rPr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820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65415-C9CE-5DB1-C435-3CF3729D5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3005"/>
          </a:xfrm>
        </p:spPr>
        <p:txBody>
          <a:bodyPr>
            <a:normAutofit fontScale="90000"/>
          </a:bodyPr>
          <a:lstStyle/>
          <a:p>
            <a:r>
              <a:rPr lang="en-US">
                <a:ea typeface="+mj-lt"/>
                <a:cs typeface="+mj-lt"/>
              </a:rPr>
              <a:t>Motivation of a </a:t>
            </a:r>
            <a:r>
              <a:rPr lang="en-US" err="1">
                <a:ea typeface="+mj-lt"/>
                <a:cs typeface="+mj-lt"/>
              </a:rPr>
              <a:t>trie</a:t>
            </a:r>
            <a:r>
              <a:rPr lang="en-US">
                <a:ea typeface="+mj-lt"/>
                <a:cs typeface="+mj-lt"/>
              </a:rPr>
              <a:t> (optimized tree set for strings)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5E71D-4B61-6B9B-83DC-2914CF931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0581"/>
            <a:ext cx="10515600" cy="481638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ea typeface="+mn-lt"/>
                <a:cs typeface="+mn-lt"/>
              </a:rPr>
              <a:t>You want to determine if an element is a member of a set.</a:t>
            </a:r>
          </a:p>
          <a:p>
            <a:pPr marL="0" indent="0">
              <a:buNone/>
            </a:pPr>
            <a:endParaRPr lang="en-US"/>
          </a:p>
          <a:p>
            <a:r>
              <a:rPr lang="en-US">
                <a:ea typeface="+mn-lt"/>
                <a:cs typeface="+mn-lt"/>
              </a:rPr>
              <a:t>For trivially comparable types like numbers, you might use a tree set.</a:t>
            </a:r>
          </a:p>
          <a:p>
            <a:r>
              <a:rPr lang="en-US">
                <a:ea typeface="+mn-lt"/>
                <a:cs typeface="+mn-lt"/>
              </a:rPr>
              <a:t>A </a:t>
            </a:r>
            <a:r>
              <a:rPr lang="en-US" err="1">
                <a:ea typeface="+mn-lt"/>
                <a:cs typeface="+mn-lt"/>
              </a:rPr>
              <a:t>trie</a:t>
            </a:r>
            <a:r>
              <a:rPr lang="en-US">
                <a:ea typeface="+mn-lt"/>
                <a:cs typeface="+mn-lt"/>
              </a:rPr>
              <a:t> works similarly, but each node in the tree is a character in the dictionary, and the children of each node are the subsequent characters in strings in the set. </a:t>
            </a:r>
          </a:p>
          <a:p>
            <a:r>
              <a:rPr lang="en-US">
                <a:ea typeface="+mn-lt"/>
                <a:cs typeface="+mn-lt"/>
              </a:rPr>
              <a:t>When we get to the end of our test string, if we are at a terminal node, that the string is in the set.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130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7EA48E4-043C-19FA-F0CE-E4CBF0A9D5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3093" y="2058620"/>
            <a:ext cx="7476794" cy="39416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31A27D-601A-7931-B421-563E6E94D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4526"/>
          </a:xfrm>
        </p:spPr>
        <p:txBody>
          <a:bodyPr/>
          <a:lstStyle/>
          <a:p>
            <a:r>
              <a:rPr lang="en-US">
                <a:ea typeface="+mj-lt"/>
                <a:cs typeface="+mj-lt"/>
              </a:rPr>
              <a:t>How to build a </a:t>
            </a:r>
            <a:r>
              <a:rPr lang="en-US" err="1">
                <a:ea typeface="+mj-lt"/>
                <a:cs typeface="+mj-lt"/>
              </a:rPr>
              <a:t>trie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ABB97-BE4C-FB2A-9082-06ABA08A7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171" y="1246936"/>
            <a:ext cx="5472168" cy="238259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500">
                <a:ea typeface="+mn-lt"/>
                <a:cs typeface="+mn-lt"/>
              </a:rPr>
              <a:t>It is a DFA where the root represents the empty prefix.</a:t>
            </a:r>
            <a:endParaRPr lang="en-US" sz="2500"/>
          </a:p>
          <a:p>
            <a:pPr marL="457200" indent="-457200"/>
            <a:endParaRPr lang="en-US" sz="2500"/>
          </a:p>
          <a:p>
            <a:pPr marL="0" indent="0">
              <a:buNone/>
            </a:pPr>
            <a:r>
              <a:rPr lang="en-US" sz="2500">
                <a:ea typeface="+mn-lt"/>
                <a:cs typeface="+mn-lt"/>
              </a:rPr>
              <a:t>Every edge represents one additional character.</a:t>
            </a:r>
            <a:endParaRPr lang="en-US" sz="2500"/>
          </a:p>
          <a:p>
            <a:pPr marL="0" indent="0">
              <a:buNone/>
            </a:pPr>
            <a:endParaRPr lang="en-US" sz="250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1A89AB1-B774-53CE-649E-294123C81603}"/>
              </a:ext>
            </a:extLst>
          </p:cNvPr>
          <p:cNvSpPr txBox="1">
            <a:spLocks/>
          </p:cNvSpPr>
          <p:nvPr/>
        </p:nvSpPr>
        <p:spPr>
          <a:xfrm>
            <a:off x="402292" y="3875838"/>
            <a:ext cx="3992991" cy="26235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500">
                <a:ea typeface="+mn-lt"/>
                <a:cs typeface="+mn-lt"/>
              </a:rPr>
              <a:t>Terminal nodes in the DFA represent the ends of strings in the dictionary. In this example, we have the dictionary members: </a:t>
            </a:r>
            <a:r>
              <a:rPr lang="en-US" sz="2500" i="1">
                <a:ea typeface="+mn-lt"/>
                <a:cs typeface="+mn-lt"/>
              </a:rPr>
              <a:t>chart</a:t>
            </a:r>
            <a:r>
              <a:rPr lang="en-US" sz="2500">
                <a:ea typeface="+mn-lt"/>
                <a:cs typeface="+mn-lt"/>
              </a:rPr>
              <a:t>, </a:t>
            </a:r>
            <a:r>
              <a:rPr lang="en-US" sz="2500" i="1">
                <a:ea typeface="+mn-lt"/>
                <a:cs typeface="+mn-lt"/>
              </a:rPr>
              <a:t>chore</a:t>
            </a:r>
            <a:r>
              <a:rPr lang="en-US" sz="2500">
                <a:ea typeface="+mn-lt"/>
                <a:cs typeface="+mn-lt"/>
              </a:rPr>
              <a:t>, and </a:t>
            </a:r>
            <a:r>
              <a:rPr lang="en-US" sz="2500" i="1">
                <a:ea typeface="+mn-lt"/>
                <a:cs typeface="+mn-lt"/>
              </a:rPr>
              <a:t>macho</a:t>
            </a:r>
            <a:r>
              <a:rPr lang="en-US" sz="2500">
                <a:ea typeface="+mn-lt"/>
                <a:cs typeface="+mn-lt"/>
              </a:rPr>
              <a:t>, and </a:t>
            </a:r>
            <a:r>
              <a:rPr lang="en-US" sz="2500" i="1">
                <a:ea typeface="+mn-lt"/>
                <a:cs typeface="+mn-lt"/>
              </a:rPr>
              <a:t>mac</a:t>
            </a:r>
            <a:r>
              <a:rPr lang="en-US" sz="2500">
                <a:ea typeface="+mn-lt"/>
                <a:cs typeface="+mn-lt"/>
              </a:rPr>
              <a:t>.  </a:t>
            </a:r>
            <a:endParaRPr lang="en-US" sz="250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500"/>
          </a:p>
        </p:txBody>
      </p:sp>
    </p:spTree>
    <p:extLst>
      <p:ext uri="{BB962C8B-B14F-4D97-AF65-F5344CB8AC3E}">
        <p14:creationId xmlns:p14="http://schemas.microsoft.com/office/powerpoint/2010/main" val="365379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7E599-0C66-9BF8-901B-42505CC62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BDAE2-2ECE-A8FB-A965-A147FC2CE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4526"/>
          </a:xfrm>
        </p:spPr>
        <p:txBody>
          <a:bodyPr/>
          <a:lstStyle/>
          <a:p>
            <a:r>
              <a:rPr lang="en-US">
                <a:ea typeface="+mj-lt"/>
                <a:cs typeface="+mj-lt"/>
              </a:rPr>
              <a:t>Upgrading the </a:t>
            </a:r>
            <a:r>
              <a:rPr lang="en-US" err="1">
                <a:ea typeface="+mj-lt"/>
                <a:cs typeface="+mj-lt"/>
              </a:rPr>
              <a:t>trie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11F50-016C-BF43-5153-466E4AA04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6936"/>
            <a:ext cx="10441978" cy="250025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ea typeface="+mn-lt"/>
                <a:cs typeface="+mn-lt"/>
              </a:rPr>
              <a:t>We use the same philosophy for failure links from KMP.</a:t>
            </a: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B16F6D-C35D-B029-499C-9FF5049497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9719" y="1999220"/>
            <a:ext cx="8080480" cy="461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751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A18EC-FE08-19B5-65DA-3FAC642B3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3184"/>
          </a:xfrm>
        </p:spPr>
        <p:txBody>
          <a:bodyPr/>
          <a:lstStyle/>
          <a:p>
            <a:r>
              <a:rPr lang="en-US"/>
              <a:t>Summary of Aho-</a:t>
            </a:r>
            <a:r>
              <a:rPr lang="en-US" err="1"/>
              <a:t>Corasick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4FF83-09D8-6434-BE9E-4C71ACDAA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1488"/>
            <a:ext cx="10515600" cy="47454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US">
                <a:ea typeface="+mn-lt"/>
                <a:cs typeface="+mn-lt"/>
              </a:rPr>
              <a:t>KMP contributes the idea of failure links: on a mismatch, we go to another position in the DFA that encodes all relevant state.</a:t>
            </a:r>
          </a:p>
          <a:p>
            <a:pPr marL="457200" indent="-457200"/>
            <a:r>
              <a:rPr lang="en-US">
                <a:ea typeface="+mn-lt"/>
                <a:cs typeface="+mn-lt"/>
              </a:rPr>
              <a:t>A </a:t>
            </a:r>
            <a:r>
              <a:rPr lang="en-US" err="1">
                <a:ea typeface="+mn-lt"/>
                <a:cs typeface="+mn-lt"/>
              </a:rPr>
              <a:t>trie</a:t>
            </a:r>
            <a:r>
              <a:rPr lang="en-US">
                <a:ea typeface="+mn-lt"/>
                <a:cs typeface="+mn-lt"/>
              </a:rPr>
              <a:t> contributes the ability to check against many strings simultaneously, using common prefixes in DFA.</a:t>
            </a:r>
          </a:p>
          <a:p>
            <a:pPr marL="457200" indent="-457200"/>
            <a:r>
              <a:rPr lang="en-US">
                <a:ea typeface="+mn-lt"/>
                <a:cs typeface="+mn-lt"/>
              </a:rPr>
              <a:t>Aho–</a:t>
            </a:r>
            <a:r>
              <a:rPr lang="en-US" err="1">
                <a:ea typeface="+mn-lt"/>
                <a:cs typeface="+mn-lt"/>
              </a:rPr>
              <a:t>Corasick</a:t>
            </a:r>
            <a:r>
              <a:rPr lang="en-US">
                <a:ea typeface="+mn-lt"/>
                <a:cs typeface="+mn-lt"/>
              </a:rPr>
              <a:t> combines them into one automaton for multi-pattern exact substring search.</a:t>
            </a:r>
          </a:p>
          <a:p>
            <a:pPr marL="457200" indent="-457200"/>
            <a:r>
              <a:rPr lang="en-US">
                <a:ea typeface="+mn-lt"/>
                <a:cs typeface="+mn-lt"/>
              </a:rPr>
              <a:t>Preprocessing is linear in the total dictionary size </a:t>
            </a:r>
            <a:r>
              <a:rPr lang="en-US" i="1">
                <a:ea typeface="+mn-lt"/>
                <a:cs typeface="+mn-lt"/>
              </a:rPr>
              <a:t>m</a:t>
            </a:r>
            <a:r>
              <a:rPr lang="en-US">
                <a:ea typeface="+mn-lt"/>
                <a:cs typeface="+mn-lt"/>
              </a:rPr>
              <a:t>.</a:t>
            </a:r>
          </a:p>
          <a:p>
            <a:pPr marL="457200" indent="-457200"/>
            <a:r>
              <a:rPr lang="en-US">
                <a:ea typeface="+mn-lt"/>
                <a:cs typeface="+mn-lt"/>
              </a:rPr>
              <a:t>Searching is linear in the corpus length </a:t>
            </a:r>
            <a:r>
              <a:rPr lang="en-US" i="1">
                <a:ea typeface="+mn-lt"/>
                <a:cs typeface="+mn-lt"/>
              </a:rPr>
              <a:t>n</a:t>
            </a:r>
            <a:r>
              <a:rPr lang="en-US">
                <a:ea typeface="+mn-lt"/>
                <a:cs typeface="+mn-lt"/>
              </a:rPr>
              <a:t> + number of matches </a:t>
            </a:r>
            <a:r>
              <a:rPr lang="en-US" i="1">
                <a:ea typeface="+mn-lt"/>
                <a:cs typeface="+mn-lt"/>
              </a:rPr>
              <a:t>p.</a:t>
            </a:r>
          </a:p>
          <a:p>
            <a:pPr marL="0" indent="0">
              <a:buNone/>
            </a:pPr>
            <a:endParaRPr lang="en-US" i="1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i="1">
                <a:ea typeface="+mn-lt"/>
                <a:cs typeface="+mn-lt"/>
              </a:rPr>
              <a:t>Θ(m + n + p)</a:t>
            </a:r>
            <a:endParaRPr lang="en-US" i="1"/>
          </a:p>
        </p:txBody>
      </p:sp>
    </p:spTree>
    <p:extLst>
      <p:ext uri="{BB962C8B-B14F-4D97-AF65-F5344CB8AC3E}">
        <p14:creationId xmlns:p14="http://schemas.microsoft.com/office/powerpoint/2010/main" val="264308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Aho–Corasick</vt:lpstr>
      <vt:lpstr>Why use Aho-Corasick?</vt:lpstr>
      <vt:lpstr>Aho-Corasick is a combination of two constituent algorithms.</vt:lpstr>
      <vt:lpstr>Knuth-Morris-Pratt Implementation</vt:lpstr>
      <vt:lpstr>Characteristics of KMP...</vt:lpstr>
      <vt:lpstr>Motivation of a trie (optimized tree set for strings)</vt:lpstr>
      <vt:lpstr>How to build a trie</vt:lpstr>
      <vt:lpstr>Upgrading the trie</vt:lpstr>
      <vt:lpstr>Summary of Aho-Corasick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2</cp:revision>
  <dcterms:created xsi:type="dcterms:W3CDTF">2026-03-26T23:06:39Z</dcterms:created>
  <dcterms:modified xsi:type="dcterms:W3CDTF">2026-04-23T12:07:06Z</dcterms:modified>
</cp:coreProperties>
</file>