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io7Pz3AsacZO4yP6/gMQj9vnFz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74F9E7B-0DFF-41E0-A3BD-30BF918F507D}">
  <a:tblStyle styleId="{774F9E7B-0DFF-41E0-A3BD-30BF918F50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d8bc0a88b3_9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3d8bc0a88b3_9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d8bc0a88b3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3d8bc0a88b3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d8bc0a88b3_3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3d8bc0a88b3_3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d8bc0a88b3_3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3d8bc0a88b3_3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d8bc0a88b3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3d8bc0a88b3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d8bc0a88b3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3d8bc0a88b3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d8bc0a88b3_9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3d8bc0a88b3_9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7" name="Google Shape;57;p37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37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9" name="Google Shape;59;p37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7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7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7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7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7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37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6" name="Google Shape;66;p37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7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37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9" name="Google Shape;69;p37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7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7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2" name="Google Shape;72;p37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7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Google Shape;74;p37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7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7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Google Shape;77;p37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7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37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37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7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37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7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37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7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37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7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7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7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37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Google Shape;91;p37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7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37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37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7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37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7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37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7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7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Google Shape;101;p37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7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37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7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7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37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Google Shape;107;p37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7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7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0" name="Google Shape;110;p37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7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37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37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7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15" name="Google Shape;115;p37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7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7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6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46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72" name="Google Shape;172;p46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3" name="Google Shape;173;p4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4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7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7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9" name="Google Shape;179;p4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8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8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5" name="Google Shape;185;p48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6" name="Google Shape;186;p4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48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lang="en-US" sz="8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90" name="Google Shape;190;p48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lang="en-US" sz="800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9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9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4" name="Google Shape;194;p4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0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50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0" name="Google Shape;200;p50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1" name="Google Shape;201;p50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2" name="Google Shape;202;p50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3" name="Google Shape;203;p50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4" name="Google Shape;204;p50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5" name="Google Shape;205;p5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5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5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1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1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1" name="Google Shape;211;p51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2" name="Google Shape;212;p51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3" name="Google Shape;213;p51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4" name="Google Shape;214;p51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5" name="Google Shape;215;p51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6" name="Google Shape;216;p51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7" name="Google Shape;217;p51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8" name="Google Shape;218;p51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9" name="Google Shape;219;p5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5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5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52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5" name="Google Shape;225;p5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5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5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3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53"/>
          <p:cNvSpPr txBox="1"/>
          <p:nvPr>
            <p:ph idx="1" type="body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31" name="Google Shape;231;p5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5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5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8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8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1" name="Google Shape;121;p3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9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9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Google Shape;127;p3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0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0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3" name="Google Shape;133;p40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4" name="Google Shape;134;p4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1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1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40" name="Google Shape;140;p41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1" name="Google Shape;141;p41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42" name="Google Shape;142;p41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3" name="Google Shape;143;p4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4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4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8" name="Google Shape;158;p44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59" name="Google Shape;159;p4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5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45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0BFC7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65" name="Google Shape;165;p45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6" name="Google Shape;166;p4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4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Google Shape;10;p36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36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36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36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36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36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36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Google Shape;17;p36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36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36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Google Shape;20;p36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36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36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36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" name="Google Shape;24;p36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5" name="Google Shape;25;p36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Google Shape;26;p36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36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Google Shape;28;p36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36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36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36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36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Google Shape;33;p36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36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36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Google Shape;36;p36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36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36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Google Shape;39;p36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" name="Google Shape;40;p36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36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Google Shape;42;p36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36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36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36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36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Google Shape;47;p36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36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Google Shape;49;p36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36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1" name="Google Shape;51;p3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36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3" name="Google Shape;53;p3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4" name="Google Shape;54;p3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5" name="Google Shape;55;p3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"/>
          <p:cNvSpPr txBox="1"/>
          <p:nvPr>
            <p:ph type="ctrTitle"/>
          </p:nvPr>
        </p:nvSpPr>
        <p:spPr>
          <a:xfrm>
            <a:off x="1876424" y="1122363"/>
            <a:ext cx="87915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en-US"/>
              <a:t>BLOOM FILTER</a:t>
            </a:r>
            <a:endParaRPr/>
          </a:p>
        </p:txBody>
      </p:sp>
      <p:sp>
        <p:nvSpPr>
          <p:cNvPr id="240" name="Google Shape;240;p1"/>
          <p:cNvSpPr txBox="1"/>
          <p:nvPr>
            <p:ph idx="1" type="subTitle"/>
          </p:nvPr>
        </p:nvSpPr>
        <p:spPr>
          <a:xfrm>
            <a:off x="1876425" y="3602052"/>
            <a:ext cx="8791500" cy="18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r>
              <a:rPr lang="en-US"/>
              <a:t>ADVANCED ALGORITHMS</a:t>
            </a:r>
            <a:br>
              <a:rPr lang="en-US"/>
            </a:br>
            <a:r>
              <a:rPr lang="en-US" strike="sngStrike"/>
              <a:t>MARK FLORYAN</a:t>
            </a:r>
            <a:endParaRPr strike="sngStrike"/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r>
              <a:rPr lang="en-US"/>
              <a:t>Ethan Coon, David Hu, Aidan Liu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d8bc0a88b3_9_17"/>
          <p:cNvSpPr txBox="1"/>
          <p:nvPr>
            <p:ph type="title"/>
          </p:nvPr>
        </p:nvSpPr>
        <p:spPr>
          <a:xfrm>
            <a:off x="1141412" y="185572"/>
            <a:ext cx="99060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ALGORITHM WALKTHROUGH</a:t>
            </a:r>
            <a:endParaRPr/>
          </a:p>
        </p:txBody>
      </p:sp>
      <p:sp>
        <p:nvSpPr>
          <p:cNvPr id="313" name="Google Shape;313;g3d8bc0a88b3_9_17"/>
          <p:cNvSpPr txBox="1"/>
          <p:nvPr/>
        </p:nvSpPr>
        <p:spPr>
          <a:xfrm>
            <a:off x="988900" y="1728038"/>
            <a:ext cx="4461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Query</a:t>
            </a: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“grape”</a:t>
            </a:r>
            <a:endParaRPr sz="2000" u="sng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 = 10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 = 3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314" name="Google Shape;314;g3d8bc0a88b3_9_17"/>
          <p:cNvGraphicFramePr/>
          <p:nvPr/>
        </p:nvGraphicFramePr>
        <p:xfrm>
          <a:off x="952500" y="391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{774F9E7B-0DFF-41E0-A3BD-30BF918F507D}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65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sng">
                          <a:solidFill>
                            <a:schemeClr val="lt1"/>
                          </a:solidFill>
                        </a:rPr>
                        <a:t>1</a:t>
                      </a:r>
                      <a:endParaRPr b="1" sz="2400" u="sng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sng">
                          <a:solidFill>
                            <a:schemeClr val="lt1"/>
                          </a:solidFill>
                        </a:rPr>
                        <a:t>1</a:t>
                      </a:r>
                      <a:endParaRPr b="1" sz="2400" u="sng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sng">
                          <a:solidFill>
                            <a:schemeClr val="lt1"/>
                          </a:solidFill>
                        </a:rPr>
                        <a:t>1</a:t>
                      </a:r>
                      <a:endParaRPr b="1" sz="2400" u="sng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15" name="Google Shape;315;g3d8bc0a88b3_9_17"/>
          <p:cNvGraphicFramePr/>
          <p:nvPr/>
        </p:nvGraphicFramePr>
        <p:xfrm>
          <a:off x="952500" y="461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{774F9E7B-0DFF-41E0-A3BD-30BF918F507D}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65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1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2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3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4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5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6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7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8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9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6" name="Google Shape;316;g3d8bc0a88b3_9_17"/>
          <p:cNvSpPr txBox="1"/>
          <p:nvPr/>
        </p:nvSpPr>
        <p:spPr>
          <a:xfrm>
            <a:off x="3645700" y="1434388"/>
            <a:ext cx="44619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Hash 1: 34 mod m → 4</a:t>
            </a:r>
            <a:endParaRPr b="1"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u="sng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Can stop checking here</a:t>
            </a:r>
            <a:endParaRPr sz="1800" u="sng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FF99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17" name="Google Shape;317;g3d8bc0a88b3_9_17"/>
          <p:cNvPicPr preferRelativeResize="0"/>
          <p:nvPr/>
        </p:nvPicPr>
        <p:blipFill rotWithShape="1">
          <a:blip r:embed="rId3">
            <a:alphaModFix/>
          </a:blip>
          <a:srcRect b="7068" l="0" r="0" t="12150"/>
          <a:stretch/>
        </p:blipFill>
        <p:spPr>
          <a:xfrm>
            <a:off x="8875025" y="1333900"/>
            <a:ext cx="2578025" cy="18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d8bc0a88b3_0_75"/>
          <p:cNvSpPr txBox="1"/>
          <p:nvPr>
            <p:ph type="title"/>
          </p:nvPr>
        </p:nvSpPr>
        <p:spPr>
          <a:xfrm>
            <a:off x="1141412" y="185572"/>
            <a:ext cx="99060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ALGORITHM WALKTHROUGH</a:t>
            </a:r>
            <a:endParaRPr/>
          </a:p>
        </p:txBody>
      </p:sp>
      <p:sp>
        <p:nvSpPr>
          <p:cNvPr id="323" name="Google Shape;323;g3d8bc0a88b3_0_75"/>
          <p:cNvSpPr txBox="1"/>
          <p:nvPr/>
        </p:nvSpPr>
        <p:spPr>
          <a:xfrm>
            <a:off x="988900" y="1728050"/>
            <a:ext cx="2695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Query</a:t>
            </a: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“</a:t>
            </a: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Advanced Algorithms and Implementations</a:t>
            </a: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 = 10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 = 3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324" name="Google Shape;324;g3d8bc0a88b3_0_75"/>
          <p:cNvGraphicFramePr/>
          <p:nvPr/>
        </p:nvGraphicFramePr>
        <p:xfrm>
          <a:off x="952500" y="391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{774F9E7B-0DFF-41E0-A3BD-30BF918F507D}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65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sng">
                          <a:solidFill>
                            <a:schemeClr val="lt1"/>
                          </a:solidFill>
                        </a:rPr>
                        <a:t>1</a:t>
                      </a:r>
                      <a:endParaRPr b="1" sz="2400" u="sng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 u="sng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sng">
                          <a:solidFill>
                            <a:schemeClr val="lt1"/>
                          </a:solidFill>
                        </a:rPr>
                        <a:t>1</a:t>
                      </a:r>
                      <a:endParaRPr b="1" sz="2400" u="sng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sng">
                          <a:solidFill>
                            <a:schemeClr val="lt1"/>
                          </a:solidFill>
                        </a:rPr>
                        <a:t>1</a:t>
                      </a:r>
                      <a:endParaRPr b="1" sz="2400" u="sng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25" name="Google Shape;325;g3d8bc0a88b3_0_75"/>
          <p:cNvGraphicFramePr/>
          <p:nvPr/>
        </p:nvGraphicFramePr>
        <p:xfrm>
          <a:off x="952500" y="461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{774F9E7B-0DFF-41E0-A3BD-30BF918F507D}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65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1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2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3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4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5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6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7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8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9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6" name="Google Shape;326;g3d8bc0a88b3_0_75"/>
          <p:cNvSpPr txBox="1"/>
          <p:nvPr/>
        </p:nvSpPr>
        <p:spPr>
          <a:xfrm>
            <a:off x="3645700" y="1434388"/>
            <a:ext cx="44619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Hash 1: 13 mod </a:t>
            </a:r>
            <a:r>
              <a:rPr i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→ 3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Hash 2: 60 mod </a:t>
            </a:r>
            <a:r>
              <a:rPr i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→ 0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Hash 3: 37 mod </a:t>
            </a:r>
            <a:r>
              <a:rPr i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→ 7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False positive</a:t>
            </a:r>
            <a:endParaRPr sz="1800" u="sng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27" name="Google Shape;327;g3d8bc0a88b3_0_75"/>
          <p:cNvPicPr preferRelativeResize="0"/>
          <p:nvPr/>
        </p:nvPicPr>
        <p:blipFill rotWithShape="1">
          <a:blip r:embed="rId3">
            <a:alphaModFix/>
          </a:blip>
          <a:srcRect b="7068" l="0" r="0" t="12150"/>
          <a:stretch/>
        </p:blipFill>
        <p:spPr>
          <a:xfrm>
            <a:off x="8875025" y="1333900"/>
            <a:ext cx="2578025" cy="18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"/>
          <p:cNvSpPr txBox="1"/>
          <p:nvPr>
            <p:ph type="title"/>
          </p:nvPr>
        </p:nvSpPr>
        <p:spPr>
          <a:xfrm>
            <a:off x="1141412" y="185572"/>
            <a:ext cx="99060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HASHING</a:t>
            </a:r>
            <a:endParaRPr/>
          </a:p>
        </p:txBody>
      </p:sp>
      <p:sp>
        <p:nvSpPr>
          <p:cNvPr id="333" name="Google Shape;333;p6"/>
          <p:cNvSpPr txBox="1"/>
          <p:nvPr/>
        </p:nvSpPr>
        <p:spPr>
          <a:xfrm>
            <a:off x="1632600" y="1858075"/>
            <a:ext cx="45870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But it would be impractical to have </a:t>
            </a:r>
            <a:r>
              <a:rPr i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entirely separate hashing functions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Instead, we can generate them efficiently from just 2 hashes: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Char char="●"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Avoids expensive hashing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Char char="●"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Still distributes well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Important: 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 good distribution, </a:t>
            </a:r>
            <a:r>
              <a:rPr i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</a:t>
            </a:r>
            <a:r>
              <a:rPr baseline="-25000" i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should not share factors with </a:t>
            </a:r>
            <a:r>
              <a:rPr i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, otherwise the sequence may only hit a subsection of the indices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4" name="Google Shape;334;p6"/>
          <p:cNvSpPr txBox="1"/>
          <p:nvPr/>
        </p:nvSpPr>
        <p:spPr>
          <a:xfrm>
            <a:off x="7252875" y="3360550"/>
            <a:ext cx="58098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</a:t>
            </a:r>
            <a:r>
              <a:rPr baseline="-25000"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("apple") = 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17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</a:t>
            </a:r>
            <a:r>
              <a:rPr baseline="-25000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("apple") = 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23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</a:t>
            </a:r>
            <a:r>
              <a:rPr baseline="-25000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=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(17 + 0 * 23) mod </a:t>
            </a:r>
            <a:r>
              <a:rPr i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= 17 mod </a:t>
            </a:r>
            <a:r>
              <a:rPr i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= 7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</a:t>
            </a:r>
            <a:r>
              <a:rPr baseline="-25000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= 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(17 + 1·23) mod </a:t>
            </a:r>
            <a:r>
              <a:rPr i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= 40 mod </a:t>
            </a:r>
            <a:r>
              <a:rPr i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= 0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</a:t>
            </a:r>
            <a:r>
              <a:rPr baseline="-25000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= 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(17 + 2·23) mod </a:t>
            </a:r>
            <a:r>
              <a:rPr i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= 63 mod </a:t>
            </a:r>
            <a:r>
              <a:rPr i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= 3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35" name="Google Shape;33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9375" y="2455834"/>
            <a:ext cx="3413950" cy="5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/>
          <p:nvPr>
            <p:ph type="title"/>
          </p:nvPr>
        </p:nvSpPr>
        <p:spPr>
          <a:xfrm>
            <a:off x="1141412" y="185572"/>
            <a:ext cx="99060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COMPLEXITY AND ACCURACY</a:t>
            </a:r>
            <a:endParaRPr/>
          </a:p>
        </p:txBody>
      </p:sp>
      <p:sp>
        <p:nvSpPr>
          <p:cNvPr id="341" name="Google Shape;341;p7"/>
          <p:cNvSpPr txBox="1"/>
          <p:nvPr/>
        </p:nvSpPr>
        <p:spPr>
          <a:xfrm>
            <a:off x="1141400" y="1502702"/>
            <a:ext cx="4220100" cy="38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Space: </a:t>
            </a:r>
            <a:r>
              <a:rPr b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O(m)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(bit array size)</a:t>
            </a:r>
            <a:b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Insert/query: </a:t>
            </a:r>
            <a:r>
              <a:rPr b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O(k)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(# of hash functions)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Operations are essentially constant time and only depend on initial parameters</a:t>
            </a:r>
            <a:endParaRPr b="1"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There is an equation for the probability of false positives… it’s pretty complex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 = bits </a:t>
            </a:r>
            <a:b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 = elements</a:t>
            </a:r>
            <a:b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 = # of hash functions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42" name="Google Shape;34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8950" y="2574925"/>
            <a:ext cx="6224324" cy="146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9"/>
          <p:cNvSpPr txBox="1"/>
          <p:nvPr>
            <p:ph type="title"/>
          </p:nvPr>
        </p:nvSpPr>
        <p:spPr>
          <a:xfrm>
            <a:off x="1141412" y="185572"/>
            <a:ext cx="99060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TUNING PARAMETERS</a:t>
            </a:r>
            <a:endParaRPr/>
          </a:p>
        </p:txBody>
      </p:sp>
      <p:sp>
        <p:nvSpPr>
          <p:cNvPr id="348" name="Google Shape;348;p9"/>
          <p:cNvSpPr txBox="1"/>
          <p:nvPr/>
        </p:nvSpPr>
        <p:spPr>
          <a:xfrm>
            <a:off x="1662375" y="2339447"/>
            <a:ext cx="4220100" cy="21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Let there be a </a:t>
            </a:r>
            <a:r>
              <a:rPr b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target false positive rate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ε</a:t>
            </a:r>
            <a:b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And an expected amount of inserts that will be performed on this filter </a:t>
            </a:r>
            <a:r>
              <a:rPr i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can then calculate an optimal bit length of the filter </a:t>
            </a:r>
            <a:r>
              <a:rPr i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and optimal number of hash functions to use </a:t>
            </a:r>
            <a:r>
              <a:rPr i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49" name="Google Shape;34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3950" y="1503625"/>
            <a:ext cx="3010275" cy="139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2688" y="3908750"/>
            <a:ext cx="3572800" cy="15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0"/>
          <p:cNvSpPr txBox="1"/>
          <p:nvPr>
            <p:ph type="title"/>
          </p:nvPr>
        </p:nvSpPr>
        <p:spPr>
          <a:xfrm>
            <a:off x="1141412" y="185572"/>
            <a:ext cx="99060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APPLICATIONS OF BLOOM FILTERS</a:t>
            </a:r>
            <a:endParaRPr/>
          </a:p>
        </p:txBody>
      </p:sp>
      <p:sp>
        <p:nvSpPr>
          <p:cNvPr id="356" name="Google Shape;356;p10"/>
          <p:cNvSpPr txBox="1"/>
          <p:nvPr/>
        </p:nvSpPr>
        <p:spPr>
          <a:xfrm>
            <a:off x="1076840" y="1684850"/>
            <a:ext cx="10038300" cy="29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Char char="●"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Databases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Char char="○"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False negatives aren’t possible, so use Bloom Filters to speed up queries that might look for nonexistent data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Char char="●"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Web caching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Char char="○"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If some web resource is only going to be used once (for a very long time) why bother caching it?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Char char="○"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Use bloom filter to detect a second request, only then should we cache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Char char="●"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Preliminary security defenses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Char char="○"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Chrome used to use a Bloom Filter as a first check for malicious URLs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Char char="○"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Packet filtering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57" name="Google Shape;35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1050" y="124603"/>
            <a:ext cx="1196750" cy="11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0"/>
          <p:cNvSpPr txBox="1"/>
          <p:nvPr/>
        </p:nvSpPr>
        <p:spPr>
          <a:xfrm>
            <a:off x="8821800" y="1280975"/>
            <a:ext cx="465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What do you call a group of Bloom Filters?</a:t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"/>
          <p:cNvSpPr txBox="1"/>
          <p:nvPr>
            <p:ph type="title"/>
          </p:nvPr>
        </p:nvSpPr>
        <p:spPr>
          <a:xfrm>
            <a:off x="1141412" y="185572"/>
            <a:ext cx="99060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THE PROBLEM</a:t>
            </a:r>
            <a:endParaRPr/>
          </a:p>
        </p:txBody>
      </p:sp>
      <p:sp>
        <p:nvSpPr>
          <p:cNvPr id="246" name="Google Shape;246;p4"/>
          <p:cNvSpPr txBox="1"/>
          <p:nvPr/>
        </p:nvSpPr>
        <p:spPr>
          <a:xfrm>
            <a:off x="1062075" y="1228975"/>
            <a:ext cx="10074600" cy="51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Given a very large, unsorted dataset, it can be costly to determine whether something exists in the dataset. 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Generalized solutions all have their own faults.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●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Array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●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Binary search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●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Hashmap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Goal:</a:t>
            </a: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Find a fast and space-efficient way to both insert and check membership in </a:t>
            </a:r>
            <a:r>
              <a:rPr i="1"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O(1)-ish</a:t>
            </a: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time and constant space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d8bc0a88b3_3_15"/>
          <p:cNvSpPr txBox="1"/>
          <p:nvPr>
            <p:ph type="title"/>
          </p:nvPr>
        </p:nvSpPr>
        <p:spPr>
          <a:xfrm>
            <a:off x="1141412" y="185572"/>
            <a:ext cx="99060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CORE IDEA</a:t>
            </a:r>
            <a:endParaRPr/>
          </a:p>
        </p:txBody>
      </p:sp>
      <p:sp>
        <p:nvSpPr>
          <p:cNvPr id="252" name="Google Shape;252;g3d8bc0a88b3_3_15"/>
          <p:cNvSpPr txBox="1"/>
          <p:nvPr/>
        </p:nvSpPr>
        <p:spPr>
          <a:xfrm>
            <a:off x="1144625" y="1261025"/>
            <a:ext cx="9906000" cy="50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●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Bloom filter uses a bit array to track set membership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●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Through hashing, a given element is mapped to a combination of bits in the array to add to the set or denote set membership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●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Bloom filter supports 2 operations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○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Insert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○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Query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○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(Notice: no delete!)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Char char="●"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Tradeoff: sacrifice accuracy for less memory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d8bc0a88b3_3_23"/>
          <p:cNvSpPr txBox="1"/>
          <p:nvPr>
            <p:ph type="title"/>
          </p:nvPr>
        </p:nvSpPr>
        <p:spPr>
          <a:xfrm>
            <a:off x="1141412" y="185572"/>
            <a:ext cx="99060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BIT ARRAY</a:t>
            </a:r>
            <a:endParaRPr/>
          </a:p>
        </p:txBody>
      </p:sp>
      <p:sp>
        <p:nvSpPr>
          <p:cNvPr id="258" name="Google Shape;258;g3d8bc0a88b3_3_23"/>
          <p:cNvSpPr txBox="1"/>
          <p:nvPr/>
        </p:nvSpPr>
        <p:spPr>
          <a:xfrm>
            <a:off x="1144625" y="1261025"/>
            <a:ext cx="99060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 empty bloom filter is a bit array of m bits. All set to zero.</a:t>
            </a:r>
            <a:endParaRPr b="1"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59" name="Google Shape;259;g3d8bc0a88b3_3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063" y="1981725"/>
            <a:ext cx="9179127" cy="38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"/>
          <p:cNvSpPr txBox="1"/>
          <p:nvPr>
            <p:ph type="title"/>
          </p:nvPr>
        </p:nvSpPr>
        <p:spPr>
          <a:xfrm>
            <a:off x="1141412" y="185572"/>
            <a:ext cx="99060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INSERT</a:t>
            </a:r>
            <a:endParaRPr/>
          </a:p>
        </p:txBody>
      </p:sp>
      <p:sp>
        <p:nvSpPr>
          <p:cNvPr id="265" name="Google Shape;265;p5"/>
          <p:cNvSpPr txBox="1"/>
          <p:nvPr/>
        </p:nvSpPr>
        <p:spPr>
          <a:xfrm>
            <a:off x="1144625" y="1261025"/>
            <a:ext cx="4381200" cy="29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Hash the item k times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Find the indices in the bit array corresponding to hashes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Set bit indices to 1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66" name="Google Shape;26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2025" y="4312630"/>
            <a:ext cx="3033000" cy="176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5"/>
          <p:cNvPicPr preferRelativeResize="0"/>
          <p:nvPr/>
        </p:nvPicPr>
        <p:blipFill rotWithShape="1">
          <a:blip r:embed="rId4">
            <a:alphaModFix/>
          </a:blip>
          <a:srcRect b="1924" l="1755" r="1794" t="2810"/>
          <a:stretch/>
        </p:blipFill>
        <p:spPr>
          <a:xfrm>
            <a:off x="5973425" y="1068525"/>
            <a:ext cx="4547724" cy="26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3062" y="3859324"/>
            <a:ext cx="4848442" cy="284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"/>
          <p:cNvSpPr txBox="1"/>
          <p:nvPr>
            <p:ph type="title"/>
          </p:nvPr>
        </p:nvSpPr>
        <p:spPr>
          <a:xfrm>
            <a:off x="1141412" y="185572"/>
            <a:ext cx="99060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QUERY</a:t>
            </a:r>
            <a:endParaRPr/>
          </a:p>
        </p:txBody>
      </p:sp>
      <p:sp>
        <p:nvSpPr>
          <p:cNvPr id="274" name="Google Shape;274;p8"/>
          <p:cNvSpPr txBox="1"/>
          <p:nvPr/>
        </p:nvSpPr>
        <p:spPr>
          <a:xfrm>
            <a:off x="1141400" y="607325"/>
            <a:ext cx="4119000" cy="28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Hash the queried element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Check bit array at hashed indices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If ALL bit indices 1 → Return True (Probably present)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Else (≥1 zero) → Return False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(Definitely not present)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75" name="Google Shape;275;p8"/>
          <p:cNvPicPr preferRelativeResize="0"/>
          <p:nvPr/>
        </p:nvPicPr>
        <p:blipFill rotWithShape="1">
          <a:blip r:embed="rId3">
            <a:alphaModFix/>
          </a:blip>
          <a:srcRect b="7068" l="0" r="0" t="12150"/>
          <a:stretch/>
        </p:blipFill>
        <p:spPr>
          <a:xfrm>
            <a:off x="1609325" y="4595450"/>
            <a:ext cx="2578025" cy="186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8675" y="990772"/>
            <a:ext cx="5207718" cy="304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6200" y="4148656"/>
            <a:ext cx="4635928" cy="251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d8bc0a88b3_0_20"/>
          <p:cNvSpPr txBox="1"/>
          <p:nvPr>
            <p:ph type="title"/>
          </p:nvPr>
        </p:nvSpPr>
        <p:spPr>
          <a:xfrm>
            <a:off x="1141412" y="185572"/>
            <a:ext cx="99060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ALGORITHM WALKTHROUGH</a:t>
            </a:r>
            <a:endParaRPr/>
          </a:p>
        </p:txBody>
      </p:sp>
      <p:sp>
        <p:nvSpPr>
          <p:cNvPr id="283" name="Google Shape;283;g3d8bc0a88b3_0_20"/>
          <p:cNvSpPr txBox="1"/>
          <p:nvPr/>
        </p:nvSpPr>
        <p:spPr>
          <a:xfrm>
            <a:off x="988900" y="1728038"/>
            <a:ext cx="4461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Insert</a:t>
            </a: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“apple”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 = 1</a:t>
            </a: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 = 3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84" name="Google Shape;284;g3d8bc0a88b3_0_20"/>
          <p:cNvGraphicFramePr/>
          <p:nvPr/>
        </p:nvGraphicFramePr>
        <p:xfrm>
          <a:off x="952500" y="391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{774F9E7B-0DFF-41E0-A3BD-30BF918F507D}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65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sng">
                          <a:solidFill>
                            <a:srgbClr val="00FF00"/>
                          </a:solidFill>
                        </a:rPr>
                        <a:t>1</a:t>
                      </a:r>
                      <a:endParaRPr b="1" sz="2400" u="sng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85" name="Google Shape;285;g3d8bc0a88b3_0_20"/>
          <p:cNvGraphicFramePr/>
          <p:nvPr/>
        </p:nvGraphicFramePr>
        <p:xfrm>
          <a:off x="952500" y="461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{774F9E7B-0DFF-41E0-A3BD-30BF918F507D}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65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1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2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3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4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5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6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7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8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9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6" name="Google Shape;286;g3d8bc0a88b3_0_20"/>
          <p:cNvSpPr txBox="1"/>
          <p:nvPr/>
        </p:nvSpPr>
        <p:spPr>
          <a:xfrm>
            <a:off x="3645700" y="1434388"/>
            <a:ext cx="4461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hash it </a:t>
            </a:r>
            <a:r>
              <a:rPr i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 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times. Each hash gives us an index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Hash 1: </a:t>
            </a:r>
            <a:r>
              <a:rPr b="1" lang="en-US" sz="1800">
                <a:solidFill>
                  <a:srgbClr val="00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7 mod </a:t>
            </a:r>
            <a:r>
              <a:rPr b="1" i="1" lang="en-US" sz="1800">
                <a:solidFill>
                  <a:srgbClr val="00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</a:t>
            </a:r>
            <a:r>
              <a:rPr b="1" lang="en-US" sz="1800">
                <a:solidFill>
                  <a:srgbClr val="00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→ 7</a:t>
            </a:r>
            <a:endParaRPr b="1" sz="1800">
              <a:solidFill>
                <a:srgbClr val="00FF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87" name="Google Shape;287;g3d8bc0a88b3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4850" y="1524280"/>
            <a:ext cx="3033000" cy="176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d8bc0a88b3_0_33"/>
          <p:cNvSpPr txBox="1"/>
          <p:nvPr>
            <p:ph type="title"/>
          </p:nvPr>
        </p:nvSpPr>
        <p:spPr>
          <a:xfrm>
            <a:off x="1141412" y="185572"/>
            <a:ext cx="99060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ALGORITHM WALKTHROUGH</a:t>
            </a:r>
            <a:endParaRPr/>
          </a:p>
        </p:txBody>
      </p:sp>
      <p:sp>
        <p:nvSpPr>
          <p:cNvPr id="293" name="Google Shape;293;g3d8bc0a88b3_0_33"/>
          <p:cNvSpPr txBox="1"/>
          <p:nvPr/>
        </p:nvSpPr>
        <p:spPr>
          <a:xfrm>
            <a:off x="988900" y="1728038"/>
            <a:ext cx="4461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Insert</a:t>
            </a: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“apple”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 = 10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 = 3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94" name="Google Shape;294;g3d8bc0a88b3_0_33"/>
          <p:cNvGraphicFramePr/>
          <p:nvPr/>
        </p:nvGraphicFramePr>
        <p:xfrm>
          <a:off x="952500" y="391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{774F9E7B-0DFF-41E0-A3BD-30BF918F507D}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65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sng">
                          <a:solidFill>
                            <a:srgbClr val="00FF00"/>
                          </a:solidFill>
                        </a:rPr>
                        <a:t>1</a:t>
                      </a:r>
                      <a:endParaRPr b="1" sz="2400" u="sng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sng">
                          <a:solidFill>
                            <a:schemeClr val="lt1"/>
                          </a:solidFill>
                        </a:rPr>
                        <a:t>1</a:t>
                      </a:r>
                      <a:endParaRPr b="1" sz="2400" u="sng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95" name="Google Shape;295;g3d8bc0a88b3_0_33"/>
          <p:cNvGraphicFramePr/>
          <p:nvPr/>
        </p:nvGraphicFramePr>
        <p:xfrm>
          <a:off x="952500" y="461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{774F9E7B-0DFF-41E0-A3BD-30BF918F507D}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65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1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2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3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4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5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6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7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8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9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6" name="Google Shape;296;g3d8bc0a88b3_0_33"/>
          <p:cNvSpPr txBox="1"/>
          <p:nvPr/>
        </p:nvSpPr>
        <p:spPr>
          <a:xfrm>
            <a:off x="3645700" y="1434388"/>
            <a:ext cx="4461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hash it </a:t>
            </a:r>
            <a:r>
              <a:rPr i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 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times. Each hash gives us an index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Hash 1: 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7 mod </a:t>
            </a:r>
            <a:r>
              <a:rPr i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→ 7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solidFill>
                  <a:srgbClr val="00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Hash 2: 2</a:t>
            </a:r>
            <a:r>
              <a:rPr b="1" lang="en-US" sz="1800">
                <a:solidFill>
                  <a:srgbClr val="00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0 mod </a:t>
            </a:r>
            <a:r>
              <a:rPr b="1" i="1" lang="en-US" sz="1800">
                <a:solidFill>
                  <a:srgbClr val="00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</a:t>
            </a:r>
            <a:r>
              <a:rPr b="1" lang="en-US" sz="1800">
                <a:solidFill>
                  <a:srgbClr val="00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→ 0</a:t>
            </a:r>
            <a:endParaRPr b="1" sz="1800">
              <a:solidFill>
                <a:srgbClr val="00FF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99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97" name="Google Shape;297;g3d8bc0a88b3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4850" y="1524280"/>
            <a:ext cx="3033000" cy="176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d8bc0a88b3_9_8"/>
          <p:cNvSpPr txBox="1"/>
          <p:nvPr>
            <p:ph type="title"/>
          </p:nvPr>
        </p:nvSpPr>
        <p:spPr>
          <a:xfrm>
            <a:off x="1141412" y="185572"/>
            <a:ext cx="99060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ALGORITHM WALKTHROUGH</a:t>
            </a:r>
            <a:endParaRPr/>
          </a:p>
        </p:txBody>
      </p:sp>
      <p:sp>
        <p:nvSpPr>
          <p:cNvPr id="303" name="Google Shape;303;g3d8bc0a88b3_9_8"/>
          <p:cNvSpPr txBox="1"/>
          <p:nvPr/>
        </p:nvSpPr>
        <p:spPr>
          <a:xfrm>
            <a:off x="988900" y="1728038"/>
            <a:ext cx="4461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Insert</a:t>
            </a: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“apple”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 = 10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 = 3</a:t>
            </a:r>
            <a:endParaRPr sz="2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304" name="Google Shape;304;g3d8bc0a88b3_9_8"/>
          <p:cNvGraphicFramePr/>
          <p:nvPr/>
        </p:nvGraphicFramePr>
        <p:xfrm>
          <a:off x="952500" y="391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{774F9E7B-0DFF-41E0-A3BD-30BF918F507D}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65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sng">
                          <a:solidFill>
                            <a:schemeClr val="lt1"/>
                          </a:solidFill>
                        </a:rPr>
                        <a:t>1</a:t>
                      </a:r>
                      <a:endParaRPr b="1" sz="2400" u="sng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sng">
                          <a:solidFill>
                            <a:srgbClr val="00FF00"/>
                          </a:solidFill>
                        </a:rPr>
                        <a:t>1</a:t>
                      </a:r>
                      <a:endParaRPr b="1" sz="2400" u="sng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sng">
                          <a:solidFill>
                            <a:schemeClr val="lt1"/>
                          </a:solidFill>
                        </a:rPr>
                        <a:t>1</a:t>
                      </a:r>
                      <a:endParaRPr b="1" sz="2400" u="sng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05" name="Google Shape;305;g3d8bc0a88b3_9_8"/>
          <p:cNvGraphicFramePr/>
          <p:nvPr/>
        </p:nvGraphicFramePr>
        <p:xfrm>
          <a:off x="952500" y="461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{774F9E7B-0DFF-41E0-A3BD-30BF918F507D}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65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0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1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2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3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4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5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6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7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8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9</a:t>
                      </a:r>
                      <a:endParaRPr b="1" sz="24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6" name="Google Shape;306;g3d8bc0a88b3_9_8"/>
          <p:cNvSpPr txBox="1"/>
          <p:nvPr/>
        </p:nvSpPr>
        <p:spPr>
          <a:xfrm>
            <a:off x="3645700" y="1434388"/>
            <a:ext cx="44619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hash it </a:t>
            </a:r>
            <a:r>
              <a:rPr i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 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times. Each hash gives us an index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Hash 1: 7 mod </a:t>
            </a:r>
            <a:r>
              <a:rPr i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→ 7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Hash 2: 20 mod </a:t>
            </a:r>
            <a:r>
              <a:rPr i="1"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→ 0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solidFill>
                  <a:srgbClr val="00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Hash 3: 9</a:t>
            </a:r>
            <a:r>
              <a:rPr b="1" lang="en-US" sz="1800">
                <a:solidFill>
                  <a:srgbClr val="00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 mod </a:t>
            </a:r>
            <a:r>
              <a:rPr b="1" i="1" lang="en-US" sz="1800">
                <a:solidFill>
                  <a:srgbClr val="00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</a:t>
            </a:r>
            <a:r>
              <a:rPr b="1" lang="en-US" sz="1800">
                <a:solidFill>
                  <a:srgbClr val="00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→ 3</a:t>
            </a:r>
            <a:endParaRPr b="1" sz="1800">
              <a:solidFill>
                <a:srgbClr val="00FF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u="sng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Insertion complete</a:t>
            </a:r>
            <a:endParaRPr b="1" sz="1800">
              <a:solidFill>
                <a:srgbClr val="00FF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07" name="Google Shape;307;g3d8bc0a88b3_9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4850" y="1524280"/>
            <a:ext cx="3033000" cy="176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ircuit">
  <a:themeElements>
    <a:clrScheme name="Circuit">
      <a:dk1>
        <a:srgbClr val="000000"/>
      </a:dk1>
      <a:lt1>
        <a:srgbClr val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2023-02-24T14:15:53Z</dcterms:created>
  <dc:creator>Mark Floryan</dc:creator>
</cp:coreProperties>
</file>