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5"/>
    <p:sldMasterId id="214748369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y="5143500" cx="9144000"/>
  <p:notesSz cx="6858000" cy="9144000"/>
  <p:embeddedFontLst>
    <p:embeddedFont>
      <p:font typeface="Spline Sans"/>
      <p:regular r:id="rId37"/>
      <p:bold r:id="rId38"/>
    </p:embeddedFont>
    <p:embeddedFont>
      <p:font typeface="Lexend Light"/>
      <p:regular r:id="rId39"/>
      <p:bold r:id="rId40"/>
    </p:embeddedFont>
    <p:embeddedFont>
      <p:font typeface="Lexend Medium"/>
      <p:regular r:id="rId41"/>
      <p:bold r:id="rId42"/>
    </p:embeddedFont>
    <p:embeddedFont>
      <p:font typeface="Lexend"/>
      <p:regular r:id="rId43"/>
      <p:bold r:id="rId44"/>
    </p:embeddedFont>
    <p:embeddedFont>
      <p:font typeface="Spline Sans Medium"/>
      <p:regular r:id="rId45"/>
      <p:bold r:id="rId4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563E7C6-084C-4815-B698-FF03A45C0095}">
  <a:tblStyle styleId="{6563E7C6-084C-4815-B698-FF03A45C009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LexendLight-bold.fntdata"/><Relationship Id="rId20" Type="http://schemas.openxmlformats.org/officeDocument/2006/relationships/slide" Target="slides/slide13.xml"/><Relationship Id="rId42" Type="http://schemas.openxmlformats.org/officeDocument/2006/relationships/font" Target="fonts/LexendMedium-bold.fntdata"/><Relationship Id="rId41" Type="http://schemas.openxmlformats.org/officeDocument/2006/relationships/font" Target="fonts/LexendMedium-regular.fntdata"/><Relationship Id="rId22" Type="http://schemas.openxmlformats.org/officeDocument/2006/relationships/slide" Target="slides/slide15.xml"/><Relationship Id="rId44" Type="http://schemas.openxmlformats.org/officeDocument/2006/relationships/font" Target="fonts/Lexend-bold.fntdata"/><Relationship Id="rId21" Type="http://schemas.openxmlformats.org/officeDocument/2006/relationships/slide" Target="slides/slide14.xml"/><Relationship Id="rId43" Type="http://schemas.openxmlformats.org/officeDocument/2006/relationships/font" Target="fonts/Lexend-regular.fntdata"/><Relationship Id="rId24" Type="http://schemas.openxmlformats.org/officeDocument/2006/relationships/slide" Target="slides/slide17.xml"/><Relationship Id="rId46" Type="http://schemas.openxmlformats.org/officeDocument/2006/relationships/font" Target="fonts/SplineSansMedium-bold.fntdata"/><Relationship Id="rId23" Type="http://schemas.openxmlformats.org/officeDocument/2006/relationships/slide" Target="slides/slide16.xml"/><Relationship Id="rId45" Type="http://schemas.openxmlformats.org/officeDocument/2006/relationships/font" Target="fonts/SplineSansMedium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slide" Target="slides/slide28.xml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schemas.openxmlformats.org/officeDocument/2006/relationships/font" Target="fonts/SplineSans-regular.fntdata"/><Relationship Id="rId14" Type="http://schemas.openxmlformats.org/officeDocument/2006/relationships/slide" Target="slides/slide7.xml"/><Relationship Id="rId36" Type="http://schemas.openxmlformats.org/officeDocument/2006/relationships/slide" Target="slides/slide29.xml"/><Relationship Id="rId17" Type="http://schemas.openxmlformats.org/officeDocument/2006/relationships/slide" Target="slides/slide10.xml"/><Relationship Id="rId39" Type="http://schemas.openxmlformats.org/officeDocument/2006/relationships/font" Target="fonts/LexendLight-regular.fntdata"/><Relationship Id="rId16" Type="http://schemas.openxmlformats.org/officeDocument/2006/relationships/slide" Target="slides/slide9.xml"/><Relationship Id="rId38" Type="http://schemas.openxmlformats.org/officeDocument/2006/relationships/font" Target="fonts/SplineSans-bold.fnt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3d771261f5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3d771261f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g3d8bc632bdb_1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9" name="Google Shape;669;g3d8bc632bdb_1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g3d8bc632bdb_1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7" name="Google Shape;687;g3d8bc632bdb_1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3d8bc632bdb_1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3d8bc632bdb_1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Insertion has two goals: put the key in the right place, then repair the priority order. So treap insertion is basically BST insertion followed by heap fixing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3d8bc632bdb_1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3d8bc632bdb_1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Insertion has two goals: put the key in the right place, then repair the priority order. So treap insertion is basically BST insertion followed by heap fixing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2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g3d8057399f5_0_6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4" name="Google Shape;774;g3d8057399f5_0_6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Deletion is the reverse of insertion. Instead of bubbling a node up, we push it down until it can be removed safely.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g3d8057399f5_0_6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2" name="Google Shape;792;g3d8057399f5_0_6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g3d8057399f5_0_6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7" name="Google Shape;807;g3d8057399f5_0_6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3d8057399f5_0_7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2" name="Google Shape;842;g3d8057399f5_0_7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4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3d8057399f5_0_8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3d8057399f5_0_8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9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g3d8057399f5_0_8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1" name="Google Shape;891;g3d8057399f5_0_8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g3d771261f5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Google Shape;557;g3d771261f5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Quick question: how many of you have implemented a BST before? (the answer should be everyone)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Everyone should be somewhat </a:t>
            </a:r>
            <a:r>
              <a:rPr lang="en"/>
              <a:t>familiar</a:t>
            </a:r>
            <a:r>
              <a:rPr lang="en"/>
              <a:t> that a BST is fast ONLY if it’s balanced. If it isn’t, then the worst case run time is O(n)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Now sure, we can avoid the O(n) case with AVL trees or Red-Black trees… but let’s be honest, they’re tedious to implement. There’s rotations, colors, balance factors…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Treaps take a totally different approach: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what if instead of enforcing balance… we just let randomness handle it? we just flip coins and somehow get O(log n) anyway.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And treaps aren't just a textbook concept as they actually show up in real systems, like IP routing tables where fast lookups and updates matter and strict rebalancing would be too costly.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And they're a go-to in competitive programming too, because you can split and merge sequences in O(log n), which makes them way easier to work with than something like a red-black tree.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9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g3d8057399f5_0_9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1" name="Google Shape;921;g3d8057399f5_0_9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d8057399f5_0_9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6" name="Google Shape;956;g3d8057399f5_0_9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3d8bc632bdb_1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6" name="Google Shape;996;g3d8bc632bdb_1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3d8bc632bdb_1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2" name="Google Shape;1002;g3d8bc632bdb_1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6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3d8bc632bdb_1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3d8bc632bdb_1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d8bc632bdb_1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4" name="Google Shape;1014;g3d8bc632bdb_1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8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g3d771261f5f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0" name="Google Shape;1020;g3d771261f5f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So the tradeoff is: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AVL / Red-Black → guaranteed balance, more complex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Treap → </a:t>
            </a:r>
            <a:r>
              <a:rPr i="1" lang="en">
                <a:solidFill>
                  <a:schemeClr val="dk1"/>
                </a:solidFill>
              </a:rPr>
              <a:t>probabilistic</a:t>
            </a:r>
            <a:r>
              <a:rPr lang="en">
                <a:solidFill>
                  <a:schemeClr val="dk1"/>
                </a:solidFill>
              </a:rPr>
              <a:t> balance, much simpler</a:t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39789d1293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6" name="Google Shape;1026;g39789d1293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Treaps as is are not commonly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1.</a:t>
            </a:r>
            <a:r>
              <a:rPr lang="en"/>
              <a:t> Implicit Treaps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One really cool variant is called an implicit treap.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Instead of storing keys explicitly, the ‘key’ is just the position of the node in the structure.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is super useful for things like sequence manipulation, where you don’t really care about sorting values but moreso manipulating sequences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Now arrays that used to be O(n) are O(logn)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2.  FHQ Treap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this optimization, </a:t>
            </a:r>
            <a:r>
              <a:rPr lang="en"/>
              <a:t>you don’t even use rotations anymore, which u used to use for insert/delete.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Everything is done using just two operations: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split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merge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because of that, the code becomes way simpler and cleaner.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version is actually very common in competitive programming.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3.</a:t>
            </a:r>
            <a:r>
              <a:rPr lang="en"/>
              <a:t> Augmented Treaps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also augment treaps by storing extra information in each node.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subtree size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sum of values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min or max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this lets you answer range queries in O(log n), similar to segment trees, but more flexible.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2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3d82ad3a772_1_3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4" name="Google Shape;1034;g3d82ad3a772_1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 to wrap up, treaps give you: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near-optimal performance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And a way simpler implementation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if you ever find yourself thinking</a:t>
            </a:r>
            <a:br>
              <a:rPr lang="en"/>
            </a:br>
            <a:r>
              <a:rPr lang="en"/>
              <a:t> ‘wow I don’t wanna implement a red-black tree’...</a:t>
            </a:r>
            <a:br>
              <a:rPr lang="en"/>
            </a:br>
            <a:r>
              <a:rPr lang="en"/>
              <a:t> just remember: treaps exist.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8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g3d771261f5f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0" name="Google Shape;1040;g3d771261f5f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g3d771261f5f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6" name="Google Shape;566;g3d771261f5f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So a treap is literally a mashup of two structures: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a </a:t>
            </a:r>
            <a:r>
              <a:rPr b="1" lang="en">
                <a:solidFill>
                  <a:schemeClr val="dk1"/>
                </a:solidFill>
              </a:rPr>
              <a:t>binary search tree</a:t>
            </a:r>
            <a:r>
              <a:rPr lang="en">
                <a:solidFill>
                  <a:schemeClr val="dk1"/>
                </a:solidFill>
              </a:rPr>
              <a:t> and a </a:t>
            </a:r>
            <a:r>
              <a:rPr b="1" lang="en">
                <a:solidFill>
                  <a:schemeClr val="dk1"/>
                </a:solidFill>
              </a:rPr>
              <a:t>heap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 treap stores </a:t>
            </a:r>
            <a:r>
              <a:rPr b="1" lang="en">
                <a:solidFill>
                  <a:schemeClr val="dk1"/>
                </a:solidFill>
              </a:rPr>
              <a:t>pairs of values in each node</a:t>
            </a:r>
            <a:r>
              <a:rPr lang="en">
                <a:solidFill>
                  <a:schemeClr val="dk1"/>
                </a:solidFill>
              </a:rPr>
              <a:t>, written as (X, Y).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X is your key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Y is your priority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And it enforces </a:t>
            </a:r>
            <a:r>
              <a:rPr i="1" lang="en">
                <a:solidFill>
                  <a:schemeClr val="dk1"/>
                </a:solidFill>
              </a:rPr>
              <a:t>two rules at the same time</a:t>
            </a:r>
            <a:r>
              <a:rPr lang="en">
                <a:solidFill>
                  <a:schemeClr val="dk1"/>
                </a:solidFill>
              </a:rPr>
              <a:t>: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First: the </a:t>
            </a:r>
            <a:r>
              <a:rPr b="1" lang="en">
                <a:solidFill>
                  <a:schemeClr val="dk1"/>
                </a:solidFill>
              </a:rPr>
              <a:t>BST property on X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everything in the left subtree has a smaller key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everything in the right subtree has a larger key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Second: the </a:t>
            </a:r>
            <a:r>
              <a:rPr b="1" lang="en">
                <a:solidFill>
                  <a:schemeClr val="dk1"/>
                </a:solidFill>
              </a:rPr>
              <a:t>heap property on Y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every node has a higher priority than its children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3d771261f5f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g3d771261f5f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Another way to think about this, is that a treap is actually a </a:t>
            </a:r>
            <a:r>
              <a:rPr b="1" lang="en">
                <a:solidFill>
                  <a:schemeClr val="dk1"/>
                </a:solidFill>
              </a:rPr>
              <a:t>Cartesian tree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You can </a:t>
            </a:r>
            <a:r>
              <a:rPr lang="en">
                <a:solidFill>
                  <a:schemeClr val="dk1"/>
                </a:solidFill>
              </a:rPr>
              <a:t>view every node as a point on a graph: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X-axis = key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Y-axis = priority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treap is basically the unique tree you get if you: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keep keys in sorted order (like a BST)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and always pull the highest priority node upward (like a heap)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3d771261f5f_0_7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g3d771261f5f_0_7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d8057399f5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3" name="Google Shape;593;g3d8057399f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Even though a treap also has priorities, search is exactly the same as in a binary search tree. We ignore priority and only follow the key ordering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at each node, we compare our target key with the current node’s key. If the target is smaller, we go left. If it’s larger, we go right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and we just keep doing that until we either find the key or reach a null pointer.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3d8057399f5_0_4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g3d8057399f5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3d8bc632bdb_1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3d8bc632bdb_1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3d8bc632bdb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3d8bc632bdb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6" name="Google Shape;56;p1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7" name="Google Shape;57;p1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61" name="Google Shape;61;p14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62" name="Google Shape;62;p14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" name="Google Shape;64;p14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" name="Google Shape;66;p14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" name="Google Shape;67;p14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" name="Google Shape;68;p14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20" name="Google Shape;120;p14"/>
          <p:cNvSpPr txBox="1"/>
          <p:nvPr>
            <p:ph type="title"/>
          </p:nvPr>
        </p:nvSpPr>
        <p:spPr>
          <a:xfrm>
            <a:off x="1241550" y="1973150"/>
            <a:ext cx="6660900" cy="7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1" name="Google Shape;121;p14"/>
          <p:cNvSpPr txBox="1"/>
          <p:nvPr>
            <p:ph idx="1" type="subTitle"/>
          </p:nvPr>
        </p:nvSpPr>
        <p:spPr>
          <a:xfrm>
            <a:off x="1810800" y="2904800"/>
            <a:ext cx="5522700" cy="3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_1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4" name="Google Shape;124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25" name="Google Shape;12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8" name="Google Shape;12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32" name="Google Shape;132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33" name="Google Shape;133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8_1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53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8" name="Google Shape;138;p1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details">
  <p:cSld name="TITLE_2_1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2" name="Google Shape;142;p1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143" name="Google Shape;143;p1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5" name="Google Shape;145;p1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148" name="Google Shape;148;p19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1" name="Google Shape;151;p19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3" name="Google Shape;153;p19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4" name="Google Shape;154;p19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7" name="Google Shape;157;p19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9" name="Google Shape;159;p19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0" name="Google Shape;160;p19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3" name="Google Shape;163;p19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5" name="Google Shape;165;p19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7" name="Google Shape;167;p19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4" name="Google Shape;184;p19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19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8" name="Google Shape;188;p19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3" name="Google Shape;193;p19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7" name="Google Shape;197;p19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3" name="Google Shape;203;p19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06" name="Google Shape;206;p1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421035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8" name="Google Shape;208;p19"/>
          <p:cNvSpPr txBox="1"/>
          <p:nvPr>
            <p:ph idx="2" type="body"/>
          </p:nvPr>
        </p:nvSpPr>
        <p:spPr>
          <a:xfrm>
            <a:off x="6772321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9" name="Google Shape;209;p19"/>
          <p:cNvSpPr txBox="1"/>
          <p:nvPr>
            <p:ph idx="3" type="body"/>
          </p:nvPr>
        </p:nvSpPr>
        <p:spPr>
          <a:xfrm>
            <a:off x="421035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0" name="Google Shape;210;p19"/>
          <p:cNvSpPr txBox="1"/>
          <p:nvPr>
            <p:ph idx="4" type="body"/>
          </p:nvPr>
        </p:nvSpPr>
        <p:spPr>
          <a:xfrm>
            <a:off x="6772321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>
            <p:ph idx="2" type="pic"/>
          </p:nvPr>
        </p:nvSpPr>
        <p:spPr>
          <a:xfrm>
            <a:off x="320135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3" name="Google Shape;213;p20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320100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5" name="Google Shape;215;p20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16" name="Google Shape;216;p20"/>
          <p:cNvSpPr txBox="1"/>
          <p:nvPr>
            <p:ph idx="3" type="body"/>
          </p:nvPr>
        </p:nvSpPr>
        <p:spPr>
          <a:xfrm>
            <a:off x="382576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7" name="Google Shape;217;p20"/>
          <p:cNvSpPr/>
          <p:nvPr>
            <p:ph idx="4" type="pic"/>
          </p:nvPr>
        </p:nvSpPr>
        <p:spPr>
          <a:xfrm>
            <a:off x="3153490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20"/>
          <p:cNvSpPr/>
          <p:nvPr/>
        </p:nvSpPr>
        <p:spPr>
          <a:xfrm>
            <a:off x="3153490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3153455" y="1963005"/>
            <a:ext cx="28332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0" name="Google Shape;220;p20"/>
          <p:cNvSpPr txBox="1"/>
          <p:nvPr>
            <p:ph idx="5" type="subTitle"/>
          </p:nvPr>
        </p:nvSpPr>
        <p:spPr>
          <a:xfrm>
            <a:off x="321593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1" name="Google Shape;221;p20"/>
          <p:cNvSpPr txBox="1"/>
          <p:nvPr>
            <p:ph idx="6" type="body"/>
          </p:nvPr>
        </p:nvSpPr>
        <p:spPr>
          <a:xfrm>
            <a:off x="321593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2" name="Google Shape;222;p20"/>
          <p:cNvSpPr/>
          <p:nvPr>
            <p:ph idx="7" type="pic"/>
          </p:nvPr>
        </p:nvSpPr>
        <p:spPr>
          <a:xfrm>
            <a:off x="5986869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20"/>
          <p:cNvSpPr/>
          <p:nvPr/>
        </p:nvSpPr>
        <p:spPr>
          <a:xfrm>
            <a:off x="5986869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4" name="Google Shape;224;p20"/>
          <p:cNvSpPr/>
          <p:nvPr/>
        </p:nvSpPr>
        <p:spPr>
          <a:xfrm>
            <a:off x="5986834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5" name="Google Shape;225;p20"/>
          <p:cNvSpPr txBox="1"/>
          <p:nvPr>
            <p:ph idx="8" type="subTitle"/>
          </p:nvPr>
        </p:nvSpPr>
        <p:spPr>
          <a:xfrm>
            <a:off x="604931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6" name="Google Shape;226;p20"/>
          <p:cNvSpPr txBox="1"/>
          <p:nvPr>
            <p:ph idx="9" type="body"/>
          </p:nvPr>
        </p:nvSpPr>
        <p:spPr>
          <a:xfrm>
            <a:off x="604931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7" name="Google Shape;227;p20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1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/>
          <p:nvPr>
            <p:ph idx="2" type="pic"/>
          </p:nvPr>
        </p:nvSpPr>
        <p:spPr>
          <a:xfrm>
            <a:off x="320153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21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320100" y="1963000"/>
            <a:ext cx="42498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2" name="Google Shape;232;p21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3" name="Google Shape;233;p21"/>
          <p:cNvSpPr txBox="1"/>
          <p:nvPr>
            <p:ph idx="3" type="body"/>
          </p:nvPr>
        </p:nvSpPr>
        <p:spPr>
          <a:xfrm>
            <a:off x="413816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4" name="Google Shape;234;p21"/>
          <p:cNvSpPr/>
          <p:nvPr>
            <p:ph idx="4" type="pic"/>
          </p:nvPr>
        </p:nvSpPr>
        <p:spPr>
          <a:xfrm>
            <a:off x="4570230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21"/>
          <p:cNvSpPr/>
          <p:nvPr/>
        </p:nvSpPr>
        <p:spPr>
          <a:xfrm>
            <a:off x="4570578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4570177" y="1963000"/>
            <a:ext cx="42498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7" name="Google Shape;237;p21"/>
          <p:cNvSpPr txBox="1"/>
          <p:nvPr>
            <p:ph idx="5" type="subTitle"/>
          </p:nvPr>
        </p:nvSpPr>
        <p:spPr>
          <a:xfrm>
            <a:off x="4633019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8" name="Google Shape;238;p21"/>
          <p:cNvSpPr txBox="1"/>
          <p:nvPr>
            <p:ph idx="6" type="body"/>
          </p:nvPr>
        </p:nvSpPr>
        <p:spPr>
          <a:xfrm>
            <a:off x="4663893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9" name="Google Shape;239;p21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3033">
          <p15:clr>
            <a:srgbClr val="E46962"/>
          </p15:clr>
        </p15:guide>
        <p15:guide id="2" pos="202">
          <p15:clr>
            <a:srgbClr val="E46962"/>
          </p15:clr>
        </p15:guide>
        <p15:guide id="3" pos="5556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 type="secHead">
  <p:cSld name="SECTION_HEADER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"/>
          <p:cNvSpPr/>
          <p:nvPr/>
        </p:nvSpPr>
        <p:spPr>
          <a:xfrm>
            <a:off x="0" y="1370900"/>
            <a:ext cx="45696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2" name="Google Shape;2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3" name="Google Shape;243;p22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4" name="Google Shape;244;p22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5" name="Google Shape;245;p22"/>
          <p:cNvSpPr/>
          <p:nvPr/>
        </p:nvSpPr>
        <p:spPr>
          <a:xfrm>
            <a:off x="4574400" y="1370900"/>
            <a:ext cx="45696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6" name="Google Shape;246;p22"/>
          <p:cNvSpPr txBox="1"/>
          <p:nvPr>
            <p:ph idx="3" type="subTitle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7" name="Google Shape;247;p22"/>
          <p:cNvSpPr txBox="1"/>
          <p:nvPr>
            <p:ph idx="4" type="body"/>
          </p:nvPr>
        </p:nvSpPr>
        <p:spPr>
          <a:xfrm>
            <a:off x="50265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8" name="Google Shape;248;p22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SECTION_HEADER_3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/>
          <p:nvPr/>
        </p:nvSpPr>
        <p:spPr>
          <a:xfrm>
            <a:off x="0" y="1370900"/>
            <a:ext cx="4569600" cy="187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Google Shape;252;p23"/>
          <p:cNvSpPr/>
          <p:nvPr/>
        </p:nvSpPr>
        <p:spPr>
          <a:xfrm>
            <a:off x="4569600" y="1370900"/>
            <a:ext cx="4574400" cy="18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3" name="Google Shape;253;p23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4" name="Google Shape;254;p23"/>
          <p:cNvSpPr/>
          <p:nvPr/>
        </p:nvSpPr>
        <p:spPr>
          <a:xfrm>
            <a:off x="0" y="3241100"/>
            <a:ext cx="4569600" cy="1902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5" name="Google Shape;255;p23"/>
          <p:cNvSpPr txBox="1"/>
          <p:nvPr>
            <p:ph idx="1" type="subTitle"/>
          </p:nvPr>
        </p:nvSpPr>
        <p:spPr>
          <a:xfrm>
            <a:off x="452100" y="353060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6" name="Google Shape;256;p23"/>
          <p:cNvSpPr txBox="1"/>
          <p:nvPr>
            <p:ph idx="2" type="body"/>
          </p:nvPr>
        </p:nvSpPr>
        <p:spPr>
          <a:xfrm>
            <a:off x="452100" y="415380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7" name="Google Shape;257;p23"/>
          <p:cNvSpPr/>
          <p:nvPr/>
        </p:nvSpPr>
        <p:spPr>
          <a:xfrm>
            <a:off x="4569600" y="3241100"/>
            <a:ext cx="4574400" cy="19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8" name="Google Shape;258;p23"/>
          <p:cNvSpPr txBox="1"/>
          <p:nvPr>
            <p:ph idx="3" type="subTitle"/>
          </p:nvPr>
        </p:nvSpPr>
        <p:spPr>
          <a:xfrm>
            <a:off x="452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9" name="Google Shape;259;p23"/>
          <p:cNvSpPr txBox="1"/>
          <p:nvPr>
            <p:ph idx="4" type="body"/>
          </p:nvPr>
        </p:nvSpPr>
        <p:spPr>
          <a:xfrm>
            <a:off x="452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0" name="Google Shape;260;p23"/>
          <p:cNvSpPr txBox="1"/>
          <p:nvPr>
            <p:ph idx="5" type="subTitle"/>
          </p:nvPr>
        </p:nvSpPr>
        <p:spPr>
          <a:xfrm>
            <a:off x="4979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1" name="Google Shape;261;p23"/>
          <p:cNvSpPr txBox="1"/>
          <p:nvPr>
            <p:ph idx="6" type="body"/>
          </p:nvPr>
        </p:nvSpPr>
        <p:spPr>
          <a:xfrm>
            <a:off x="4979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2" name="Google Shape;262;p23"/>
          <p:cNvSpPr txBox="1"/>
          <p:nvPr>
            <p:ph idx="7" type="subTitle"/>
          </p:nvPr>
        </p:nvSpPr>
        <p:spPr>
          <a:xfrm>
            <a:off x="4979100" y="34597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3" name="Google Shape;263;p23"/>
          <p:cNvSpPr txBox="1"/>
          <p:nvPr>
            <p:ph idx="8" type="body"/>
          </p:nvPr>
        </p:nvSpPr>
        <p:spPr>
          <a:xfrm>
            <a:off x="4979100" y="40829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SECTION_HEADER_2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/>
          <p:nvPr/>
        </p:nvSpPr>
        <p:spPr>
          <a:xfrm>
            <a:off x="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6" name="Google Shape;26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7" name="Google Shape;267;p24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8" name="Google Shape;268;p24"/>
          <p:cNvSpPr/>
          <p:nvPr/>
        </p:nvSpPr>
        <p:spPr>
          <a:xfrm>
            <a:off x="3048000" y="1370900"/>
            <a:ext cx="30480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9" name="Google Shape;269;p24"/>
          <p:cNvSpPr/>
          <p:nvPr/>
        </p:nvSpPr>
        <p:spPr>
          <a:xfrm>
            <a:off x="609600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0" name="Google Shape;270;p24"/>
          <p:cNvSpPr txBox="1"/>
          <p:nvPr>
            <p:ph idx="1" type="subTitle"/>
          </p:nvPr>
        </p:nvSpPr>
        <p:spPr>
          <a:xfrm>
            <a:off x="33822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1" name="Google Shape;271;p24"/>
          <p:cNvSpPr txBox="1"/>
          <p:nvPr>
            <p:ph idx="2" type="body"/>
          </p:nvPr>
        </p:nvSpPr>
        <p:spPr>
          <a:xfrm>
            <a:off x="33822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2" name="Google Shape;272;p24"/>
          <p:cNvSpPr txBox="1"/>
          <p:nvPr>
            <p:ph idx="3" type="subTitle"/>
          </p:nvPr>
        </p:nvSpPr>
        <p:spPr>
          <a:xfrm>
            <a:off x="3411300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3" name="Google Shape;273;p24"/>
          <p:cNvSpPr txBox="1"/>
          <p:nvPr>
            <p:ph idx="4" type="body"/>
          </p:nvPr>
        </p:nvSpPr>
        <p:spPr>
          <a:xfrm>
            <a:off x="3411300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4" name="Google Shape;274;p24"/>
          <p:cNvSpPr txBox="1"/>
          <p:nvPr>
            <p:ph idx="5" type="subTitle"/>
          </p:nvPr>
        </p:nvSpPr>
        <p:spPr>
          <a:xfrm>
            <a:off x="648437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5" name="Google Shape;275;p24"/>
          <p:cNvSpPr txBox="1"/>
          <p:nvPr>
            <p:ph idx="6" type="body"/>
          </p:nvPr>
        </p:nvSpPr>
        <p:spPr>
          <a:xfrm>
            <a:off x="648437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SECTION_HEADER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"/>
          <p:cNvSpPr/>
          <p:nvPr/>
        </p:nvSpPr>
        <p:spPr>
          <a:xfrm>
            <a:off x="0" y="1374200"/>
            <a:ext cx="4569600" cy="376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9" name="Google Shape;279;p25"/>
          <p:cNvSpPr/>
          <p:nvPr>
            <p:ph idx="2" type="pic"/>
          </p:nvPr>
        </p:nvSpPr>
        <p:spPr>
          <a:xfrm>
            <a:off x="4569600" y="1374200"/>
            <a:ext cx="4574400" cy="3769200"/>
          </a:xfrm>
          <a:prstGeom prst="rect">
            <a:avLst/>
          </a:prstGeom>
          <a:noFill/>
          <a:ln>
            <a:noFill/>
          </a:ln>
        </p:spPr>
      </p:sp>
      <p:sp>
        <p:nvSpPr>
          <p:cNvPr id="280" name="Google Shape;280;p2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81" name="Google Shape;281;p25"/>
          <p:cNvSpPr txBox="1"/>
          <p:nvPr>
            <p:ph idx="1" type="body"/>
          </p:nvPr>
        </p:nvSpPr>
        <p:spPr>
          <a:xfrm>
            <a:off x="452100" y="1869650"/>
            <a:ext cx="3755400" cy="27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2" name="Google Shape;282;p25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SECTION_HEADER_1_1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5" name="Google Shape;285;p26"/>
          <p:cNvSpPr/>
          <p:nvPr>
            <p:ph idx="2" type="pic"/>
          </p:nvPr>
        </p:nvSpPr>
        <p:spPr>
          <a:xfrm>
            <a:off x="0" y="1374200"/>
            <a:ext cx="9144000" cy="3791400"/>
          </a:xfrm>
          <a:prstGeom prst="rect">
            <a:avLst/>
          </a:prstGeom>
          <a:noFill/>
          <a:ln>
            <a:noFill/>
          </a:ln>
        </p:spPr>
      </p:sp>
      <p:sp>
        <p:nvSpPr>
          <p:cNvPr id="286" name="Google Shape;286;p26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subtitle, body and image " type="tx">
  <p:cSld name="TITLE_AND_BODY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9" name="Google Shape;289;p27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0" name="Google Shape;290;p27"/>
          <p:cNvSpPr txBox="1"/>
          <p:nvPr>
            <p:ph idx="1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91" name="Google Shape;291;p27"/>
          <p:cNvSpPr txBox="1"/>
          <p:nvPr>
            <p:ph idx="2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92" name="Google Shape;292;p27"/>
          <p:cNvSpPr txBox="1"/>
          <p:nvPr>
            <p:ph idx="3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3" name="Google Shape;293;p27"/>
          <p:cNvSpPr/>
          <p:nvPr>
            <p:ph idx="4" type="pic"/>
          </p:nvPr>
        </p:nvSpPr>
        <p:spPr>
          <a:xfrm>
            <a:off x="4907150" y="0"/>
            <a:ext cx="4236900" cy="5153400"/>
          </a:xfrm>
          <a:prstGeom prst="rect">
            <a:avLst/>
          </a:prstGeom>
          <a:noFill/>
          <a:ln>
            <a:noFill/>
          </a:ln>
        </p:spPr>
      </p:sp>
      <p:sp>
        <p:nvSpPr>
          <p:cNvPr id="294" name="Google Shape;294;p2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TITLE_AND_BODY_1"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7" name="Google Shape;297;p28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4909625" y="-100"/>
            <a:ext cx="4234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9" name="Google Shape;299;p28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300" name="Google Shape;300;p28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1" name="Google Shape;301;p28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02" name="Google Shape;302;p28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twoColTx">
  <p:cSld name="TITLE_AND_TWO_COLUMNS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5" name="Google Shape;305;p29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06" name="Google Shape;306;p29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07" name="Google Shape;307;p29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9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0" name="Google Shape;310;p29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1" name="Google Shape;311;p29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29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29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9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29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29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9" name="Google Shape;319;p29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1" name="Google Shape;321;p29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29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9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9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8" name="Google Shape;338;p29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9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9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1" name="Google Shape;341;p29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2" name="Google Shape;342;p29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29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29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8" name="Google Shape;348;p29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0" name="Google Shape;350;p29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29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29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6" name="Google Shape;356;p29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7" name="Google Shape;357;p29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Google Shape;358;p2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TITLE_AND_TWO_COLUMNS_1"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1" name="Google Shape;361;p30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62" name="Google Shape;362;p30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3" name="Google Shape;363;p30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30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30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6" name="Google Shape;366;p30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7" name="Google Shape;367;p30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0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0" name="Google Shape;370;p30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1" name="Google Shape;371;p30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3" name="Google Shape;373;p30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5" name="Google Shape;375;p30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7" name="Google Shape;377;p30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9" name="Google Shape;379;p30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8" name="Google Shape;388;p30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0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0" name="Google Shape;390;p30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0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3" name="Google Shape;393;p30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4" name="Google Shape;394;p30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0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7" name="Google Shape;397;p30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8" name="Google Shape;398;p30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0" name="Google Shape;400;p30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2" name="Google Shape;402;p30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0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4" name="Google Shape;404;p30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0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6" name="Google Shape;406;p30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30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30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30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0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0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2" name="Google Shape;412;p30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3" name="Google Shape;413;p30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4" name="Google Shape;414;p30"/>
          <p:cNvSpPr txBox="1"/>
          <p:nvPr>
            <p:ph type="title"/>
          </p:nvPr>
        </p:nvSpPr>
        <p:spPr>
          <a:xfrm>
            <a:off x="1319000" y="94220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5" name="Google Shape;415;p30"/>
          <p:cNvSpPr txBox="1"/>
          <p:nvPr>
            <p:ph idx="1" type="body"/>
          </p:nvPr>
        </p:nvSpPr>
        <p:spPr>
          <a:xfrm>
            <a:off x="885050" y="2505325"/>
            <a:ext cx="7528800" cy="1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TITLE_ONLY_3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18" name="Google Shape;418;p31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19" name="Google Shape;419;p31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0" name="Google Shape;420;p31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1" name="Google Shape;421;p31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2" name="Google Shape;422;p31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23" name="Google Shape;423;p31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ONLY_3_1"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26" name="Google Shape;426;p3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27" name="Google Shape;427;p3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8" name="Google Shape;428;p3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9" name="Google Shape;429;p3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0" name="Google Shape;430;p3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31" name="Google Shape;431;p32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2" name="Google Shape;432;p32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_ONLY_3_1_1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5" name="Google Shape;435;p33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36" name="Google Shape;436;p33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8" name="Google Shape;438;p33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9" name="Google Shape;439;p33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40" name="Google Shape;440;p33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1" name="Google Shape;441;p33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42" name="Google Shape;442;p33"/>
          <p:cNvSpPr txBox="1"/>
          <p:nvPr>
            <p:ph idx="2" type="body"/>
          </p:nvPr>
        </p:nvSpPr>
        <p:spPr>
          <a:xfrm>
            <a:off x="48533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ONLY_2"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45" name="Google Shape;445;p3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46" name="Google Shape;446;p3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7" name="Google Shape;447;p3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8" name="Google Shape;448;p3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9" name="Google Shape;449;p3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TITLE_ONLY_2_1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5"/>
          <p:cNvSpPr/>
          <p:nvPr>
            <p:ph idx="2" type="pic"/>
          </p:nvPr>
        </p:nvSpPr>
        <p:spPr>
          <a:xfrm>
            <a:off x="86925" y="86600"/>
            <a:ext cx="8970600" cy="4970100"/>
          </a:xfrm>
          <a:prstGeom prst="rect">
            <a:avLst/>
          </a:prstGeom>
          <a:noFill/>
          <a:ln>
            <a:noFill/>
          </a:ln>
        </p:spPr>
      </p:sp>
      <p:sp>
        <p:nvSpPr>
          <p:cNvPr id="452" name="Google Shape;452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53" name="Google Shape;453;p35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54" name="Google Shape;454;p35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6" name="Google Shape;456;p35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7" name="Google Shape;457;p35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TITLE_ONLY_2_1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36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60" name="Google Shape;460;p36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2" name="Google Shape;462;p36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3" name="Google Shape;463;p36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64" name="Google Shape;464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5" name="Google Shape;465;p36"/>
          <p:cNvSpPr/>
          <p:nvPr/>
        </p:nvSpPr>
        <p:spPr>
          <a:xfrm>
            <a:off x="93700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6" name="Google Shape;466;p36"/>
          <p:cNvSpPr/>
          <p:nvPr/>
        </p:nvSpPr>
        <p:spPr>
          <a:xfrm>
            <a:off x="3085137" y="1076175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7" name="Google Shape;467;p36"/>
          <p:cNvSpPr/>
          <p:nvPr/>
        </p:nvSpPr>
        <p:spPr>
          <a:xfrm>
            <a:off x="6076575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8" name="Google Shape;468;p36"/>
          <p:cNvSpPr/>
          <p:nvPr/>
        </p:nvSpPr>
        <p:spPr>
          <a:xfrm>
            <a:off x="93700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9" name="Google Shape;469;p36"/>
          <p:cNvSpPr/>
          <p:nvPr/>
        </p:nvSpPr>
        <p:spPr>
          <a:xfrm>
            <a:off x="3085137" y="2403242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0" name="Google Shape;470;p36"/>
          <p:cNvSpPr/>
          <p:nvPr/>
        </p:nvSpPr>
        <p:spPr>
          <a:xfrm>
            <a:off x="6076575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1" name="Google Shape;471;p36"/>
          <p:cNvSpPr/>
          <p:nvPr/>
        </p:nvSpPr>
        <p:spPr>
          <a:xfrm>
            <a:off x="93700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2" name="Google Shape;472;p36"/>
          <p:cNvSpPr/>
          <p:nvPr/>
        </p:nvSpPr>
        <p:spPr>
          <a:xfrm>
            <a:off x="3085137" y="3729768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3" name="Google Shape;473;p36"/>
          <p:cNvSpPr/>
          <p:nvPr/>
        </p:nvSpPr>
        <p:spPr>
          <a:xfrm>
            <a:off x="6076575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4" name="Google Shape;474;p36"/>
          <p:cNvSpPr txBox="1"/>
          <p:nvPr>
            <p:ph type="title"/>
          </p:nvPr>
        </p:nvSpPr>
        <p:spPr>
          <a:xfrm>
            <a:off x="408650" y="19395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75" name="Google Shape;475;p36"/>
          <p:cNvSpPr/>
          <p:nvPr>
            <p:ph idx="2" type="pic"/>
          </p:nvPr>
        </p:nvSpPr>
        <p:spPr>
          <a:xfrm>
            <a:off x="205750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6" name="Google Shape;476;p36"/>
          <p:cNvSpPr/>
          <p:nvPr>
            <p:ph idx="3" type="pic"/>
          </p:nvPr>
        </p:nvSpPr>
        <p:spPr>
          <a:xfrm>
            <a:off x="32079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7" name="Google Shape;477;p36"/>
          <p:cNvSpPr/>
          <p:nvPr>
            <p:ph idx="4" type="pic"/>
          </p:nvPr>
        </p:nvSpPr>
        <p:spPr>
          <a:xfrm>
            <a:off x="62101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8" name="Google Shape;478;p36"/>
          <p:cNvSpPr/>
          <p:nvPr>
            <p:ph idx="5" type="pic"/>
          </p:nvPr>
        </p:nvSpPr>
        <p:spPr>
          <a:xfrm>
            <a:off x="205750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9" name="Google Shape;479;p36"/>
          <p:cNvSpPr/>
          <p:nvPr>
            <p:ph idx="6" type="pic"/>
          </p:nvPr>
        </p:nvSpPr>
        <p:spPr>
          <a:xfrm>
            <a:off x="32079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0" name="Google Shape;480;p36"/>
          <p:cNvSpPr/>
          <p:nvPr>
            <p:ph idx="7" type="pic"/>
          </p:nvPr>
        </p:nvSpPr>
        <p:spPr>
          <a:xfrm>
            <a:off x="62101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1" name="Google Shape;481;p36"/>
          <p:cNvSpPr/>
          <p:nvPr>
            <p:ph idx="8" type="pic"/>
          </p:nvPr>
        </p:nvSpPr>
        <p:spPr>
          <a:xfrm>
            <a:off x="205750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2" name="Google Shape;482;p36"/>
          <p:cNvSpPr/>
          <p:nvPr>
            <p:ph idx="9" type="pic"/>
          </p:nvPr>
        </p:nvSpPr>
        <p:spPr>
          <a:xfrm>
            <a:off x="32079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3" name="Google Shape;483;p36"/>
          <p:cNvSpPr/>
          <p:nvPr>
            <p:ph idx="13" type="pic"/>
          </p:nvPr>
        </p:nvSpPr>
        <p:spPr>
          <a:xfrm>
            <a:off x="62101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">
  <p:cSld name="TITLE_ONLY_1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6" name="Google Shape;486;p3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87" name="Google Shape;487;p3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0" name="Google Shape;490;p3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91" name="Google Shape;491;p37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TITLE_ONLY_1_1_2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8"/>
          <p:cNvSpPr/>
          <p:nvPr/>
        </p:nvSpPr>
        <p:spPr>
          <a:xfrm>
            <a:off x="332700" y="1182025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94" name="Google Shape;49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5" name="Google Shape;495;p38"/>
          <p:cNvSpPr txBox="1"/>
          <p:nvPr>
            <p:ph type="title"/>
          </p:nvPr>
        </p:nvSpPr>
        <p:spPr>
          <a:xfrm>
            <a:off x="265500" y="297100"/>
            <a:ext cx="8471100" cy="73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6" name="Google Shape;496;p38"/>
          <p:cNvSpPr txBox="1"/>
          <p:nvPr>
            <p:ph idx="1" type="subTitle"/>
          </p:nvPr>
        </p:nvSpPr>
        <p:spPr>
          <a:xfrm>
            <a:off x="46470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grpSp>
        <p:nvGrpSpPr>
          <p:cNvPr id="497" name="Google Shape;497;p38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98" name="Google Shape;498;p38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0" name="Google Shape;500;p38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1" name="Google Shape;501;p38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02" name="Google Shape;502;p38"/>
          <p:cNvSpPr/>
          <p:nvPr/>
        </p:nvSpPr>
        <p:spPr>
          <a:xfrm>
            <a:off x="4572000" y="1182025"/>
            <a:ext cx="4239300" cy="12678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3" name="Google Shape;503;p38"/>
          <p:cNvSpPr txBox="1"/>
          <p:nvPr>
            <p:ph idx="2" type="subTitle"/>
          </p:nvPr>
        </p:nvSpPr>
        <p:spPr>
          <a:xfrm>
            <a:off x="472455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4" name="Google Shape;504;p38"/>
          <p:cNvSpPr/>
          <p:nvPr/>
        </p:nvSpPr>
        <p:spPr>
          <a:xfrm>
            <a:off x="332700" y="2386993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5" name="Google Shape;505;p38"/>
          <p:cNvSpPr txBox="1"/>
          <p:nvPr>
            <p:ph idx="3" type="subTitle"/>
          </p:nvPr>
        </p:nvSpPr>
        <p:spPr>
          <a:xfrm>
            <a:off x="4647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6" name="Google Shape;506;p38"/>
          <p:cNvSpPr/>
          <p:nvPr/>
        </p:nvSpPr>
        <p:spPr>
          <a:xfrm>
            <a:off x="4572000" y="2386993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7" name="Google Shape;507;p38"/>
          <p:cNvSpPr txBox="1"/>
          <p:nvPr>
            <p:ph idx="4" type="subTitle"/>
          </p:nvPr>
        </p:nvSpPr>
        <p:spPr>
          <a:xfrm>
            <a:off x="47040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8" name="Google Shape;508;p38"/>
          <p:cNvSpPr/>
          <p:nvPr/>
        </p:nvSpPr>
        <p:spPr>
          <a:xfrm>
            <a:off x="332700" y="3591961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9" name="Google Shape;509;p38"/>
          <p:cNvSpPr txBox="1"/>
          <p:nvPr>
            <p:ph idx="5" type="subTitle"/>
          </p:nvPr>
        </p:nvSpPr>
        <p:spPr>
          <a:xfrm>
            <a:off x="46470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10" name="Google Shape;510;p38"/>
          <p:cNvSpPr/>
          <p:nvPr/>
        </p:nvSpPr>
        <p:spPr>
          <a:xfrm>
            <a:off x="4572000" y="3591961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11" name="Google Shape;511;p38"/>
          <p:cNvSpPr txBox="1"/>
          <p:nvPr>
            <p:ph idx="6" type="subTitle"/>
          </p:nvPr>
        </p:nvSpPr>
        <p:spPr>
          <a:xfrm>
            <a:off x="472455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TITLE_ONLY_1_1_1"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14" name="Google Shape;514;p3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15" name="Google Shape;515;p3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7" name="Google Shape;517;p3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8" name="Google Shape;518;p3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19" name="Google Shape;519;p39"/>
          <p:cNvSpPr txBox="1"/>
          <p:nvPr>
            <p:ph idx="1" type="body"/>
          </p:nvPr>
        </p:nvSpPr>
        <p:spPr>
          <a:xfrm>
            <a:off x="261775" y="4039275"/>
            <a:ext cx="59583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1">
  <p:cSld name="ONE_COLUMN_TEXT">
    <p:bg>
      <p:bgPr>
        <a:solidFill>
          <a:schemeClr val="dk2"/>
        </a:solidFill>
      </p:bgPr>
    </p:bg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2" name="Google Shape;522;p40"/>
          <p:cNvSpPr/>
          <p:nvPr/>
        </p:nvSpPr>
        <p:spPr>
          <a:xfrm>
            <a:off x="0" y="1765150"/>
            <a:ext cx="9144000" cy="33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3" name="Google Shape;523;p40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24" name="Google Shape;524;p40"/>
          <p:cNvSpPr txBox="1"/>
          <p:nvPr>
            <p:ph idx="2" type="subTitle"/>
          </p:nvPr>
        </p:nvSpPr>
        <p:spPr>
          <a:xfrm>
            <a:off x="433550" y="2197100"/>
            <a:ext cx="7148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5" name="Google Shape;525;p40"/>
          <p:cNvSpPr txBox="1"/>
          <p:nvPr>
            <p:ph idx="3" type="body"/>
          </p:nvPr>
        </p:nvSpPr>
        <p:spPr>
          <a:xfrm>
            <a:off x="433550" y="2914750"/>
            <a:ext cx="71484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6" name="Google Shape;526;p40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27" name="Google Shape;527;p40"/>
          <p:cNvSpPr/>
          <p:nvPr/>
        </p:nvSpPr>
        <p:spPr>
          <a:xfrm>
            <a:off x="537600" y="689575"/>
            <a:ext cx="537900" cy="10791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28" name="Google Shape;528;p40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2">
  <p:cSld name="ONE_COLUMN_TEXT_1">
    <p:bg>
      <p:bgPr>
        <a:solidFill>
          <a:schemeClr val="dk2"/>
        </a:solidFill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1"/>
          <p:cNvSpPr/>
          <p:nvPr/>
        </p:nvSpPr>
        <p:spPr>
          <a:xfrm>
            <a:off x="0" y="1227375"/>
            <a:ext cx="9144000" cy="391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2" name="Google Shape;532;p41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33" name="Google Shape;533;p41"/>
          <p:cNvSpPr txBox="1"/>
          <p:nvPr>
            <p:ph idx="2" type="subTitle"/>
          </p:nvPr>
        </p:nvSpPr>
        <p:spPr>
          <a:xfrm>
            <a:off x="433550" y="1673375"/>
            <a:ext cx="4100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34" name="Google Shape;534;p41"/>
          <p:cNvSpPr txBox="1"/>
          <p:nvPr>
            <p:ph idx="3" type="body"/>
          </p:nvPr>
        </p:nvSpPr>
        <p:spPr>
          <a:xfrm>
            <a:off x="433550" y="2391025"/>
            <a:ext cx="3795600" cy="23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5" name="Google Shape;535;p41"/>
          <p:cNvSpPr txBox="1"/>
          <p:nvPr>
            <p:ph idx="4" type="body"/>
          </p:nvPr>
        </p:nvSpPr>
        <p:spPr>
          <a:xfrm>
            <a:off x="1181100" y="692750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6" name="Google Shape;536;p41"/>
          <p:cNvSpPr/>
          <p:nvPr/>
        </p:nvSpPr>
        <p:spPr>
          <a:xfrm>
            <a:off x="537600" y="689575"/>
            <a:ext cx="537900" cy="537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37" name="Google Shape;537;p4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MAIN_POINT"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0" name="Google Shape;540;p4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SECTION_TITLE_AND_DESCRIPTION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4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4" name="Google Shape;544;p4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5" name="Google Shape;545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slideLayout" Target="../slideLayouts/slideLayout40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1" Type="http://schemas.openxmlformats.org/officeDocument/2006/relationships/theme" Target="../theme/theme2.xml"/><Relationship Id="rId30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2221525"/>
            <a:ext cx="8520600" cy="2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 Light"/>
              <a:buChar char="●"/>
              <a:defRPr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4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Treaps</a:t>
            </a:r>
            <a:endParaRPr/>
          </a:p>
        </p:txBody>
      </p:sp>
      <p:sp>
        <p:nvSpPr>
          <p:cNvPr id="551" name="Google Shape;551;p44"/>
          <p:cNvSpPr txBox="1"/>
          <p:nvPr>
            <p:ph idx="1" type="body"/>
          </p:nvPr>
        </p:nvSpPr>
        <p:spPr>
          <a:xfrm>
            <a:off x="421016" y="224850"/>
            <a:ext cx="37383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Rui Zhang, Yushen Liu, Emily Zhou</a:t>
            </a:r>
            <a:endParaRPr/>
          </a:p>
        </p:txBody>
      </p:sp>
      <p:sp>
        <p:nvSpPr>
          <p:cNvPr id="552" name="Google Shape;552;p44"/>
          <p:cNvSpPr txBox="1"/>
          <p:nvPr>
            <p:ph idx="2" type="body"/>
          </p:nvPr>
        </p:nvSpPr>
        <p:spPr>
          <a:xfrm>
            <a:off x="6772321" y="224850"/>
            <a:ext cx="19476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Adv Algos</a:t>
            </a:r>
            <a:endParaRPr/>
          </a:p>
        </p:txBody>
      </p:sp>
      <p:sp>
        <p:nvSpPr>
          <p:cNvPr id="553" name="Google Shape;553;p44"/>
          <p:cNvSpPr txBox="1"/>
          <p:nvPr>
            <p:ph idx="3" type="body"/>
          </p:nvPr>
        </p:nvSpPr>
        <p:spPr>
          <a:xfrm>
            <a:off x="421035" y="4573625"/>
            <a:ext cx="19476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44"/>
          <p:cNvSpPr txBox="1"/>
          <p:nvPr>
            <p:ph idx="4" type="body"/>
          </p:nvPr>
        </p:nvSpPr>
        <p:spPr>
          <a:xfrm>
            <a:off x="6772321" y="4573625"/>
            <a:ext cx="1947600" cy="4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53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Insert by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key order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Assign a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random priority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Restore heap property by rotations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Final tree satisfies both BST and heap rules</a:t>
            </a:r>
            <a:endParaRPr sz="1300"/>
          </a:p>
        </p:txBody>
      </p:sp>
      <p:sp>
        <p:nvSpPr>
          <p:cNvPr id="672" name="Google Shape;672;p53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2:</a:t>
            </a:r>
            <a:endParaRPr/>
          </a:p>
        </p:txBody>
      </p:sp>
      <p:sp>
        <p:nvSpPr>
          <p:cNvPr id="673" name="Google Shape;673;p53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674" name="Google Shape;674;p53"/>
          <p:cNvSpPr txBox="1"/>
          <p:nvPr/>
        </p:nvSpPr>
        <p:spPr>
          <a:xfrm>
            <a:off x="5805300" y="36711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Insert new node: (40, 95)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75" name="Google Shape;675;p53"/>
          <p:cNvSpPr/>
          <p:nvPr/>
        </p:nvSpPr>
        <p:spPr>
          <a:xfrm>
            <a:off x="6521850" y="6123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76" name="Google Shape;676;p53"/>
          <p:cNvSpPr txBox="1"/>
          <p:nvPr/>
        </p:nvSpPr>
        <p:spPr>
          <a:xfrm>
            <a:off x="6552471" y="5816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77" name="Google Shape;677;p53"/>
          <p:cNvSpPr/>
          <p:nvPr/>
        </p:nvSpPr>
        <p:spPr>
          <a:xfrm>
            <a:off x="5801900" y="163127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78" name="Google Shape;678;p53"/>
          <p:cNvSpPr/>
          <p:nvPr/>
        </p:nvSpPr>
        <p:spPr>
          <a:xfrm>
            <a:off x="7339675" y="1623638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79" name="Google Shape;679;p53"/>
          <p:cNvSpPr txBox="1"/>
          <p:nvPr/>
        </p:nvSpPr>
        <p:spPr>
          <a:xfrm>
            <a:off x="5832521" y="160065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80" name="Google Shape;680;p53"/>
          <p:cNvSpPr txBox="1"/>
          <p:nvPr/>
        </p:nvSpPr>
        <p:spPr>
          <a:xfrm>
            <a:off x="7370296" y="1593021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81" name="Google Shape;681;p53"/>
          <p:cNvSpPr/>
          <p:nvPr/>
        </p:nvSpPr>
        <p:spPr>
          <a:xfrm>
            <a:off x="6074125" y="2709371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82" name="Google Shape;682;p53"/>
          <p:cNvSpPr txBox="1"/>
          <p:nvPr/>
        </p:nvSpPr>
        <p:spPr>
          <a:xfrm>
            <a:off x="6104746" y="267875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83" name="Google Shape;683;p53"/>
          <p:cNvSpPr/>
          <p:nvPr/>
        </p:nvSpPr>
        <p:spPr>
          <a:xfrm rot="5400000">
            <a:off x="6711928" y="82336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684" name="Google Shape;684;p53"/>
          <p:cNvCxnSpPr/>
          <p:nvPr/>
        </p:nvCxnSpPr>
        <p:spPr>
          <a:xfrm>
            <a:off x="6230850" y="2081375"/>
            <a:ext cx="291000" cy="5607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54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Insert by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key order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Assign a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random priority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Restore heap property by rotations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Final tree satisfies both BST and heap rules</a:t>
            </a:r>
            <a:endParaRPr sz="1300"/>
          </a:p>
        </p:txBody>
      </p:sp>
      <p:sp>
        <p:nvSpPr>
          <p:cNvPr id="690" name="Google Shape;690;p54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2:</a:t>
            </a:r>
            <a:endParaRPr/>
          </a:p>
        </p:txBody>
      </p:sp>
      <p:sp>
        <p:nvSpPr>
          <p:cNvPr id="691" name="Google Shape;691;p54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692" name="Google Shape;692;p54"/>
          <p:cNvSpPr txBox="1"/>
          <p:nvPr/>
        </p:nvSpPr>
        <p:spPr>
          <a:xfrm>
            <a:off x="5821200" y="3790175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Insert new node: (40, 95)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93" name="Google Shape;693;p54"/>
          <p:cNvSpPr txBox="1"/>
          <p:nvPr/>
        </p:nvSpPr>
        <p:spPr>
          <a:xfrm>
            <a:off x="5821200" y="3187713"/>
            <a:ext cx="2793000" cy="50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violates max-heap property: 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larger priority should be higher</a:t>
            </a:r>
            <a:endParaRPr b="1" sz="12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94" name="Google Shape;694;p54"/>
          <p:cNvSpPr/>
          <p:nvPr/>
        </p:nvSpPr>
        <p:spPr>
          <a:xfrm>
            <a:off x="6541150" y="49362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5" name="Google Shape;695;p54"/>
          <p:cNvSpPr txBox="1"/>
          <p:nvPr/>
        </p:nvSpPr>
        <p:spPr>
          <a:xfrm>
            <a:off x="6571771" y="46300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6" name="Google Shape;696;p54"/>
          <p:cNvSpPr/>
          <p:nvPr/>
        </p:nvSpPr>
        <p:spPr>
          <a:xfrm>
            <a:off x="5821200" y="15126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7" name="Google Shape;697;p54"/>
          <p:cNvSpPr/>
          <p:nvPr/>
        </p:nvSpPr>
        <p:spPr>
          <a:xfrm>
            <a:off x="7358975" y="15049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8" name="Google Shape;698;p54"/>
          <p:cNvSpPr txBox="1"/>
          <p:nvPr/>
        </p:nvSpPr>
        <p:spPr>
          <a:xfrm>
            <a:off x="5851821" y="14819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9" name="Google Shape;699;p54"/>
          <p:cNvSpPr txBox="1"/>
          <p:nvPr/>
        </p:nvSpPr>
        <p:spPr>
          <a:xfrm>
            <a:off x="7389596" y="14743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00" name="Google Shape;700;p54"/>
          <p:cNvSpPr/>
          <p:nvPr/>
        </p:nvSpPr>
        <p:spPr>
          <a:xfrm>
            <a:off x="6093425" y="2590696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01" name="Google Shape;701;p54"/>
          <p:cNvSpPr txBox="1"/>
          <p:nvPr/>
        </p:nvSpPr>
        <p:spPr>
          <a:xfrm>
            <a:off x="6124046" y="256007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02" name="Google Shape;702;p54"/>
          <p:cNvSpPr/>
          <p:nvPr/>
        </p:nvSpPr>
        <p:spPr>
          <a:xfrm rot="5400000">
            <a:off x="6731228" y="704687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03" name="Google Shape;703;p54"/>
          <p:cNvCxnSpPr/>
          <p:nvPr/>
        </p:nvCxnSpPr>
        <p:spPr>
          <a:xfrm>
            <a:off x="6250150" y="1962700"/>
            <a:ext cx="291000" cy="5607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55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Insert by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key order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Assign a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random priority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Restore heap property by rotations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Final tree satisfies both BST and heap rules</a:t>
            </a:r>
            <a:endParaRPr sz="1300"/>
          </a:p>
        </p:txBody>
      </p:sp>
      <p:sp>
        <p:nvSpPr>
          <p:cNvPr id="709" name="Google Shape;709;p55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2:</a:t>
            </a:r>
            <a:endParaRPr/>
          </a:p>
        </p:txBody>
      </p:sp>
      <p:sp>
        <p:nvSpPr>
          <p:cNvPr id="710" name="Google Shape;710;p55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711" name="Google Shape;711;p55"/>
          <p:cNvSpPr txBox="1"/>
          <p:nvPr/>
        </p:nvSpPr>
        <p:spPr>
          <a:xfrm>
            <a:off x="2433450" y="41426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Insert new node: (40, 95)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12" name="Google Shape;712;p55"/>
          <p:cNvSpPr txBox="1"/>
          <p:nvPr/>
        </p:nvSpPr>
        <p:spPr>
          <a:xfrm>
            <a:off x="5142238" y="2422963"/>
            <a:ext cx="1881300" cy="4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Rotation is all we need:</a:t>
            </a:r>
            <a:endParaRPr b="1" sz="12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13" name="Google Shape;713;p55"/>
          <p:cNvSpPr/>
          <p:nvPr/>
        </p:nvSpPr>
        <p:spPr>
          <a:xfrm>
            <a:off x="6556125" y="32622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4" name="Google Shape;714;p55"/>
          <p:cNvSpPr txBox="1"/>
          <p:nvPr/>
        </p:nvSpPr>
        <p:spPr>
          <a:xfrm>
            <a:off x="6586746" y="29560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5" name="Google Shape;715;p55"/>
          <p:cNvSpPr/>
          <p:nvPr/>
        </p:nvSpPr>
        <p:spPr>
          <a:xfrm>
            <a:off x="5836175" y="12012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6" name="Google Shape;716;p55"/>
          <p:cNvSpPr/>
          <p:nvPr/>
        </p:nvSpPr>
        <p:spPr>
          <a:xfrm>
            <a:off x="7373950" y="11935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7" name="Google Shape;717;p55"/>
          <p:cNvSpPr txBox="1"/>
          <p:nvPr/>
        </p:nvSpPr>
        <p:spPr>
          <a:xfrm>
            <a:off x="5866796" y="11705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8" name="Google Shape;718;p55"/>
          <p:cNvSpPr txBox="1"/>
          <p:nvPr/>
        </p:nvSpPr>
        <p:spPr>
          <a:xfrm>
            <a:off x="7404571" y="11629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19" name="Google Shape;719;p55"/>
          <p:cNvSpPr/>
          <p:nvPr/>
        </p:nvSpPr>
        <p:spPr>
          <a:xfrm>
            <a:off x="6415000" y="2018996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0" name="Google Shape;720;p55"/>
          <p:cNvSpPr txBox="1"/>
          <p:nvPr/>
        </p:nvSpPr>
        <p:spPr>
          <a:xfrm>
            <a:off x="6445621" y="198837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1" name="Google Shape;721;p55"/>
          <p:cNvSpPr/>
          <p:nvPr/>
        </p:nvSpPr>
        <p:spPr>
          <a:xfrm rot="5400000">
            <a:off x="6837314" y="446173"/>
            <a:ext cx="317830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22" name="Google Shape;722;p55"/>
          <p:cNvCxnSpPr/>
          <p:nvPr/>
        </p:nvCxnSpPr>
        <p:spPr>
          <a:xfrm>
            <a:off x="6265125" y="1630825"/>
            <a:ext cx="442200" cy="284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3" name="Google Shape;723;p55"/>
          <p:cNvSpPr/>
          <p:nvPr/>
        </p:nvSpPr>
        <p:spPr>
          <a:xfrm>
            <a:off x="6729413" y="286742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4" name="Google Shape;724;p55"/>
          <p:cNvSpPr txBox="1"/>
          <p:nvPr/>
        </p:nvSpPr>
        <p:spPr>
          <a:xfrm>
            <a:off x="6760033" y="283680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5" name="Google Shape;725;p55"/>
          <p:cNvSpPr/>
          <p:nvPr/>
        </p:nvSpPr>
        <p:spPr>
          <a:xfrm>
            <a:off x="6009463" y="37424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6" name="Google Shape;726;p55"/>
          <p:cNvSpPr/>
          <p:nvPr/>
        </p:nvSpPr>
        <p:spPr>
          <a:xfrm>
            <a:off x="7547238" y="37347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7" name="Google Shape;727;p55"/>
          <p:cNvSpPr txBox="1"/>
          <p:nvPr/>
        </p:nvSpPr>
        <p:spPr>
          <a:xfrm>
            <a:off x="6040083" y="37117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8" name="Google Shape;728;p55"/>
          <p:cNvSpPr txBox="1"/>
          <p:nvPr/>
        </p:nvSpPr>
        <p:spPr>
          <a:xfrm>
            <a:off x="7577858" y="37041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29" name="Google Shape;729;p55"/>
          <p:cNvSpPr/>
          <p:nvPr/>
        </p:nvSpPr>
        <p:spPr>
          <a:xfrm>
            <a:off x="5252138" y="4487046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30" name="Google Shape;730;p55"/>
          <p:cNvSpPr txBox="1"/>
          <p:nvPr/>
        </p:nvSpPr>
        <p:spPr>
          <a:xfrm>
            <a:off x="5282758" y="445642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31" name="Google Shape;731;p55"/>
          <p:cNvSpPr/>
          <p:nvPr/>
        </p:nvSpPr>
        <p:spPr>
          <a:xfrm rot="5400000">
            <a:off x="7010601" y="2987373"/>
            <a:ext cx="317830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32" name="Google Shape;732;p55"/>
          <p:cNvCxnSpPr/>
          <p:nvPr/>
        </p:nvCxnSpPr>
        <p:spPr>
          <a:xfrm flipH="1">
            <a:off x="5909238" y="4163925"/>
            <a:ext cx="442200" cy="2844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6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56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Insert by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key order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Assign a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random priority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Restore heap property by rotations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Final tree satisfies both BST and heap rules</a:t>
            </a:r>
            <a:endParaRPr sz="1300"/>
          </a:p>
        </p:txBody>
      </p:sp>
      <p:sp>
        <p:nvSpPr>
          <p:cNvPr id="738" name="Google Shape;738;p56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2:</a:t>
            </a:r>
            <a:endParaRPr/>
          </a:p>
        </p:txBody>
      </p:sp>
      <p:sp>
        <p:nvSpPr>
          <p:cNvPr id="739" name="Google Shape;739;p56"/>
          <p:cNvSpPr txBox="1"/>
          <p:nvPr>
            <p:ph type="title"/>
          </p:nvPr>
        </p:nvSpPr>
        <p:spPr>
          <a:xfrm>
            <a:off x="408650" y="463000"/>
            <a:ext cx="32244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740" name="Google Shape;740;p56"/>
          <p:cNvSpPr txBox="1"/>
          <p:nvPr/>
        </p:nvSpPr>
        <p:spPr>
          <a:xfrm>
            <a:off x="2433450" y="41426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Insert new node: (40, 95)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41" name="Google Shape;741;p56"/>
          <p:cNvSpPr txBox="1"/>
          <p:nvPr/>
        </p:nvSpPr>
        <p:spPr>
          <a:xfrm>
            <a:off x="6103275" y="2144713"/>
            <a:ext cx="1881300" cy="42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Another rotation:</a:t>
            </a:r>
            <a:endParaRPr b="1" sz="12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42" name="Google Shape;742;p56"/>
          <p:cNvSpPr/>
          <p:nvPr/>
        </p:nvSpPr>
        <p:spPr>
          <a:xfrm>
            <a:off x="5553950" y="273062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3" name="Google Shape;743;p56"/>
          <p:cNvSpPr txBox="1"/>
          <p:nvPr/>
        </p:nvSpPr>
        <p:spPr>
          <a:xfrm>
            <a:off x="5573337" y="253678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4" name="Google Shape;744;p56"/>
          <p:cNvSpPr/>
          <p:nvPr/>
        </p:nvSpPr>
        <p:spPr>
          <a:xfrm>
            <a:off x="5098138" y="827028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5" name="Google Shape;745;p56"/>
          <p:cNvSpPr/>
          <p:nvPr/>
        </p:nvSpPr>
        <p:spPr>
          <a:xfrm>
            <a:off x="6071729" y="822193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6" name="Google Shape;746;p56"/>
          <p:cNvSpPr txBox="1"/>
          <p:nvPr/>
        </p:nvSpPr>
        <p:spPr>
          <a:xfrm>
            <a:off x="5117525" y="807644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7" name="Google Shape;747;p56"/>
          <p:cNvSpPr txBox="1"/>
          <p:nvPr/>
        </p:nvSpPr>
        <p:spPr>
          <a:xfrm>
            <a:off x="6091115" y="802809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8" name="Google Shape;748;p56"/>
          <p:cNvSpPr/>
          <p:nvPr/>
        </p:nvSpPr>
        <p:spPr>
          <a:xfrm>
            <a:off x="5464602" y="1344792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49" name="Google Shape;749;p56"/>
          <p:cNvSpPr txBox="1"/>
          <p:nvPr/>
        </p:nvSpPr>
        <p:spPr>
          <a:xfrm>
            <a:off x="5483988" y="1325409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0" name="Google Shape;750;p56"/>
          <p:cNvSpPr/>
          <p:nvPr/>
        </p:nvSpPr>
        <p:spPr>
          <a:xfrm rot="5400000">
            <a:off x="5732012" y="348973"/>
            <a:ext cx="201153" cy="620224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1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51" name="Google Shape;751;p56"/>
          <p:cNvCxnSpPr/>
          <p:nvPr/>
        </p:nvCxnSpPr>
        <p:spPr>
          <a:xfrm>
            <a:off x="5369714" y="1099033"/>
            <a:ext cx="279900" cy="180000"/>
          </a:xfrm>
          <a:prstGeom prst="straightConnector1">
            <a:avLst/>
          </a:prstGeom>
          <a:noFill/>
          <a:ln cap="flat" cmpd="sng" w="1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52" name="Google Shape;752;p56"/>
          <p:cNvSpPr/>
          <p:nvPr/>
        </p:nvSpPr>
        <p:spPr>
          <a:xfrm>
            <a:off x="7895136" y="296402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3" name="Google Shape;753;p56"/>
          <p:cNvSpPr txBox="1"/>
          <p:nvPr/>
        </p:nvSpPr>
        <p:spPr>
          <a:xfrm>
            <a:off x="7914523" y="277018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4" name="Google Shape;754;p56"/>
          <p:cNvSpPr/>
          <p:nvPr/>
        </p:nvSpPr>
        <p:spPr>
          <a:xfrm>
            <a:off x="7439324" y="850368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5" name="Google Shape;755;p56"/>
          <p:cNvSpPr/>
          <p:nvPr/>
        </p:nvSpPr>
        <p:spPr>
          <a:xfrm>
            <a:off x="8412915" y="845532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6" name="Google Shape;756;p56"/>
          <p:cNvSpPr txBox="1"/>
          <p:nvPr/>
        </p:nvSpPr>
        <p:spPr>
          <a:xfrm>
            <a:off x="7458711" y="830984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7" name="Google Shape;757;p56"/>
          <p:cNvSpPr txBox="1"/>
          <p:nvPr/>
        </p:nvSpPr>
        <p:spPr>
          <a:xfrm>
            <a:off x="8432301" y="826149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8" name="Google Shape;758;p56"/>
          <p:cNvSpPr/>
          <p:nvPr/>
        </p:nvSpPr>
        <p:spPr>
          <a:xfrm>
            <a:off x="6959850" y="1321819"/>
            <a:ext cx="557400" cy="24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6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57875" lIns="57875" spcFirstLastPara="1" rIns="57875" wrap="square" tIns="578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6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59" name="Google Shape;759;p56"/>
          <p:cNvSpPr txBox="1"/>
          <p:nvPr/>
        </p:nvSpPr>
        <p:spPr>
          <a:xfrm>
            <a:off x="6979236" y="1302436"/>
            <a:ext cx="5574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57875" lIns="57875" spcFirstLastPara="1" rIns="57875" wrap="square" tIns="57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4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4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0" name="Google Shape;760;p56"/>
          <p:cNvSpPr/>
          <p:nvPr/>
        </p:nvSpPr>
        <p:spPr>
          <a:xfrm rot="5400000">
            <a:off x="8073198" y="372313"/>
            <a:ext cx="201153" cy="620224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1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61" name="Google Shape;761;p56"/>
          <p:cNvCxnSpPr/>
          <p:nvPr/>
        </p:nvCxnSpPr>
        <p:spPr>
          <a:xfrm flipH="1">
            <a:off x="7375934" y="1117245"/>
            <a:ext cx="279900" cy="180000"/>
          </a:xfrm>
          <a:prstGeom prst="straightConnector1">
            <a:avLst/>
          </a:prstGeom>
          <a:noFill/>
          <a:ln cap="flat" cmpd="sng" w="1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2" name="Google Shape;762;p56"/>
          <p:cNvSpPr/>
          <p:nvPr/>
        </p:nvSpPr>
        <p:spPr>
          <a:xfrm>
            <a:off x="6292110" y="2718058"/>
            <a:ext cx="794400" cy="345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8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2500" lIns="82500" spcFirstLastPara="1" rIns="82500" wrap="square" tIns="825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3" name="Google Shape;763;p56"/>
          <p:cNvSpPr txBox="1"/>
          <p:nvPr/>
        </p:nvSpPr>
        <p:spPr>
          <a:xfrm>
            <a:off x="6319745" y="2690428"/>
            <a:ext cx="794400" cy="3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500" lIns="82500" spcFirstLastPara="1" rIns="82500" wrap="square" tIns="82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2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4" name="Google Shape;764;p56"/>
          <p:cNvSpPr/>
          <p:nvPr/>
        </p:nvSpPr>
        <p:spPr>
          <a:xfrm>
            <a:off x="5642375" y="3507705"/>
            <a:ext cx="794400" cy="345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8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2500" lIns="82500" spcFirstLastPara="1" rIns="82500" wrap="square" tIns="825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5" name="Google Shape;765;p56"/>
          <p:cNvSpPr/>
          <p:nvPr/>
        </p:nvSpPr>
        <p:spPr>
          <a:xfrm>
            <a:off x="7030175" y="3500812"/>
            <a:ext cx="794400" cy="345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8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2500" lIns="82500" spcFirstLastPara="1" rIns="82500" wrap="square" tIns="825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6" name="Google Shape;766;p56"/>
          <p:cNvSpPr txBox="1"/>
          <p:nvPr/>
        </p:nvSpPr>
        <p:spPr>
          <a:xfrm>
            <a:off x="5670010" y="3480074"/>
            <a:ext cx="794400" cy="3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500" lIns="82500" spcFirstLastPara="1" rIns="82500" wrap="square" tIns="82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2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7" name="Google Shape;767;p56"/>
          <p:cNvSpPr txBox="1"/>
          <p:nvPr/>
        </p:nvSpPr>
        <p:spPr>
          <a:xfrm>
            <a:off x="7057810" y="3473182"/>
            <a:ext cx="794400" cy="3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500" lIns="82500" spcFirstLastPara="1" rIns="82500" wrap="square" tIns="82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2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8" name="Google Shape;768;p56"/>
          <p:cNvSpPr/>
          <p:nvPr/>
        </p:nvSpPr>
        <p:spPr>
          <a:xfrm flipH="1">
            <a:off x="7651075" y="4193951"/>
            <a:ext cx="794400" cy="3456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86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2500" lIns="82500" spcFirstLastPara="1" rIns="82500" wrap="square" tIns="825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69" name="Google Shape;769;p56"/>
          <p:cNvSpPr txBox="1"/>
          <p:nvPr/>
        </p:nvSpPr>
        <p:spPr>
          <a:xfrm flipH="1">
            <a:off x="7623440" y="4166320"/>
            <a:ext cx="794400" cy="3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82500" lIns="82500" spcFirstLastPara="1" rIns="82500" wrap="square" tIns="825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2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62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70" name="Google Shape;770;p56"/>
          <p:cNvSpPr/>
          <p:nvPr/>
        </p:nvSpPr>
        <p:spPr>
          <a:xfrm rot="5400000">
            <a:off x="6545984" y="2826354"/>
            <a:ext cx="286767" cy="883949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58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71" name="Google Shape;771;p56"/>
          <p:cNvCxnSpPr/>
          <p:nvPr/>
        </p:nvCxnSpPr>
        <p:spPr>
          <a:xfrm>
            <a:off x="7458711" y="3891916"/>
            <a:ext cx="399000" cy="256500"/>
          </a:xfrm>
          <a:prstGeom prst="straightConnector1">
            <a:avLst/>
          </a:prstGeom>
          <a:noFill/>
          <a:ln cap="flat" cmpd="sng" w="258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57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First find the node by key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Remove it while preserving both properties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Common idea: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○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rotate it downward, then delete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○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or merge its two subtrees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77" name="Google Shape;777;p57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3:</a:t>
            </a:r>
            <a:endParaRPr/>
          </a:p>
        </p:txBody>
      </p:sp>
      <p:sp>
        <p:nvSpPr>
          <p:cNvPr id="778" name="Google Shape;778;p5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Delete</a:t>
            </a:r>
            <a:endParaRPr/>
          </a:p>
        </p:txBody>
      </p:sp>
      <p:sp>
        <p:nvSpPr>
          <p:cNvPr id="779" name="Google Shape;779;p57"/>
          <p:cNvSpPr txBox="1"/>
          <p:nvPr/>
        </p:nvSpPr>
        <p:spPr>
          <a:xfrm>
            <a:off x="2433450" y="41426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Delete </a:t>
            </a: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node: (50, 90)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80" name="Google Shape;780;p57"/>
          <p:cNvSpPr/>
          <p:nvPr/>
        </p:nvSpPr>
        <p:spPr>
          <a:xfrm>
            <a:off x="6076271" y="1370149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1" name="Google Shape;781;p57"/>
          <p:cNvSpPr txBox="1"/>
          <p:nvPr/>
        </p:nvSpPr>
        <p:spPr>
          <a:xfrm>
            <a:off x="6113293" y="1333132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2" name="Google Shape;782;p57"/>
          <p:cNvSpPr/>
          <p:nvPr/>
        </p:nvSpPr>
        <p:spPr>
          <a:xfrm>
            <a:off x="5205800" y="2428065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3" name="Google Shape;783;p57"/>
          <p:cNvSpPr/>
          <p:nvPr/>
        </p:nvSpPr>
        <p:spPr>
          <a:xfrm>
            <a:off x="7065079" y="2418830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4" name="Google Shape;784;p57"/>
          <p:cNvSpPr txBox="1"/>
          <p:nvPr/>
        </p:nvSpPr>
        <p:spPr>
          <a:xfrm>
            <a:off x="5242823" y="2391048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5" name="Google Shape;785;p57"/>
          <p:cNvSpPr txBox="1"/>
          <p:nvPr/>
        </p:nvSpPr>
        <p:spPr>
          <a:xfrm>
            <a:off x="7102102" y="2381813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6" name="Google Shape;786;p57"/>
          <p:cNvSpPr/>
          <p:nvPr/>
        </p:nvSpPr>
        <p:spPr>
          <a:xfrm flipH="1">
            <a:off x="7896800" y="3347451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7" name="Google Shape;787;p57"/>
          <p:cNvSpPr txBox="1"/>
          <p:nvPr/>
        </p:nvSpPr>
        <p:spPr>
          <a:xfrm flipH="1">
            <a:off x="7859777" y="3310433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88" name="Google Shape;788;p57"/>
          <p:cNvSpPr/>
          <p:nvPr/>
        </p:nvSpPr>
        <p:spPr>
          <a:xfrm rot="5400000">
            <a:off x="6416389" y="1515166"/>
            <a:ext cx="384123" cy="1184330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34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789" name="Google Shape;789;p57"/>
          <p:cNvCxnSpPr/>
          <p:nvPr/>
        </p:nvCxnSpPr>
        <p:spPr>
          <a:xfrm>
            <a:off x="7639202" y="2942805"/>
            <a:ext cx="534600" cy="343500"/>
          </a:xfrm>
          <a:prstGeom prst="straightConnector1">
            <a:avLst/>
          </a:prstGeom>
          <a:noFill/>
          <a:ln cap="flat" cmpd="sng" w="34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58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First find the node by key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Remove it while preserving both properties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Common idea: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○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rotate it downward, then delete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○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or merge its two subtrees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95" name="Google Shape;795;p58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3:</a:t>
            </a:r>
            <a:endParaRPr/>
          </a:p>
        </p:txBody>
      </p:sp>
      <p:sp>
        <p:nvSpPr>
          <p:cNvPr id="796" name="Google Shape;796;p58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Delete</a:t>
            </a:r>
            <a:endParaRPr/>
          </a:p>
        </p:txBody>
      </p:sp>
      <p:sp>
        <p:nvSpPr>
          <p:cNvPr id="797" name="Google Shape;797;p58"/>
          <p:cNvSpPr txBox="1"/>
          <p:nvPr/>
        </p:nvSpPr>
        <p:spPr>
          <a:xfrm>
            <a:off x="2433450" y="41426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Delete node: (50, 90)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98" name="Google Shape;798;p58"/>
          <p:cNvSpPr/>
          <p:nvPr/>
        </p:nvSpPr>
        <p:spPr>
          <a:xfrm>
            <a:off x="6486396" y="1829849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799" name="Google Shape;799;p58"/>
          <p:cNvSpPr txBox="1"/>
          <p:nvPr/>
        </p:nvSpPr>
        <p:spPr>
          <a:xfrm>
            <a:off x="6523418" y="1792832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40, 95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0" name="Google Shape;800;p58"/>
          <p:cNvSpPr/>
          <p:nvPr/>
        </p:nvSpPr>
        <p:spPr>
          <a:xfrm>
            <a:off x="5615925" y="2887765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1" name="Google Shape;801;p58"/>
          <p:cNvSpPr/>
          <p:nvPr/>
        </p:nvSpPr>
        <p:spPr>
          <a:xfrm>
            <a:off x="7475204" y="2878530"/>
            <a:ext cx="1064400" cy="4629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1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9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2" name="Google Shape;802;p58"/>
          <p:cNvSpPr txBox="1"/>
          <p:nvPr/>
        </p:nvSpPr>
        <p:spPr>
          <a:xfrm>
            <a:off x="5652948" y="2850748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3" name="Google Shape;803;p58"/>
          <p:cNvSpPr txBox="1"/>
          <p:nvPr/>
        </p:nvSpPr>
        <p:spPr>
          <a:xfrm>
            <a:off x="7512227" y="2841513"/>
            <a:ext cx="1064400" cy="4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0525" lIns="110525" spcFirstLastPara="1" rIns="110525" wrap="square" tIns="110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76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76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04" name="Google Shape;804;p58"/>
          <p:cNvSpPr/>
          <p:nvPr/>
        </p:nvSpPr>
        <p:spPr>
          <a:xfrm rot="5400000">
            <a:off x="6826514" y="1974866"/>
            <a:ext cx="384123" cy="1184330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34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59"/>
          <p:cNvSpPr txBox="1"/>
          <p:nvPr>
            <p:ph idx="2" type="body"/>
          </p:nvPr>
        </p:nvSpPr>
        <p:spPr>
          <a:xfrm>
            <a:off x="408650" y="1743075"/>
            <a:ext cx="3755400" cy="45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split(T, x) is straightforward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10" name="Google Shape;810;p59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811" name="Google Shape;811;p59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</a:t>
            </a:r>
            <a:r>
              <a:rPr lang="en"/>
              <a:t> &amp; Merge</a:t>
            </a:r>
            <a:endParaRPr/>
          </a:p>
        </p:txBody>
      </p:sp>
      <p:sp>
        <p:nvSpPr>
          <p:cNvPr id="812" name="Google Shape;812;p59"/>
          <p:cNvSpPr txBox="1"/>
          <p:nvPr/>
        </p:nvSpPr>
        <p:spPr>
          <a:xfrm>
            <a:off x="2347850" y="3327850"/>
            <a:ext cx="2480400" cy="14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a treap and key </a:t>
            </a:r>
            <a:r>
              <a:rPr lang="en" sz="1100">
                <a:solidFill>
                  <a:srgbClr val="188038"/>
                </a:solidFill>
                <a:latin typeface="Lexend"/>
                <a:ea typeface="Lexend"/>
                <a:cs typeface="Lexend"/>
                <a:sym typeface="Lexend"/>
              </a:rPr>
              <a:t>x = 40</a:t>
            </a: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, split into:</a:t>
            </a:r>
            <a:endParaRPr sz="1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left treap: keys </a:t>
            </a:r>
            <a:r>
              <a:rPr lang="en" sz="1100">
                <a:solidFill>
                  <a:srgbClr val="188038"/>
                </a:solidFill>
                <a:latin typeface="Lexend"/>
                <a:ea typeface="Lexend"/>
                <a:cs typeface="Lexend"/>
                <a:sym typeface="Lexend"/>
              </a:rPr>
              <a:t>&lt;= 40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right treap: keys </a:t>
            </a:r>
            <a:r>
              <a:rPr lang="en" sz="1100">
                <a:solidFill>
                  <a:srgbClr val="188038"/>
                </a:solidFill>
                <a:latin typeface="Lexend"/>
                <a:ea typeface="Lexend"/>
                <a:cs typeface="Lexend"/>
                <a:sym typeface="Lexend"/>
              </a:rPr>
              <a:t>&gt; 40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13" name="Google Shape;813;p59"/>
          <p:cNvSpPr txBox="1"/>
          <p:nvPr/>
        </p:nvSpPr>
        <p:spPr>
          <a:xfrm>
            <a:off x="5377425" y="2705763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14" name="Google Shape;814;p59"/>
          <p:cNvSpPr txBox="1"/>
          <p:nvPr/>
        </p:nvSpPr>
        <p:spPr>
          <a:xfrm>
            <a:off x="7349100" y="2719875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</a:t>
            </a: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cxnSp>
        <p:nvCxnSpPr>
          <p:cNvPr id="815" name="Google Shape;815;p59"/>
          <p:cNvCxnSpPr/>
          <p:nvPr/>
        </p:nvCxnSpPr>
        <p:spPr>
          <a:xfrm>
            <a:off x="4922050" y="2421725"/>
            <a:ext cx="4222200" cy="6900"/>
          </a:xfrm>
          <a:prstGeom prst="straightConnector1">
            <a:avLst/>
          </a:prstGeom>
          <a:noFill/>
          <a:ln cap="flat" cmpd="sng" w="762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16" name="Google Shape;816;p59"/>
          <p:cNvSpPr/>
          <p:nvPr/>
        </p:nvSpPr>
        <p:spPr>
          <a:xfrm>
            <a:off x="6648851" y="350019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17" name="Google Shape;817;p59"/>
          <p:cNvSpPr txBox="1"/>
          <p:nvPr/>
        </p:nvSpPr>
        <p:spPr>
          <a:xfrm>
            <a:off x="6671433" y="327440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18" name="Google Shape;818;p59"/>
          <p:cNvSpPr/>
          <p:nvPr/>
        </p:nvSpPr>
        <p:spPr>
          <a:xfrm>
            <a:off x="6117898" y="1101500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19" name="Google Shape;819;p59"/>
          <p:cNvSpPr/>
          <p:nvPr/>
        </p:nvSpPr>
        <p:spPr>
          <a:xfrm>
            <a:off x="7251985" y="1095867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0" name="Google Shape;820;p59"/>
          <p:cNvSpPr txBox="1"/>
          <p:nvPr/>
        </p:nvSpPr>
        <p:spPr>
          <a:xfrm>
            <a:off x="6140480" y="1078921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1" name="Google Shape;821;p59"/>
          <p:cNvSpPr txBox="1"/>
          <p:nvPr/>
        </p:nvSpPr>
        <p:spPr>
          <a:xfrm>
            <a:off x="7274568" y="1073288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2" name="Google Shape;822;p59"/>
          <p:cNvSpPr/>
          <p:nvPr/>
        </p:nvSpPr>
        <p:spPr>
          <a:xfrm>
            <a:off x="5682175" y="1933488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3" name="Google Shape;823;p59"/>
          <p:cNvSpPr/>
          <p:nvPr/>
        </p:nvSpPr>
        <p:spPr>
          <a:xfrm>
            <a:off x="6491735" y="1933981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4" name="Google Shape;824;p59"/>
          <p:cNvSpPr txBox="1"/>
          <p:nvPr/>
        </p:nvSpPr>
        <p:spPr>
          <a:xfrm>
            <a:off x="5704758" y="1910909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5" name="Google Shape;825;p59"/>
          <p:cNvSpPr txBox="1"/>
          <p:nvPr/>
        </p:nvSpPr>
        <p:spPr>
          <a:xfrm>
            <a:off x="6514317" y="1911402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6" name="Google Shape;826;p59"/>
          <p:cNvSpPr/>
          <p:nvPr/>
        </p:nvSpPr>
        <p:spPr>
          <a:xfrm rot="5400000">
            <a:off x="6788966" y="505807"/>
            <a:ext cx="368971" cy="722405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0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27" name="Google Shape;827;p59"/>
          <p:cNvSpPr/>
          <p:nvPr/>
        </p:nvSpPr>
        <p:spPr>
          <a:xfrm rot="5400000">
            <a:off x="6239266" y="1316011"/>
            <a:ext cx="368971" cy="722405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0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28" name="Google Shape;828;p59"/>
          <p:cNvSpPr/>
          <p:nvPr/>
        </p:nvSpPr>
        <p:spPr>
          <a:xfrm>
            <a:off x="5628518" y="3174189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29" name="Google Shape;829;p59"/>
          <p:cNvSpPr txBox="1"/>
          <p:nvPr/>
        </p:nvSpPr>
        <p:spPr>
          <a:xfrm>
            <a:off x="5653947" y="3148763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0" name="Google Shape;830;p59"/>
          <p:cNvSpPr/>
          <p:nvPr/>
        </p:nvSpPr>
        <p:spPr>
          <a:xfrm>
            <a:off x="5172700" y="409745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1" name="Google Shape;831;p59"/>
          <p:cNvSpPr/>
          <p:nvPr/>
        </p:nvSpPr>
        <p:spPr>
          <a:xfrm>
            <a:off x="6084323" y="409801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2" name="Google Shape;832;p59"/>
          <p:cNvSpPr txBox="1"/>
          <p:nvPr/>
        </p:nvSpPr>
        <p:spPr>
          <a:xfrm>
            <a:off x="5198130" y="4072029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3" name="Google Shape;833;p59"/>
          <p:cNvSpPr txBox="1"/>
          <p:nvPr/>
        </p:nvSpPr>
        <p:spPr>
          <a:xfrm>
            <a:off x="6109753" y="4072585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4" name="Google Shape;834;p59"/>
          <p:cNvSpPr/>
          <p:nvPr/>
        </p:nvSpPr>
        <p:spPr>
          <a:xfrm rot="5400000">
            <a:off x="5799948" y="3402132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5" name="Google Shape;835;p59"/>
          <p:cNvSpPr/>
          <p:nvPr/>
        </p:nvSpPr>
        <p:spPr>
          <a:xfrm>
            <a:off x="7625850" y="3204202"/>
            <a:ext cx="679800" cy="2955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3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600" lIns="70600" spcFirstLastPara="1" rIns="70600" wrap="square" tIns="70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81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6" name="Google Shape;836;p59"/>
          <p:cNvSpPr txBox="1"/>
          <p:nvPr/>
        </p:nvSpPr>
        <p:spPr>
          <a:xfrm>
            <a:off x="7649499" y="3180556"/>
            <a:ext cx="679800" cy="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70600" lIns="70600" spcFirstLastPara="1" rIns="70600" wrap="square" tIns="70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9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39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9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7" name="Google Shape;837;p59"/>
          <p:cNvSpPr/>
          <p:nvPr/>
        </p:nvSpPr>
        <p:spPr>
          <a:xfrm flipH="1">
            <a:off x="8005450" y="4076725"/>
            <a:ext cx="679800" cy="2955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3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0600" lIns="70600" spcFirstLastPara="1" rIns="70600" wrap="square" tIns="70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81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38" name="Google Shape;838;p59"/>
          <p:cNvSpPr txBox="1"/>
          <p:nvPr/>
        </p:nvSpPr>
        <p:spPr>
          <a:xfrm flipH="1">
            <a:off x="7981801" y="4053080"/>
            <a:ext cx="679800" cy="2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70600" lIns="70600" spcFirstLastPara="1" rIns="70600" wrap="square" tIns="70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9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39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cxnSp>
        <p:nvCxnSpPr>
          <p:cNvPr id="839" name="Google Shape;839;p59"/>
          <p:cNvCxnSpPr/>
          <p:nvPr/>
        </p:nvCxnSpPr>
        <p:spPr>
          <a:xfrm>
            <a:off x="7981800" y="3553914"/>
            <a:ext cx="363900" cy="468600"/>
          </a:xfrm>
          <a:prstGeom prst="straightConnector1">
            <a:avLst/>
          </a:prstGeom>
          <a:noFill/>
          <a:ln cap="flat" cmpd="sng" w="22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60"/>
          <p:cNvSpPr txBox="1"/>
          <p:nvPr>
            <p:ph idx="2" type="body"/>
          </p:nvPr>
        </p:nvSpPr>
        <p:spPr>
          <a:xfrm>
            <a:off x="408650" y="1743075"/>
            <a:ext cx="4007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merge(L, R) combines two valid treaps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all keys in left are smaller than all keys in right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compare root priorities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higher priority root becomes new root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recursively merge remaining subtree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45" name="Google Shape;845;p60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846" name="Google Shape;846;p60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&amp; Merge</a:t>
            </a:r>
            <a:endParaRPr/>
          </a:p>
        </p:txBody>
      </p:sp>
      <p:sp>
        <p:nvSpPr>
          <p:cNvPr id="847" name="Google Shape;847;p60"/>
          <p:cNvSpPr txBox="1"/>
          <p:nvPr/>
        </p:nvSpPr>
        <p:spPr>
          <a:xfrm>
            <a:off x="1962775" y="4085075"/>
            <a:ext cx="29412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two treaps L and R, merge(L, R)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48" name="Google Shape;848;p60"/>
          <p:cNvSpPr txBox="1"/>
          <p:nvPr/>
        </p:nvSpPr>
        <p:spPr>
          <a:xfrm>
            <a:off x="5369925" y="89938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49" name="Google Shape;849;p60"/>
          <p:cNvSpPr txBox="1"/>
          <p:nvPr/>
        </p:nvSpPr>
        <p:spPr>
          <a:xfrm>
            <a:off x="7443250" y="65625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0" name="Google Shape;850;p60"/>
          <p:cNvSpPr/>
          <p:nvPr/>
        </p:nvSpPr>
        <p:spPr>
          <a:xfrm>
            <a:off x="5595593" y="581664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1" name="Google Shape;851;p60"/>
          <p:cNvSpPr txBox="1"/>
          <p:nvPr/>
        </p:nvSpPr>
        <p:spPr>
          <a:xfrm>
            <a:off x="5621022" y="556238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2" name="Google Shape;852;p60"/>
          <p:cNvSpPr/>
          <p:nvPr/>
        </p:nvSpPr>
        <p:spPr>
          <a:xfrm>
            <a:off x="5139775" y="150493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3" name="Google Shape;853;p60"/>
          <p:cNvSpPr/>
          <p:nvPr/>
        </p:nvSpPr>
        <p:spPr>
          <a:xfrm>
            <a:off x="6051398" y="150548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4" name="Google Shape;854;p60"/>
          <p:cNvSpPr txBox="1"/>
          <p:nvPr/>
        </p:nvSpPr>
        <p:spPr>
          <a:xfrm>
            <a:off x="5165205" y="1479504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5" name="Google Shape;855;p60"/>
          <p:cNvSpPr txBox="1"/>
          <p:nvPr/>
        </p:nvSpPr>
        <p:spPr>
          <a:xfrm>
            <a:off x="6076828" y="1480060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6" name="Google Shape;856;p60"/>
          <p:cNvSpPr/>
          <p:nvPr/>
        </p:nvSpPr>
        <p:spPr>
          <a:xfrm rot="5400000">
            <a:off x="5767023" y="809607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57" name="Google Shape;857;p60"/>
          <p:cNvSpPr/>
          <p:nvPr/>
        </p:nvSpPr>
        <p:spPr>
          <a:xfrm>
            <a:off x="7682580" y="582214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8" name="Google Shape;858;p60"/>
          <p:cNvSpPr txBox="1"/>
          <p:nvPr/>
        </p:nvSpPr>
        <p:spPr>
          <a:xfrm>
            <a:off x="7708010" y="556788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59" name="Google Shape;859;p60"/>
          <p:cNvSpPr/>
          <p:nvPr/>
        </p:nvSpPr>
        <p:spPr>
          <a:xfrm>
            <a:off x="7225825" y="150493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60" name="Google Shape;860;p60"/>
          <p:cNvSpPr/>
          <p:nvPr/>
        </p:nvSpPr>
        <p:spPr>
          <a:xfrm>
            <a:off x="8137448" y="150548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61" name="Google Shape;861;p60"/>
          <p:cNvSpPr txBox="1"/>
          <p:nvPr/>
        </p:nvSpPr>
        <p:spPr>
          <a:xfrm>
            <a:off x="7251255" y="1479504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62" name="Google Shape;862;p60"/>
          <p:cNvSpPr txBox="1"/>
          <p:nvPr/>
        </p:nvSpPr>
        <p:spPr>
          <a:xfrm>
            <a:off x="8162878" y="1480060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63" name="Google Shape;863;p60"/>
          <p:cNvSpPr/>
          <p:nvPr/>
        </p:nvSpPr>
        <p:spPr>
          <a:xfrm rot="5400000">
            <a:off x="7853073" y="809607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7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61"/>
          <p:cNvSpPr txBox="1"/>
          <p:nvPr>
            <p:ph idx="2" type="body"/>
          </p:nvPr>
        </p:nvSpPr>
        <p:spPr>
          <a:xfrm>
            <a:off x="408650" y="1743075"/>
            <a:ext cx="4163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merge(L, R) combines two valid treaps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all keys in left are smaller than all keys in right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highlight>
                  <a:srgbClr val="FFFF00"/>
                </a:highlight>
                <a:latin typeface="Lexend"/>
                <a:ea typeface="Lexend"/>
                <a:cs typeface="Lexend"/>
                <a:sym typeface="Lexend"/>
              </a:rPr>
              <a:t>compare root priorities</a:t>
            </a:r>
            <a:endParaRPr sz="1100">
              <a:highlight>
                <a:srgbClr val="FFFF00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higher priority root becomes new root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recursively merge remaining subtree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69" name="Google Shape;869;p61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870" name="Google Shape;870;p61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&amp; Merge</a:t>
            </a:r>
            <a:endParaRPr/>
          </a:p>
        </p:txBody>
      </p:sp>
      <p:sp>
        <p:nvSpPr>
          <p:cNvPr id="871" name="Google Shape;871;p61"/>
          <p:cNvSpPr txBox="1"/>
          <p:nvPr/>
        </p:nvSpPr>
        <p:spPr>
          <a:xfrm>
            <a:off x="2023175" y="4085075"/>
            <a:ext cx="288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two treaps L and R, merge(L, R)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72" name="Google Shape;872;p61"/>
          <p:cNvSpPr txBox="1"/>
          <p:nvPr/>
        </p:nvSpPr>
        <p:spPr>
          <a:xfrm>
            <a:off x="5904675" y="2380350"/>
            <a:ext cx="24036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Merge ((30, 80), (50, 90))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80 &lt; 90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3" name="Google Shape;873;p61"/>
          <p:cNvSpPr txBox="1"/>
          <p:nvPr/>
        </p:nvSpPr>
        <p:spPr>
          <a:xfrm>
            <a:off x="5378575" y="401663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4" name="Google Shape;874;p61"/>
          <p:cNvSpPr txBox="1"/>
          <p:nvPr/>
        </p:nvSpPr>
        <p:spPr>
          <a:xfrm>
            <a:off x="7440125" y="402775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5" name="Google Shape;875;p61"/>
          <p:cNvSpPr/>
          <p:nvPr/>
        </p:nvSpPr>
        <p:spPr>
          <a:xfrm>
            <a:off x="5604243" y="893389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6" name="Google Shape;876;p61"/>
          <p:cNvSpPr txBox="1"/>
          <p:nvPr/>
        </p:nvSpPr>
        <p:spPr>
          <a:xfrm>
            <a:off x="5629672" y="867963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7" name="Google Shape;877;p61"/>
          <p:cNvSpPr/>
          <p:nvPr/>
        </p:nvSpPr>
        <p:spPr>
          <a:xfrm>
            <a:off x="5148425" y="181665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8" name="Google Shape;878;p61"/>
          <p:cNvSpPr/>
          <p:nvPr/>
        </p:nvSpPr>
        <p:spPr>
          <a:xfrm>
            <a:off x="6060048" y="181721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79" name="Google Shape;879;p61"/>
          <p:cNvSpPr txBox="1"/>
          <p:nvPr/>
        </p:nvSpPr>
        <p:spPr>
          <a:xfrm>
            <a:off x="5173855" y="1791229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0" name="Google Shape;880;p61"/>
          <p:cNvSpPr txBox="1"/>
          <p:nvPr/>
        </p:nvSpPr>
        <p:spPr>
          <a:xfrm>
            <a:off x="6085478" y="1791785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1" name="Google Shape;881;p61"/>
          <p:cNvSpPr/>
          <p:nvPr/>
        </p:nvSpPr>
        <p:spPr>
          <a:xfrm rot="5400000">
            <a:off x="5775673" y="1121332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2" name="Google Shape;882;p61"/>
          <p:cNvSpPr/>
          <p:nvPr/>
        </p:nvSpPr>
        <p:spPr>
          <a:xfrm>
            <a:off x="7691230" y="893939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3" name="Google Shape;883;p61"/>
          <p:cNvSpPr txBox="1"/>
          <p:nvPr/>
        </p:nvSpPr>
        <p:spPr>
          <a:xfrm>
            <a:off x="7716660" y="868513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4" name="Google Shape;884;p61"/>
          <p:cNvSpPr/>
          <p:nvPr/>
        </p:nvSpPr>
        <p:spPr>
          <a:xfrm>
            <a:off x="7234475" y="181665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5" name="Google Shape;885;p61"/>
          <p:cNvSpPr/>
          <p:nvPr/>
        </p:nvSpPr>
        <p:spPr>
          <a:xfrm>
            <a:off x="8146098" y="181721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6" name="Google Shape;886;p61"/>
          <p:cNvSpPr txBox="1"/>
          <p:nvPr/>
        </p:nvSpPr>
        <p:spPr>
          <a:xfrm>
            <a:off x="7259905" y="1791229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7" name="Google Shape;887;p61"/>
          <p:cNvSpPr txBox="1"/>
          <p:nvPr/>
        </p:nvSpPr>
        <p:spPr>
          <a:xfrm>
            <a:off x="8171528" y="1791785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88" name="Google Shape;888;p61"/>
          <p:cNvSpPr/>
          <p:nvPr/>
        </p:nvSpPr>
        <p:spPr>
          <a:xfrm rot="5400000">
            <a:off x="7861723" y="1121332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62"/>
          <p:cNvSpPr txBox="1"/>
          <p:nvPr>
            <p:ph idx="2" type="body"/>
          </p:nvPr>
        </p:nvSpPr>
        <p:spPr>
          <a:xfrm>
            <a:off x="408650" y="1743075"/>
            <a:ext cx="39297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merge(L, R) combines two valid treaps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all keys in left are smaller than all keys in right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compare root priorities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highlight>
                  <a:srgbClr val="FFFF00"/>
                </a:highlight>
                <a:latin typeface="Lexend"/>
                <a:ea typeface="Lexend"/>
                <a:cs typeface="Lexend"/>
                <a:sym typeface="Lexend"/>
              </a:rPr>
              <a:t>higher priority root becomes new root</a:t>
            </a:r>
            <a:endParaRPr sz="1100">
              <a:highlight>
                <a:srgbClr val="FFFF00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recursively merge remaining subtree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94" name="Google Shape;894;p62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895" name="Google Shape;895;p6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&amp; Merge</a:t>
            </a:r>
            <a:endParaRPr/>
          </a:p>
        </p:txBody>
      </p:sp>
      <p:sp>
        <p:nvSpPr>
          <p:cNvPr id="896" name="Google Shape;896;p62"/>
          <p:cNvSpPr txBox="1"/>
          <p:nvPr/>
        </p:nvSpPr>
        <p:spPr>
          <a:xfrm>
            <a:off x="2103700" y="4085075"/>
            <a:ext cx="28002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two treaps L and R, merge(L, R)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97" name="Google Shape;897;p62"/>
          <p:cNvSpPr txBox="1"/>
          <p:nvPr/>
        </p:nvSpPr>
        <p:spPr>
          <a:xfrm>
            <a:off x="5904675" y="2380350"/>
            <a:ext cx="24036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Merge ((30, 80), (50, 90))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80 &lt; 90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98" name="Google Shape;898;p62"/>
          <p:cNvSpPr txBox="1"/>
          <p:nvPr/>
        </p:nvSpPr>
        <p:spPr>
          <a:xfrm>
            <a:off x="5378575" y="401663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899" name="Google Shape;899;p62"/>
          <p:cNvSpPr txBox="1"/>
          <p:nvPr/>
        </p:nvSpPr>
        <p:spPr>
          <a:xfrm>
            <a:off x="7440125" y="402775"/>
            <a:ext cx="12333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half: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0" name="Google Shape;900;p62"/>
          <p:cNvSpPr/>
          <p:nvPr/>
        </p:nvSpPr>
        <p:spPr>
          <a:xfrm>
            <a:off x="5604243" y="893389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1" name="Google Shape;901;p62"/>
          <p:cNvSpPr txBox="1"/>
          <p:nvPr/>
        </p:nvSpPr>
        <p:spPr>
          <a:xfrm>
            <a:off x="5629672" y="867963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2" name="Google Shape;902;p62"/>
          <p:cNvSpPr/>
          <p:nvPr/>
        </p:nvSpPr>
        <p:spPr>
          <a:xfrm>
            <a:off x="5148425" y="181665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3" name="Google Shape;903;p62"/>
          <p:cNvSpPr/>
          <p:nvPr/>
        </p:nvSpPr>
        <p:spPr>
          <a:xfrm>
            <a:off x="6060048" y="181721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4" name="Google Shape;904;p62"/>
          <p:cNvSpPr txBox="1"/>
          <p:nvPr/>
        </p:nvSpPr>
        <p:spPr>
          <a:xfrm>
            <a:off x="5173855" y="1791229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5" name="Google Shape;905;p62"/>
          <p:cNvSpPr txBox="1"/>
          <p:nvPr/>
        </p:nvSpPr>
        <p:spPr>
          <a:xfrm>
            <a:off x="6085478" y="1791785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6" name="Google Shape;906;p62"/>
          <p:cNvSpPr/>
          <p:nvPr/>
        </p:nvSpPr>
        <p:spPr>
          <a:xfrm rot="5400000">
            <a:off x="5775673" y="1121332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07" name="Google Shape;907;p62"/>
          <p:cNvSpPr/>
          <p:nvPr/>
        </p:nvSpPr>
        <p:spPr>
          <a:xfrm>
            <a:off x="7691230" y="893939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8" name="Google Shape;908;p62"/>
          <p:cNvSpPr txBox="1"/>
          <p:nvPr/>
        </p:nvSpPr>
        <p:spPr>
          <a:xfrm>
            <a:off x="7716660" y="868513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09" name="Google Shape;909;p62"/>
          <p:cNvSpPr/>
          <p:nvPr/>
        </p:nvSpPr>
        <p:spPr>
          <a:xfrm>
            <a:off x="7234475" y="1816655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0" name="Google Shape;910;p62"/>
          <p:cNvSpPr/>
          <p:nvPr/>
        </p:nvSpPr>
        <p:spPr>
          <a:xfrm>
            <a:off x="8146098" y="1817210"/>
            <a:ext cx="731100" cy="318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9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5925" lIns="75925" spcFirstLastPara="1" rIns="75925" wrap="square" tIns="75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63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1" name="Google Shape;911;p62"/>
          <p:cNvSpPr txBox="1"/>
          <p:nvPr/>
        </p:nvSpPr>
        <p:spPr>
          <a:xfrm>
            <a:off x="7259905" y="1791229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2" name="Google Shape;912;p62"/>
          <p:cNvSpPr txBox="1"/>
          <p:nvPr/>
        </p:nvSpPr>
        <p:spPr>
          <a:xfrm>
            <a:off x="8171528" y="1791785"/>
            <a:ext cx="731100" cy="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5925" lIns="75925" spcFirstLastPara="1" rIns="75925" wrap="square" tIns="75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95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495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3" name="Google Shape;913;p62"/>
          <p:cNvSpPr/>
          <p:nvPr/>
        </p:nvSpPr>
        <p:spPr>
          <a:xfrm rot="5400000">
            <a:off x="7861723" y="1121332"/>
            <a:ext cx="415566" cy="81355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37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14" name="Google Shape;914;p62"/>
          <p:cNvSpPr/>
          <p:nvPr/>
        </p:nvSpPr>
        <p:spPr>
          <a:xfrm>
            <a:off x="6816575" y="3356788"/>
            <a:ext cx="834900" cy="363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6700" lIns="86700" spcFirstLastPara="1" rIns="86700" wrap="square" tIns="86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8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5" name="Google Shape;915;p62"/>
          <p:cNvSpPr txBox="1"/>
          <p:nvPr/>
        </p:nvSpPr>
        <p:spPr>
          <a:xfrm>
            <a:off x="6845617" y="3327750"/>
            <a:ext cx="834900" cy="3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86700" lIns="86700" spcFirstLastPara="1" rIns="86700" wrap="square" tIns="86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70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6" name="Google Shape;916;p62"/>
          <p:cNvSpPr/>
          <p:nvPr/>
        </p:nvSpPr>
        <p:spPr>
          <a:xfrm flipH="1">
            <a:off x="7282675" y="4428297"/>
            <a:ext cx="834900" cy="363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6700" lIns="86700" spcFirstLastPara="1" rIns="86700" wrap="square" tIns="86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8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17" name="Google Shape;917;p62"/>
          <p:cNvSpPr txBox="1"/>
          <p:nvPr/>
        </p:nvSpPr>
        <p:spPr>
          <a:xfrm flipH="1">
            <a:off x="7253633" y="4399259"/>
            <a:ext cx="834900" cy="363000"/>
          </a:xfrm>
          <a:prstGeom prst="rect">
            <a:avLst/>
          </a:prstGeom>
          <a:noFill/>
          <a:ln>
            <a:noFill/>
          </a:ln>
        </p:spPr>
        <p:txBody>
          <a:bodyPr anchorCtr="0" anchor="t" bIns="86700" lIns="86700" spcFirstLastPara="1" rIns="86700" wrap="square" tIns="86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70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cxnSp>
        <p:nvCxnSpPr>
          <p:cNvPr id="918" name="Google Shape;918;p62"/>
          <p:cNvCxnSpPr/>
          <p:nvPr/>
        </p:nvCxnSpPr>
        <p:spPr>
          <a:xfrm>
            <a:off x="7253701" y="3786255"/>
            <a:ext cx="446700" cy="575400"/>
          </a:xfrm>
          <a:prstGeom prst="straightConnector1">
            <a:avLst/>
          </a:prstGeom>
          <a:noFill/>
          <a:ln cap="flat" cmpd="sng" w="271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45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</a:t>
            </a:r>
            <a:endParaRPr/>
          </a:p>
        </p:txBody>
      </p:sp>
      <p:sp>
        <p:nvSpPr>
          <p:cNvPr id="560" name="Google Shape;560;p45"/>
          <p:cNvSpPr txBox="1"/>
          <p:nvPr>
            <p:ph idx="2" type="body"/>
          </p:nvPr>
        </p:nvSpPr>
        <p:spPr>
          <a:xfrm>
            <a:off x="452100" y="2377250"/>
            <a:ext cx="3755400" cy="228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BST is fast </a:t>
            </a:r>
            <a:r>
              <a:rPr b="1" lang="en" sz="1800">
                <a:latin typeface="Lexend"/>
                <a:ea typeface="Lexend"/>
                <a:cs typeface="Lexend"/>
                <a:sym typeface="Lexend"/>
              </a:rPr>
              <a:t>ONLY</a:t>
            </a:r>
            <a:r>
              <a:rPr lang="en" sz="1800"/>
              <a:t> if balanced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Worst case: O(n)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Real world applications: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Network Routing Tables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Database Indexing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1" name="Google Shape;561;p45"/>
          <p:cNvSpPr txBox="1"/>
          <p:nvPr>
            <p:ph idx="3" type="subTitle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/>
              <a:t>Solution</a:t>
            </a:r>
            <a:endParaRPr/>
          </a:p>
        </p:txBody>
      </p:sp>
      <p:sp>
        <p:nvSpPr>
          <p:cNvPr id="562" name="Google Shape;562;p45"/>
          <p:cNvSpPr txBox="1"/>
          <p:nvPr>
            <p:ph idx="4" type="body"/>
          </p:nvPr>
        </p:nvSpPr>
        <p:spPr>
          <a:xfrm>
            <a:off x="5026500" y="2377225"/>
            <a:ext cx="3755400" cy="228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Existing solutions: 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400"/>
              <a:t>AVL / Red-Black has complicated rotations &amp; rules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None/>
            </a:pPr>
            <a:r>
              <a:rPr lang="en" sz="1800"/>
              <a:t>What if we used randomness instead of strict rules?</a:t>
            </a:r>
            <a:endParaRPr sz="1800"/>
          </a:p>
        </p:txBody>
      </p:sp>
      <p:sp>
        <p:nvSpPr>
          <p:cNvPr id="563" name="Google Shape;563;p4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2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63"/>
          <p:cNvSpPr txBox="1"/>
          <p:nvPr>
            <p:ph idx="2" type="body"/>
          </p:nvPr>
        </p:nvSpPr>
        <p:spPr>
          <a:xfrm>
            <a:off x="408650" y="1743075"/>
            <a:ext cx="40503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merge(L, R) combines two valid treaps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all keys in left are smaller than all keys in right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compare root priorities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higher priority root becomes new root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highlight>
                  <a:srgbClr val="FFFF00"/>
                </a:highlight>
                <a:latin typeface="Lexend"/>
                <a:ea typeface="Lexend"/>
                <a:cs typeface="Lexend"/>
                <a:sym typeface="Lexend"/>
              </a:rPr>
              <a:t>recursively merge remaining subtree</a:t>
            </a:r>
            <a:endParaRPr sz="1100">
              <a:highlight>
                <a:srgbClr val="FFFF00"/>
              </a:highlight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24" name="Google Shape;924;p63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925" name="Google Shape;925;p63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&amp; Merge</a:t>
            </a:r>
            <a:endParaRPr/>
          </a:p>
        </p:txBody>
      </p:sp>
      <p:sp>
        <p:nvSpPr>
          <p:cNvPr id="926" name="Google Shape;926;p63"/>
          <p:cNvSpPr txBox="1"/>
          <p:nvPr/>
        </p:nvSpPr>
        <p:spPr>
          <a:xfrm>
            <a:off x="2053375" y="4085075"/>
            <a:ext cx="285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two treaps L and R, merge(L, R)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27" name="Google Shape;927;p63"/>
          <p:cNvSpPr txBox="1"/>
          <p:nvPr/>
        </p:nvSpPr>
        <p:spPr>
          <a:xfrm>
            <a:off x="5766475" y="2334563"/>
            <a:ext cx="24036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Merge ((30, 80), (45, 70))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80 &gt; 70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28" name="Google Shape;928;p63"/>
          <p:cNvSpPr txBox="1"/>
          <p:nvPr/>
        </p:nvSpPr>
        <p:spPr>
          <a:xfrm>
            <a:off x="5466112" y="462999"/>
            <a:ext cx="11247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375" lIns="83375" spcFirstLastPara="1" rIns="83375" wrap="square" tIns="833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9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09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29" name="Google Shape;929;p63"/>
          <p:cNvSpPr txBox="1"/>
          <p:nvPr/>
        </p:nvSpPr>
        <p:spPr>
          <a:xfrm>
            <a:off x="7346378" y="464014"/>
            <a:ext cx="11247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375" lIns="83375" spcFirstLastPara="1" rIns="83375" wrap="square" tIns="833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9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half:</a:t>
            </a:r>
            <a:endParaRPr sz="109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0" name="Google Shape;930;p63"/>
          <p:cNvSpPr/>
          <p:nvPr/>
        </p:nvSpPr>
        <p:spPr>
          <a:xfrm>
            <a:off x="5671935" y="911483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1" name="Google Shape;931;p63"/>
          <p:cNvSpPr txBox="1"/>
          <p:nvPr/>
        </p:nvSpPr>
        <p:spPr>
          <a:xfrm>
            <a:off x="5695129" y="888293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2" name="Google Shape;932;p63"/>
          <p:cNvSpPr/>
          <p:nvPr/>
        </p:nvSpPr>
        <p:spPr>
          <a:xfrm>
            <a:off x="5256200" y="1753557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3" name="Google Shape;933;p63"/>
          <p:cNvSpPr/>
          <p:nvPr/>
        </p:nvSpPr>
        <p:spPr>
          <a:xfrm>
            <a:off x="6087659" y="1754064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4" name="Google Shape;934;p63"/>
          <p:cNvSpPr txBox="1"/>
          <p:nvPr/>
        </p:nvSpPr>
        <p:spPr>
          <a:xfrm>
            <a:off x="5279393" y="1730367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5" name="Google Shape;935;p63"/>
          <p:cNvSpPr txBox="1"/>
          <p:nvPr/>
        </p:nvSpPr>
        <p:spPr>
          <a:xfrm>
            <a:off x="6110853" y="1730874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6" name="Google Shape;936;p63"/>
          <p:cNvSpPr/>
          <p:nvPr/>
        </p:nvSpPr>
        <p:spPr>
          <a:xfrm rot="5400000">
            <a:off x="5828276" y="1119542"/>
            <a:ext cx="379199" cy="74186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6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37" name="Google Shape;937;p63"/>
          <p:cNvSpPr/>
          <p:nvPr/>
        </p:nvSpPr>
        <p:spPr>
          <a:xfrm>
            <a:off x="7575402" y="911984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8" name="Google Shape;938;p63"/>
          <p:cNvSpPr txBox="1"/>
          <p:nvPr/>
        </p:nvSpPr>
        <p:spPr>
          <a:xfrm>
            <a:off x="7598596" y="888795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39" name="Google Shape;939;p63"/>
          <p:cNvSpPr/>
          <p:nvPr/>
        </p:nvSpPr>
        <p:spPr>
          <a:xfrm>
            <a:off x="7158812" y="1753557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0" name="Google Shape;940;p63"/>
          <p:cNvSpPr/>
          <p:nvPr/>
        </p:nvSpPr>
        <p:spPr>
          <a:xfrm>
            <a:off x="7990271" y="1754064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1" name="Google Shape;941;p63"/>
          <p:cNvSpPr txBox="1"/>
          <p:nvPr/>
        </p:nvSpPr>
        <p:spPr>
          <a:xfrm>
            <a:off x="7182005" y="1730367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2" name="Google Shape;942;p63"/>
          <p:cNvSpPr txBox="1"/>
          <p:nvPr/>
        </p:nvSpPr>
        <p:spPr>
          <a:xfrm>
            <a:off x="8013465" y="1730874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3" name="Google Shape;943;p63"/>
          <p:cNvSpPr/>
          <p:nvPr/>
        </p:nvSpPr>
        <p:spPr>
          <a:xfrm rot="5400000">
            <a:off x="7730888" y="1119542"/>
            <a:ext cx="379199" cy="74186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6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4" name="Google Shape;944;p63"/>
          <p:cNvSpPr/>
          <p:nvPr/>
        </p:nvSpPr>
        <p:spPr>
          <a:xfrm>
            <a:off x="6656985" y="3219186"/>
            <a:ext cx="696300" cy="3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2300" lIns="72300" spcFirstLastPara="1" rIns="72300" wrap="square" tIns="723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7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5" name="Google Shape;945;p63"/>
          <p:cNvSpPr txBox="1"/>
          <p:nvPr/>
        </p:nvSpPr>
        <p:spPr>
          <a:xfrm>
            <a:off x="6681200" y="3194974"/>
            <a:ext cx="696300" cy="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72300" lIns="72300" spcFirstLastPara="1" rIns="72300" wrap="square" tIns="72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2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6" name="Google Shape;946;p63"/>
          <p:cNvSpPr/>
          <p:nvPr/>
        </p:nvSpPr>
        <p:spPr>
          <a:xfrm>
            <a:off x="6087653" y="3911127"/>
            <a:ext cx="696300" cy="3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2300" lIns="72300" spcFirstLastPara="1" rIns="72300" wrap="square" tIns="723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7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7" name="Google Shape;947;p63"/>
          <p:cNvSpPr/>
          <p:nvPr/>
        </p:nvSpPr>
        <p:spPr>
          <a:xfrm>
            <a:off x="7303717" y="3905087"/>
            <a:ext cx="696300" cy="3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2300" lIns="72300" spcFirstLastPara="1" rIns="72300" wrap="square" tIns="723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7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8" name="Google Shape;948;p63"/>
          <p:cNvSpPr txBox="1"/>
          <p:nvPr/>
        </p:nvSpPr>
        <p:spPr>
          <a:xfrm>
            <a:off x="6111868" y="3886915"/>
            <a:ext cx="696300" cy="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72300" lIns="72300" spcFirstLastPara="1" rIns="72300" wrap="square" tIns="72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2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49" name="Google Shape;949;p63"/>
          <p:cNvSpPr txBox="1"/>
          <p:nvPr/>
        </p:nvSpPr>
        <p:spPr>
          <a:xfrm>
            <a:off x="7327932" y="3880876"/>
            <a:ext cx="696300" cy="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72300" lIns="72300" spcFirstLastPara="1" rIns="72300" wrap="square" tIns="72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2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50" name="Google Shape;950;p63"/>
          <p:cNvSpPr/>
          <p:nvPr/>
        </p:nvSpPr>
        <p:spPr>
          <a:xfrm>
            <a:off x="6808185" y="4522225"/>
            <a:ext cx="696300" cy="3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2300" lIns="72300" spcFirstLastPara="1" rIns="72300" wrap="square" tIns="723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7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51" name="Google Shape;951;p63"/>
          <p:cNvSpPr txBox="1"/>
          <p:nvPr/>
        </p:nvSpPr>
        <p:spPr>
          <a:xfrm>
            <a:off x="6832399" y="4498013"/>
            <a:ext cx="696300" cy="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72300" lIns="72300" spcFirstLastPara="1" rIns="72300" wrap="square" tIns="72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2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52" name="Google Shape;952;p63"/>
          <p:cNvSpPr/>
          <p:nvPr/>
        </p:nvSpPr>
        <p:spPr>
          <a:xfrm rot="5400000">
            <a:off x="6879470" y="3313990"/>
            <a:ext cx="251158" cy="774631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26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953" name="Google Shape;953;p63"/>
          <p:cNvCxnSpPr/>
          <p:nvPr/>
        </p:nvCxnSpPr>
        <p:spPr>
          <a:xfrm flipH="1">
            <a:off x="7143100" y="4266400"/>
            <a:ext cx="523200" cy="224100"/>
          </a:xfrm>
          <a:prstGeom prst="straightConnector1">
            <a:avLst/>
          </a:prstGeom>
          <a:noFill/>
          <a:ln cap="flat" cmpd="sng" w="226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64"/>
          <p:cNvSpPr txBox="1"/>
          <p:nvPr>
            <p:ph idx="2" type="body"/>
          </p:nvPr>
        </p:nvSpPr>
        <p:spPr>
          <a:xfrm>
            <a:off x="408650" y="1743075"/>
            <a:ext cx="39597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merge(L, R) combines two valid treaps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all keys in left are smaller than all keys in right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compare root priorities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latin typeface="Lexend"/>
                <a:ea typeface="Lexend"/>
                <a:cs typeface="Lexend"/>
                <a:sym typeface="Lexend"/>
              </a:rPr>
              <a:t>higher priority root becomes new root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Lexend"/>
              <a:buChar char="●"/>
            </a:pPr>
            <a:r>
              <a:rPr lang="en" sz="1100">
                <a:highlight>
                  <a:srgbClr val="FFFF00"/>
                </a:highlight>
                <a:latin typeface="Lexend"/>
                <a:ea typeface="Lexend"/>
                <a:cs typeface="Lexend"/>
                <a:sym typeface="Lexend"/>
              </a:rPr>
              <a:t>recursively merge remaining subtree</a:t>
            </a:r>
            <a:endParaRPr sz="1100">
              <a:highlight>
                <a:srgbClr val="FFFF00"/>
              </a:highlight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59" name="Google Shape;959;p64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4:</a:t>
            </a:r>
            <a:endParaRPr/>
          </a:p>
        </p:txBody>
      </p:sp>
      <p:sp>
        <p:nvSpPr>
          <p:cNvPr id="960" name="Google Shape;960;p64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 &amp; Merge</a:t>
            </a:r>
            <a:endParaRPr/>
          </a:p>
        </p:txBody>
      </p:sp>
      <p:sp>
        <p:nvSpPr>
          <p:cNvPr id="961" name="Google Shape;961;p64"/>
          <p:cNvSpPr txBox="1"/>
          <p:nvPr/>
        </p:nvSpPr>
        <p:spPr>
          <a:xfrm>
            <a:off x="2033250" y="4085075"/>
            <a:ext cx="28707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Given two treaps L and R, merge(L, R)</a:t>
            </a:r>
            <a:endParaRPr sz="1100">
              <a:solidFill>
                <a:srgbClr val="188038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62" name="Google Shape;962;p64"/>
          <p:cNvSpPr txBox="1"/>
          <p:nvPr/>
        </p:nvSpPr>
        <p:spPr>
          <a:xfrm>
            <a:off x="5938750" y="1969813"/>
            <a:ext cx="2403600" cy="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Plug it into the original tree</a:t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3" name="Google Shape;963;p64"/>
          <p:cNvSpPr/>
          <p:nvPr/>
        </p:nvSpPr>
        <p:spPr>
          <a:xfrm>
            <a:off x="6773076" y="2374832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4" name="Google Shape;964;p64"/>
          <p:cNvSpPr txBox="1"/>
          <p:nvPr/>
        </p:nvSpPr>
        <p:spPr>
          <a:xfrm>
            <a:off x="6795658" y="2352253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5" name="Google Shape;965;p64"/>
          <p:cNvSpPr/>
          <p:nvPr/>
        </p:nvSpPr>
        <p:spPr>
          <a:xfrm>
            <a:off x="6242123" y="3126312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6" name="Google Shape;966;p64"/>
          <p:cNvSpPr/>
          <p:nvPr/>
        </p:nvSpPr>
        <p:spPr>
          <a:xfrm>
            <a:off x="7376210" y="3120680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7" name="Google Shape;967;p64"/>
          <p:cNvSpPr txBox="1"/>
          <p:nvPr/>
        </p:nvSpPr>
        <p:spPr>
          <a:xfrm>
            <a:off x="6264705" y="3103733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8" name="Google Shape;968;p64"/>
          <p:cNvSpPr txBox="1"/>
          <p:nvPr/>
        </p:nvSpPr>
        <p:spPr>
          <a:xfrm>
            <a:off x="7398793" y="3098101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69" name="Google Shape;969;p64"/>
          <p:cNvSpPr/>
          <p:nvPr/>
        </p:nvSpPr>
        <p:spPr>
          <a:xfrm>
            <a:off x="5818775" y="3937425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0" name="Google Shape;970;p64"/>
          <p:cNvSpPr/>
          <p:nvPr/>
        </p:nvSpPr>
        <p:spPr>
          <a:xfrm>
            <a:off x="6628335" y="3937919"/>
            <a:ext cx="649200" cy="2823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0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425" lIns="67425" spcFirstLastPara="1" rIns="67425" wrap="square" tIns="67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2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1" name="Google Shape;971;p64"/>
          <p:cNvSpPr txBox="1"/>
          <p:nvPr/>
        </p:nvSpPr>
        <p:spPr>
          <a:xfrm>
            <a:off x="5841358" y="3914846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2" name="Google Shape;972;p64"/>
          <p:cNvSpPr txBox="1"/>
          <p:nvPr/>
        </p:nvSpPr>
        <p:spPr>
          <a:xfrm>
            <a:off x="6650917" y="3915340"/>
            <a:ext cx="649200" cy="2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425" lIns="67425" spcFirstLastPara="1" rIns="67425" wrap="square" tIns="67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</a:t>
            </a:r>
            <a:r>
              <a:rPr lang="en" sz="1327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70</a:t>
            </a:r>
            <a:endParaRPr sz="1327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3" name="Google Shape;973;p64"/>
          <p:cNvSpPr/>
          <p:nvPr/>
        </p:nvSpPr>
        <p:spPr>
          <a:xfrm rot="5400000">
            <a:off x="6936863" y="2530531"/>
            <a:ext cx="321618" cy="722405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0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4" name="Google Shape;974;p64"/>
          <p:cNvSpPr/>
          <p:nvPr/>
        </p:nvSpPr>
        <p:spPr>
          <a:xfrm rot="5400000">
            <a:off x="6408940" y="3299668"/>
            <a:ext cx="321618" cy="722405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0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5" name="Google Shape;975;p64"/>
          <p:cNvSpPr/>
          <p:nvPr/>
        </p:nvSpPr>
        <p:spPr>
          <a:xfrm>
            <a:off x="6203972" y="4683075"/>
            <a:ext cx="696300" cy="3027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2300" lIns="72300" spcFirstLastPara="1" rIns="72300" wrap="square" tIns="723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7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6" name="Google Shape;976;p64"/>
          <p:cNvSpPr txBox="1"/>
          <p:nvPr/>
        </p:nvSpPr>
        <p:spPr>
          <a:xfrm>
            <a:off x="6228187" y="4658863"/>
            <a:ext cx="696300" cy="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72300" lIns="72300" spcFirstLastPara="1" rIns="72300" wrap="square" tIns="72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2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2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cxnSp>
        <p:nvCxnSpPr>
          <p:cNvPr id="977" name="Google Shape;977;p64"/>
          <p:cNvCxnSpPr/>
          <p:nvPr/>
        </p:nvCxnSpPr>
        <p:spPr>
          <a:xfrm flipH="1">
            <a:off x="6605025" y="4291313"/>
            <a:ext cx="369600" cy="309900"/>
          </a:xfrm>
          <a:prstGeom prst="straightConnector1">
            <a:avLst/>
          </a:prstGeom>
          <a:noFill/>
          <a:ln cap="flat" cmpd="sng" w="226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8" name="Google Shape;978;p64"/>
          <p:cNvSpPr txBox="1"/>
          <p:nvPr/>
        </p:nvSpPr>
        <p:spPr>
          <a:xfrm>
            <a:off x="5473362" y="225511"/>
            <a:ext cx="11247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375" lIns="83375" spcFirstLastPara="1" rIns="83375" wrap="square" tIns="833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9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Left half:</a:t>
            </a:r>
            <a:endParaRPr sz="109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79" name="Google Shape;979;p64"/>
          <p:cNvSpPr txBox="1"/>
          <p:nvPr/>
        </p:nvSpPr>
        <p:spPr>
          <a:xfrm>
            <a:off x="7353628" y="226526"/>
            <a:ext cx="1124700" cy="34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3375" lIns="83375" spcFirstLastPara="1" rIns="83375" wrap="square" tIns="833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94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Right half:</a:t>
            </a:r>
            <a:endParaRPr sz="1094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0" name="Google Shape;980;p64"/>
          <p:cNvSpPr/>
          <p:nvPr/>
        </p:nvSpPr>
        <p:spPr>
          <a:xfrm>
            <a:off x="5679185" y="673995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1" name="Google Shape;981;p64"/>
          <p:cNvSpPr txBox="1"/>
          <p:nvPr/>
        </p:nvSpPr>
        <p:spPr>
          <a:xfrm>
            <a:off x="5702379" y="650806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2" name="Google Shape;982;p64"/>
          <p:cNvSpPr/>
          <p:nvPr/>
        </p:nvSpPr>
        <p:spPr>
          <a:xfrm>
            <a:off x="5263450" y="1516069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3" name="Google Shape;983;p64"/>
          <p:cNvSpPr/>
          <p:nvPr/>
        </p:nvSpPr>
        <p:spPr>
          <a:xfrm>
            <a:off x="6094909" y="1516576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4" name="Google Shape;984;p64"/>
          <p:cNvSpPr txBox="1"/>
          <p:nvPr/>
        </p:nvSpPr>
        <p:spPr>
          <a:xfrm>
            <a:off x="5286643" y="1492880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5" name="Google Shape;985;p64"/>
          <p:cNvSpPr txBox="1"/>
          <p:nvPr/>
        </p:nvSpPr>
        <p:spPr>
          <a:xfrm>
            <a:off x="6118103" y="1493387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6" name="Google Shape;986;p64"/>
          <p:cNvSpPr/>
          <p:nvPr/>
        </p:nvSpPr>
        <p:spPr>
          <a:xfrm rot="5400000">
            <a:off x="5835526" y="882055"/>
            <a:ext cx="379199" cy="74186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6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87" name="Google Shape;987;p64"/>
          <p:cNvSpPr/>
          <p:nvPr/>
        </p:nvSpPr>
        <p:spPr>
          <a:xfrm>
            <a:off x="7582652" y="674497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8" name="Google Shape;988;p64"/>
          <p:cNvSpPr txBox="1"/>
          <p:nvPr/>
        </p:nvSpPr>
        <p:spPr>
          <a:xfrm>
            <a:off x="7605846" y="651307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89" name="Google Shape;989;p64"/>
          <p:cNvSpPr/>
          <p:nvPr/>
        </p:nvSpPr>
        <p:spPr>
          <a:xfrm>
            <a:off x="7166062" y="1516069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90" name="Google Shape;990;p64"/>
          <p:cNvSpPr/>
          <p:nvPr/>
        </p:nvSpPr>
        <p:spPr>
          <a:xfrm>
            <a:off x="7997521" y="1516576"/>
            <a:ext cx="666900" cy="2901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72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9250" lIns="69250" spcFirstLastPara="1" rIns="69250" wrap="square" tIns="692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6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91" name="Google Shape;991;p64"/>
          <p:cNvSpPr txBox="1"/>
          <p:nvPr/>
        </p:nvSpPr>
        <p:spPr>
          <a:xfrm>
            <a:off x="7189255" y="1492880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45, 70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92" name="Google Shape;992;p64"/>
          <p:cNvSpPr txBox="1"/>
          <p:nvPr/>
        </p:nvSpPr>
        <p:spPr>
          <a:xfrm>
            <a:off x="8020715" y="1493387"/>
            <a:ext cx="666900" cy="290100"/>
          </a:xfrm>
          <a:prstGeom prst="rect">
            <a:avLst/>
          </a:prstGeom>
          <a:noFill/>
          <a:ln>
            <a:noFill/>
          </a:ln>
        </p:spPr>
        <p:txBody>
          <a:bodyPr anchorCtr="0" anchor="t" bIns="69250" lIns="69250" spcFirstLastPara="1" rIns="69250" wrap="square" tIns="692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63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363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993" name="Google Shape;993;p64"/>
          <p:cNvSpPr/>
          <p:nvPr/>
        </p:nvSpPr>
        <p:spPr>
          <a:xfrm rot="5400000">
            <a:off x="7738138" y="882055"/>
            <a:ext cx="379199" cy="741868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16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7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65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Split</a:t>
            </a:r>
            <a:endParaRPr/>
          </a:p>
        </p:txBody>
      </p:sp>
      <p:pic>
        <p:nvPicPr>
          <p:cNvPr id="999" name="Google Shape;999;p65" title="Screenshot 2026-04-22 at 8.32.53 PM.png"/>
          <p:cNvPicPr preferRelativeResize="0"/>
          <p:nvPr/>
        </p:nvPicPr>
        <p:blipFill rotWithShape="1">
          <a:blip r:embed="rId3">
            <a:alphaModFix/>
          </a:blip>
          <a:srcRect b="0" l="0" r="0" t="21863"/>
          <a:stretch/>
        </p:blipFill>
        <p:spPr>
          <a:xfrm>
            <a:off x="450125" y="1395375"/>
            <a:ext cx="8243748" cy="3192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66"/>
          <p:cNvSpPr txBox="1"/>
          <p:nvPr>
            <p:ph type="title"/>
          </p:nvPr>
        </p:nvSpPr>
        <p:spPr>
          <a:xfrm>
            <a:off x="570825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Merge</a:t>
            </a:r>
            <a:endParaRPr/>
          </a:p>
        </p:txBody>
      </p:sp>
      <p:pic>
        <p:nvPicPr>
          <p:cNvPr id="1005" name="Google Shape;1005;p66" title="Screenshot 2026-04-22 at 8.33.21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275" y="1427675"/>
            <a:ext cx="8631427" cy="301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9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0" name="Google Shape;1010;p67" title="Screenshot 2026-04-22 at 8.32.54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8513" y="1107600"/>
            <a:ext cx="7166975" cy="336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1" name="Google Shape;1011;p67"/>
          <p:cNvSpPr txBox="1"/>
          <p:nvPr>
            <p:ph type="title"/>
          </p:nvPr>
        </p:nvSpPr>
        <p:spPr>
          <a:xfrm>
            <a:off x="589700" y="215475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68"/>
          <p:cNvSpPr txBox="1"/>
          <p:nvPr>
            <p:ph type="title"/>
          </p:nvPr>
        </p:nvSpPr>
        <p:spPr>
          <a:xfrm>
            <a:off x="550425" y="2325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Delete</a:t>
            </a:r>
            <a:endParaRPr/>
          </a:p>
        </p:txBody>
      </p:sp>
      <p:pic>
        <p:nvPicPr>
          <p:cNvPr id="1017" name="Google Shape;1017;p68" title="Screenshot 2026-04-22 at 8.32.17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5450" y="1074300"/>
            <a:ext cx="6693098" cy="381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2" name="Google Shape;1022;p69"/>
          <p:cNvGraphicFramePr/>
          <p:nvPr/>
        </p:nvGraphicFramePr>
        <p:xfrm>
          <a:off x="917588" y="175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{6563E7C6-084C-4815-B698-FF03A45C0095}</a:tableStyleId>
              </a:tblPr>
              <a:tblGrid>
                <a:gridCol w="1737275"/>
                <a:gridCol w="1917150"/>
                <a:gridCol w="1905925"/>
                <a:gridCol w="1748475"/>
              </a:tblGrid>
              <a:tr h="425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Structure</a:t>
                      </a:r>
                      <a:endParaRPr b="1"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Balance Type</a:t>
                      </a:r>
                      <a:endParaRPr b="1"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Complexity</a:t>
                      </a:r>
                      <a:endParaRPr b="1"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Difficulty</a:t>
                      </a:r>
                      <a:endParaRPr b="1"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476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BST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none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O(n) worst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easy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47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exend"/>
                          <a:ea typeface="Lexend"/>
                          <a:cs typeface="Lexend"/>
                          <a:sym typeface="Lexend"/>
                        </a:rPr>
                        <a:t>AVL</a:t>
                      </a:r>
                      <a:endParaRPr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exend"/>
                          <a:ea typeface="Lexend"/>
                          <a:cs typeface="Lexend"/>
                          <a:sym typeface="Lexend"/>
                        </a:rPr>
                        <a:t>strict</a:t>
                      </a:r>
                      <a:endParaRPr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O(log n)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hard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95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exend"/>
                          <a:ea typeface="Lexend"/>
                          <a:cs typeface="Lexend"/>
                          <a:sym typeface="Lexend"/>
                        </a:rPr>
                        <a:t>Red-Black Tree</a:t>
                      </a:r>
                      <a:endParaRPr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Lexend"/>
                          <a:ea typeface="Lexend"/>
                          <a:cs typeface="Lexend"/>
                          <a:sym typeface="Lexend"/>
                        </a:rPr>
                        <a:t>relaxed</a:t>
                      </a:r>
                      <a:endParaRPr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O(log n)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medium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1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Treap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randomized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O(log n)*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easy</a:t>
                      </a:r>
                      <a:endParaRPr>
                        <a:solidFill>
                          <a:schemeClr val="dk1"/>
                        </a:solidFill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23" name="Google Shape;1023;p69"/>
          <p:cNvSpPr txBox="1"/>
          <p:nvPr>
            <p:ph type="title"/>
          </p:nvPr>
        </p:nvSpPr>
        <p:spPr>
          <a:xfrm>
            <a:off x="917600" y="477000"/>
            <a:ext cx="3894000" cy="120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7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70"/>
          <p:cNvSpPr txBox="1"/>
          <p:nvPr>
            <p:ph idx="4" type="body"/>
          </p:nvPr>
        </p:nvSpPr>
        <p:spPr>
          <a:xfrm>
            <a:off x="1196400" y="631525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latin typeface="Spline Sans"/>
                <a:ea typeface="Spline Sans"/>
                <a:cs typeface="Spline Sans"/>
                <a:sym typeface="Spline Sans"/>
              </a:rPr>
              <a:t>Optimizations</a:t>
            </a:r>
            <a:endParaRPr/>
          </a:p>
        </p:txBody>
      </p:sp>
      <p:sp>
        <p:nvSpPr>
          <p:cNvPr id="1029" name="Google Shape;1029;p70"/>
          <p:cNvSpPr txBox="1"/>
          <p:nvPr>
            <p:ph idx="3" type="body"/>
          </p:nvPr>
        </p:nvSpPr>
        <p:spPr>
          <a:xfrm>
            <a:off x="535750" y="1459900"/>
            <a:ext cx="2763900" cy="32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Lexend"/>
              <a:buAutoNum type="arabicPeriod"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Implicit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BST is now ordered by position (idx in array) instead of by key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nsolas"/>
                <a:ea typeface="Consolas"/>
                <a:cs typeface="Consolas"/>
                <a:sym typeface="Consolas"/>
              </a:rPr>
              <a:t>position = size(left subtree)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Used for: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dynamic arrays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sequence manipulation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Supports: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insert/delete at position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reverse subarrays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range queries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030" name="Google Shape;1030;p70"/>
          <p:cNvSpPr txBox="1"/>
          <p:nvPr>
            <p:ph idx="3" type="body"/>
          </p:nvPr>
        </p:nvSpPr>
        <p:spPr>
          <a:xfrm>
            <a:off x="3457925" y="1459900"/>
            <a:ext cx="2763900" cy="32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2. FHQ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Avoids rotations entirely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Uses: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split() and merge() only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Cleaner implementation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Popular in competitive programming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31" name="Google Shape;1031;p70"/>
          <p:cNvSpPr txBox="1"/>
          <p:nvPr>
            <p:ph idx="3" type="body"/>
          </p:nvPr>
        </p:nvSpPr>
        <p:spPr>
          <a:xfrm>
            <a:off x="6380100" y="1459900"/>
            <a:ext cx="2763900" cy="320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3. Augmented Treaps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Store extra info in nodes: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subtree size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sum / min / max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Etc. !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Enables:</a:t>
            </a:r>
            <a:endParaRPr/>
          </a:p>
          <a:p>
            <a:pPr indent="-3048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range queries in O(log n)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5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71"/>
          <p:cNvSpPr txBox="1"/>
          <p:nvPr>
            <p:ph idx="4" type="body"/>
          </p:nvPr>
        </p:nvSpPr>
        <p:spPr>
          <a:xfrm>
            <a:off x="1196400" y="631525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latin typeface="Spline Sans"/>
                <a:ea typeface="Spline Sans"/>
                <a:cs typeface="Spline Sans"/>
                <a:sym typeface="Spline Sans"/>
              </a:rPr>
              <a:t>Takeaways</a:t>
            </a:r>
            <a:endParaRPr/>
          </a:p>
        </p:txBody>
      </p:sp>
      <p:sp>
        <p:nvSpPr>
          <p:cNvPr id="1037" name="Google Shape;1037;p71"/>
          <p:cNvSpPr txBox="1"/>
          <p:nvPr>
            <p:ph idx="3" type="body"/>
          </p:nvPr>
        </p:nvSpPr>
        <p:spPr>
          <a:xfrm>
            <a:off x="2765700" y="1778925"/>
            <a:ext cx="3795600" cy="271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Treaps = BST + Heap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Use randomness instead of strict balancing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Simple + efficient in practice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Great for: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Competitive programming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Fast prototyping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72"/>
          <p:cNvSpPr txBox="1"/>
          <p:nvPr>
            <p:ph type="title"/>
          </p:nvPr>
        </p:nvSpPr>
        <p:spPr>
          <a:xfrm>
            <a:off x="1241550" y="1334250"/>
            <a:ext cx="6660900" cy="166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listening!</a:t>
            </a:r>
            <a:endParaRPr/>
          </a:p>
        </p:txBody>
      </p:sp>
      <p:sp>
        <p:nvSpPr>
          <p:cNvPr id="1043" name="Google Shape;1043;p72"/>
          <p:cNvSpPr txBox="1"/>
          <p:nvPr>
            <p:ph type="title"/>
          </p:nvPr>
        </p:nvSpPr>
        <p:spPr>
          <a:xfrm>
            <a:off x="1241550" y="2998050"/>
            <a:ext cx="6660900" cy="81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3000">
                <a:latin typeface="Spline Sans Medium"/>
                <a:ea typeface="Spline Sans Medium"/>
                <a:cs typeface="Spline Sans Medium"/>
                <a:sym typeface="Spline Sans Medium"/>
              </a:rPr>
              <a:t>Any questions?</a:t>
            </a:r>
            <a:endParaRPr b="0" sz="3000">
              <a:latin typeface="Spline Sans Medium"/>
              <a:ea typeface="Spline Sans Medium"/>
              <a:cs typeface="Spline Sans Medium"/>
              <a:sym typeface="Spline Sans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46"/>
          <p:cNvSpPr txBox="1"/>
          <p:nvPr>
            <p:ph type="title"/>
          </p:nvPr>
        </p:nvSpPr>
        <p:spPr>
          <a:xfrm>
            <a:off x="376500" y="469700"/>
            <a:ext cx="41955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Treap = Tree + Heap</a:t>
            </a:r>
            <a:endParaRPr sz="3300"/>
          </a:p>
        </p:txBody>
      </p:sp>
      <p:sp>
        <p:nvSpPr>
          <p:cNvPr id="569" name="Google Shape;569;p46"/>
          <p:cNvSpPr txBox="1"/>
          <p:nvPr>
            <p:ph idx="1" type="subTitle"/>
          </p:nvPr>
        </p:nvSpPr>
        <p:spPr>
          <a:xfrm>
            <a:off x="376500" y="1798300"/>
            <a:ext cx="4195500" cy="28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Stores pairs: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(X, Y) = (key, priority)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Properties: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●"/>
            </a:pPr>
            <a:r>
              <a:rPr b="1" lang="en">
                <a:latin typeface="Lexend"/>
                <a:ea typeface="Lexend"/>
                <a:cs typeface="Lexend"/>
                <a:sym typeface="Lexend"/>
              </a:rPr>
              <a:t>BST on X (keys)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○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Left subtree: X ≤X</a:t>
            </a:r>
            <a:r>
              <a:rPr baseline="-25000" lang="en" sz="1800">
                <a:latin typeface="Lexend"/>
                <a:ea typeface="Lexend"/>
                <a:cs typeface="Lexend"/>
                <a:sym typeface="Lexend"/>
              </a:rPr>
              <a:t>0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○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Right subtree: X</a:t>
            </a:r>
            <a:r>
              <a:rPr baseline="-25000" lang="en" sz="1800">
                <a:latin typeface="Lexend"/>
                <a:ea typeface="Lexend"/>
                <a:cs typeface="Lexend"/>
                <a:sym typeface="Lexend"/>
              </a:rPr>
              <a:t>0</a:t>
            </a:r>
            <a:r>
              <a:rPr lang="en" sz="1800">
                <a:latin typeface="Lexend"/>
                <a:ea typeface="Lexend"/>
                <a:cs typeface="Lexend"/>
                <a:sym typeface="Lexend"/>
              </a:rPr>
              <a:t>≤X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●"/>
            </a:pPr>
            <a:r>
              <a:rPr b="1" lang="en">
                <a:latin typeface="Lexend"/>
                <a:ea typeface="Lexend"/>
                <a:cs typeface="Lexend"/>
                <a:sym typeface="Lexend"/>
              </a:rPr>
              <a:t>Heap on Y (priorities)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○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Parent has </a:t>
            </a:r>
            <a:r>
              <a:rPr b="1" lang="en" sz="1800">
                <a:latin typeface="Lexend"/>
                <a:ea typeface="Lexend"/>
                <a:cs typeface="Lexend"/>
                <a:sym typeface="Lexend"/>
              </a:rPr>
              <a:t>higher priority</a:t>
            </a:r>
            <a:r>
              <a:rPr lang="en" sz="1800">
                <a:latin typeface="Lexend"/>
                <a:ea typeface="Lexend"/>
                <a:cs typeface="Lexend"/>
                <a:sym typeface="Lexend"/>
              </a:rPr>
              <a:t> than children</a:t>
            </a:r>
            <a:endParaRPr sz="1800"/>
          </a:p>
        </p:txBody>
      </p:sp>
      <p:sp>
        <p:nvSpPr>
          <p:cNvPr id="570" name="Google Shape;570;p46"/>
          <p:cNvSpPr/>
          <p:nvPr/>
        </p:nvSpPr>
        <p:spPr>
          <a:xfrm>
            <a:off x="6940384" y="1168575"/>
            <a:ext cx="240300" cy="240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1" name="Google Shape;571;p46"/>
          <p:cNvSpPr/>
          <p:nvPr/>
        </p:nvSpPr>
        <p:spPr>
          <a:xfrm rot="5400000">
            <a:off x="6047219" y="1087999"/>
            <a:ext cx="2025172" cy="263822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2" name="Google Shape;572;p46"/>
          <p:cNvSpPr/>
          <p:nvPr/>
        </p:nvSpPr>
        <p:spPr>
          <a:xfrm>
            <a:off x="5615709" y="3290450"/>
            <a:ext cx="240300" cy="240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p46"/>
          <p:cNvSpPr/>
          <p:nvPr/>
        </p:nvSpPr>
        <p:spPr>
          <a:xfrm>
            <a:off x="8252909" y="3290450"/>
            <a:ext cx="240300" cy="240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46"/>
          <p:cNvSpPr/>
          <p:nvPr/>
        </p:nvSpPr>
        <p:spPr>
          <a:xfrm>
            <a:off x="6289113" y="469700"/>
            <a:ext cx="1541400" cy="5880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key=5, p=90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5" name="Google Shape;575;p46"/>
          <p:cNvSpPr/>
          <p:nvPr/>
        </p:nvSpPr>
        <p:spPr>
          <a:xfrm>
            <a:off x="5276700" y="3646700"/>
            <a:ext cx="918300" cy="5205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2, 80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6" name="Google Shape;576;p46"/>
          <p:cNvSpPr/>
          <p:nvPr/>
        </p:nvSpPr>
        <p:spPr>
          <a:xfrm>
            <a:off x="7967900" y="3646700"/>
            <a:ext cx="810300" cy="5205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8, 70</a:t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4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Properties</a:t>
            </a:r>
            <a:endParaRPr/>
          </a:p>
        </p:txBody>
      </p:sp>
      <p:sp>
        <p:nvSpPr>
          <p:cNvPr id="582" name="Google Shape;582;p47"/>
          <p:cNvSpPr txBox="1"/>
          <p:nvPr>
            <p:ph idx="3" type="body"/>
          </p:nvPr>
        </p:nvSpPr>
        <p:spPr>
          <a:xfrm>
            <a:off x="452100" y="1702000"/>
            <a:ext cx="3724500" cy="296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Equivalent view: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●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A </a:t>
            </a:r>
            <a:r>
              <a:rPr b="1" lang="en" sz="1800">
                <a:latin typeface="Lexend"/>
                <a:ea typeface="Lexend"/>
                <a:cs typeface="Lexend"/>
                <a:sym typeface="Lexend"/>
              </a:rPr>
              <a:t>Cartesian Tree</a:t>
            </a:r>
            <a:endParaRPr b="1" sz="1800"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●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Can be visualized as points (X, Y)</a:t>
            </a:r>
            <a:endParaRPr sz="1800"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pic>
        <p:nvPicPr>
          <p:cNvPr id="583" name="Google Shape;583;p47" title="Screenshot 2026-04-20 at 1.31.06 AM.png"/>
          <p:cNvPicPr preferRelativeResize="0"/>
          <p:nvPr>
            <p:ph idx="4" type="pic"/>
          </p:nvPr>
        </p:nvPicPr>
        <p:blipFill rotWithShape="1">
          <a:blip r:embed="rId3">
            <a:alphaModFix/>
          </a:blip>
          <a:srcRect b="-24712" l="0" r="0" t="-24697"/>
          <a:stretch/>
        </p:blipFill>
        <p:spPr>
          <a:xfrm>
            <a:off x="4907150" y="0"/>
            <a:ext cx="4236851" cy="51533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48"/>
          <p:cNvSpPr txBox="1"/>
          <p:nvPr>
            <p:ph idx="2" type="subTitle"/>
          </p:nvPr>
        </p:nvSpPr>
        <p:spPr>
          <a:xfrm>
            <a:off x="2613300" y="1742275"/>
            <a:ext cx="4100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Lexend"/>
                <a:ea typeface="Lexend"/>
                <a:cs typeface="Lexend"/>
                <a:sym typeface="Lexend"/>
              </a:rPr>
              <a:t>A treap provides the following operations:</a:t>
            </a:r>
            <a:endParaRPr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89" name="Google Shape;589;p48"/>
          <p:cNvSpPr txBox="1"/>
          <p:nvPr>
            <p:ph idx="4" type="body"/>
          </p:nvPr>
        </p:nvSpPr>
        <p:spPr>
          <a:xfrm>
            <a:off x="1196400" y="631525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latin typeface="Spline Sans"/>
                <a:ea typeface="Spline Sans"/>
                <a:cs typeface="Spline Sans"/>
                <a:sym typeface="Spline Sans"/>
              </a:rPr>
              <a:t>Operations</a:t>
            </a:r>
            <a:endParaRPr/>
          </a:p>
        </p:txBody>
      </p:sp>
      <p:sp>
        <p:nvSpPr>
          <p:cNvPr id="590" name="Google Shape;590;p48"/>
          <p:cNvSpPr txBox="1"/>
          <p:nvPr>
            <p:ph idx="3" type="body"/>
          </p:nvPr>
        </p:nvSpPr>
        <p:spPr>
          <a:xfrm>
            <a:off x="2613300" y="2459925"/>
            <a:ext cx="3795600" cy="23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Search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Insert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Delete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400">
                <a:latin typeface="Lexend"/>
                <a:ea typeface="Lexend"/>
                <a:cs typeface="Lexend"/>
                <a:sym typeface="Lexend"/>
              </a:rPr>
              <a:t>Split / Merge</a:t>
            </a:r>
            <a:endParaRPr b="1" sz="14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49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1: </a:t>
            </a:r>
            <a:endParaRPr sz="1000"/>
          </a:p>
        </p:txBody>
      </p:sp>
      <p:sp>
        <p:nvSpPr>
          <p:cNvPr id="596" name="Google Shape;596;p49"/>
          <p:cNvSpPr txBox="1"/>
          <p:nvPr>
            <p:ph idx="2" type="body"/>
          </p:nvPr>
        </p:nvSpPr>
        <p:spPr>
          <a:xfrm>
            <a:off x="433550" y="1706850"/>
            <a:ext cx="3755400" cy="29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Search uses only the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property on keys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Compare target key with current node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Move left if smaller, right if larger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Stop when found or reach null</a:t>
            </a:r>
            <a:endParaRPr sz="1300"/>
          </a:p>
        </p:txBody>
      </p:sp>
      <p:sp>
        <p:nvSpPr>
          <p:cNvPr id="597" name="Google Shape;597;p49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</a:t>
            </a:r>
            <a:endParaRPr/>
          </a:p>
        </p:txBody>
      </p:sp>
      <p:sp>
        <p:nvSpPr>
          <p:cNvPr id="598" name="Google Shape;598;p49"/>
          <p:cNvSpPr/>
          <p:nvPr/>
        </p:nvSpPr>
        <p:spPr>
          <a:xfrm>
            <a:off x="6521850" y="6123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99" name="Google Shape;599;p49"/>
          <p:cNvSpPr txBox="1"/>
          <p:nvPr/>
        </p:nvSpPr>
        <p:spPr>
          <a:xfrm>
            <a:off x="6552471" y="5816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0" name="Google Shape;600;p49"/>
          <p:cNvSpPr/>
          <p:nvPr/>
        </p:nvSpPr>
        <p:spPr>
          <a:xfrm>
            <a:off x="5801900" y="163127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1" name="Google Shape;601;p49"/>
          <p:cNvSpPr/>
          <p:nvPr/>
        </p:nvSpPr>
        <p:spPr>
          <a:xfrm>
            <a:off x="7339675" y="1623638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2" name="Google Shape;602;p49"/>
          <p:cNvSpPr txBox="1"/>
          <p:nvPr/>
        </p:nvSpPr>
        <p:spPr>
          <a:xfrm>
            <a:off x="5832521" y="160065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3" name="Google Shape;603;p49"/>
          <p:cNvSpPr txBox="1"/>
          <p:nvPr/>
        </p:nvSpPr>
        <p:spPr>
          <a:xfrm>
            <a:off x="7370296" y="1593021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4" name="Google Shape;604;p49"/>
          <p:cNvSpPr/>
          <p:nvPr/>
        </p:nvSpPr>
        <p:spPr>
          <a:xfrm>
            <a:off x="5103450" y="27093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5" name="Google Shape;605;p49"/>
          <p:cNvSpPr/>
          <p:nvPr/>
        </p:nvSpPr>
        <p:spPr>
          <a:xfrm>
            <a:off x="6074125" y="2709371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6" name="Google Shape;606;p49"/>
          <p:cNvSpPr txBox="1"/>
          <p:nvPr/>
        </p:nvSpPr>
        <p:spPr>
          <a:xfrm>
            <a:off x="5134071" y="26787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40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7" name="Google Shape;607;p49"/>
          <p:cNvSpPr txBox="1"/>
          <p:nvPr/>
        </p:nvSpPr>
        <p:spPr>
          <a:xfrm>
            <a:off x="6104746" y="267875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50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8" name="Google Shape;608;p49"/>
          <p:cNvSpPr/>
          <p:nvPr/>
        </p:nvSpPr>
        <p:spPr>
          <a:xfrm>
            <a:off x="7075425" y="270172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09" name="Google Shape;609;p49"/>
          <p:cNvSpPr/>
          <p:nvPr/>
        </p:nvSpPr>
        <p:spPr>
          <a:xfrm>
            <a:off x="8076725" y="26940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0" name="Google Shape;610;p49"/>
          <p:cNvSpPr txBox="1"/>
          <p:nvPr/>
        </p:nvSpPr>
        <p:spPr>
          <a:xfrm>
            <a:off x="7106046" y="2671108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65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40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1" name="Google Shape;611;p49"/>
          <p:cNvSpPr txBox="1"/>
          <p:nvPr/>
        </p:nvSpPr>
        <p:spPr>
          <a:xfrm>
            <a:off x="8107346" y="26634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90</a:t>
            </a: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, 30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2" name="Google Shape;612;p49"/>
          <p:cNvSpPr txBox="1"/>
          <p:nvPr/>
        </p:nvSpPr>
        <p:spPr>
          <a:xfrm>
            <a:off x="6178950" y="4006525"/>
            <a:ext cx="1928400" cy="5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Search for key = 40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13" name="Google Shape;613;p49"/>
          <p:cNvSpPr txBox="1"/>
          <p:nvPr/>
        </p:nvSpPr>
        <p:spPr>
          <a:xfrm>
            <a:off x="6267450" y="3277888"/>
            <a:ext cx="1751400" cy="4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recall</a:t>
            </a: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:</a:t>
            </a:r>
            <a:endParaRPr sz="1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(X, Y) = (key, priority)</a:t>
            </a:r>
            <a:endParaRPr sz="11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14" name="Google Shape;614;p49"/>
          <p:cNvSpPr/>
          <p:nvPr/>
        </p:nvSpPr>
        <p:spPr>
          <a:xfrm rot="5400000">
            <a:off x="6711928" y="82336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5" name="Google Shape;615;p49"/>
          <p:cNvSpPr/>
          <p:nvPr/>
        </p:nvSpPr>
        <p:spPr>
          <a:xfrm rot="5400000">
            <a:off x="5858928" y="187191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6" name="Google Shape;616;p49"/>
          <p:cNvSpPr/>
          <p:nvPr/>
        </p:nvSpPr>
        <p:spPr>
          <a:xfrm rot="5400000">
            <a:off x="7560378" y="1845137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50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1: </a:t>
            </a:r>
            <a:endParaRPr sz="1000"/>
          </a:p>
        </p:txBody>
      </p:sp>
      <p:sp>
        <p:nvSpPr>
          <p:cNvPr id="622" name="Google Shape;622;p50"/>
          <p:cNvSpPr txBox="1"/>
          <p:nvPr>
            <p:ph idx="2" type="body"/>
          </p:nvPr>
        </p:nvSpPr>
        <p:spPr>
          <a:xfrm>
            <a:off x="433550" y="1706850"/>
            <a:ext cx="3755400" cy="295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Search uses only the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property on keys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Compare target key with current node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Move left if smaller, right if larger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Stop when found or reach null</a:t>
            </a:r>
            <a:endParaRPr sz="1300"/>
          </a:p>
        </p:txBody>
      </p:sp>
      <p:sp>
        <p:nvSpPr>
          <p:cNvPr id="623" name="Google Shape;623;p50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</a:t>
            </a:r>
            <a:endParaRPr/>
          </a:p>
        </p:txBody>
      </p:sp>
      <p:sp>
        <p:nvSpPr>
          <p:cNvPr id="624" name="Google Shape;624;p50"/>
          <p:cNvSpPr/>
          <p:nvPr/>
        </p:nvSpPr>
        <p:spPr>
          <a:xfrm>
            <a:off x="6521850" y="6123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5" name="Google Shape;625;p50"/>
          <p:cNvSpPr txBox="1"/>
          <p:nvPr/>
        </p:nvSpPr>
        <p:spPr>
          <a:xfrm>
            <a:off x="6552471" y="5816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6" name="Google Shape;626;p50"/>
          <p:cNvSpPr/>
          <p:nvPr/>
        </p:nvSpPr>
        <p:spPr>
          <a:xfrm>
            <a:off x="5801900" y="163127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7" name="Google Shape;627;p50"/>
          <p:cNvSpPr/>
          <p:nvPr/>
        </p:nvSpPr>
        <p:spPr>
          <a:xfrm>
            <a:off x="7339675" y="1623638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8" name="Google Shape;628;p50"/>
          <p:cNvSpPr txBox="1"/>
          <p:nvPr/>
        </p:nvSpPr>
        <p:spPr>
          <a:xfrm>
            <a:off x="5832521" y="160065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29" name="Google Shape;629;p50"/>
          <p:cNvSpPr txBox="1"/>
          <p:nvPr/>
        </p:nvSpPr>
        <p:spPr>
          <a:xfrm>
            <a:off x="7370296" y="1593021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0" name="Google Shape;630;p50"/>
          <p:cNvSpPr/>
          <p:nvPr/>
        </p:nvSpPr>
        <p:spPr>
          <a:xfrm>
            <a:off x="5103450" y="27093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1" name="Google Shape;631;p50"/>
          <p:cNvSpPr/>
          <p:nvPr/>
        </p:nvSpPr>
        <p:spPr>
          <a:xfrm>
            <a:off x="6074125" y="2709371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2" name="Google Shape;632;p50"/>
          <p:cNvSpPr txBox="1"/>
          <p:nvPr/>
        </p:nvSpPr>
        <p:spPr>
          <a:xfrm>
            <a:off x="5134071" y="26787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20, 40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3" name="Google Shape;633;p50"/>
          <p:cNvSpPr txBox="1"/>
          <p:nvPr/>
        </p:nvSpPr>
        <p:spPr>
          <a:xfrm>
            <a:off x="6104746" y="267875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40, 50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4" name="Google Shape;634;p50"/>
          <p:cNvSpPr/>
          <p:nvPr/>
        </p:nvSpPr>
        <p:spPr>
          <a:xfrm>
            <a:off x="7075425" y="270172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5" name="Google Shape;635;p50"/>
          <p:cNvSpPr/>
          <p:nvPr/>
        </p:nvSpPr>
        <p:spPr>
          <a:xfrm>
            <a:off x="8076725" y="2694063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6" name="Google Shape;636;p50"/>
          <p:cNvSpPr txBox="1"/>
          <p:nvPr/>
        </p:nvSpPr>
        <p:spPr>
          <a:xfrm>
            <a:off x="7106046" y="2671108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65, 40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7" name="Google Shape;637;p50"/>
          <p:cNvSpPr txBox="1"/>
          <p:nvPr/>
        </p:nvSpPr>
        <p:spPr>
          <a:xfrm>
            <a:off x="8107346" y="2663446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90, 30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38" name="Google Shape;638;p50"/>
          <p:cNvSpPr txBox="1"/>
          <p:nvPr/>
        </p:nvSpPr>
        <p:spPr>
          <a:xfrm>
            <a:off x="6178950" y="4006525"/>
            <a:ext cx="1928400" cy="5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Search for key = 40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39" name="Google Shape;639;p50"/>
          <p:cNvSpPr txBox="1"/>
          <p:nvPr/>
        </p:nvSpPr>
        <p:spPr>
          <a:xfrm>
            <a:off x="6267450" y="3277888"/>
            <a:ext cx="1751400" cy="4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recall:</a:t>
            </a:r>
            <a:endParaRPr sz="1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(X, Y) = (key, priority)</a:t>
            </a:r>
            <a:endParaRPr sz="11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40" name="Google Shape;640;p50"/>
          <p:cNvSpPr/>
          <p:nvPr/>
        </p:nvSpPr>
        <p:spPr>
          <a:xfrm rot="5400000">
            <a:off x="6711928" y="82336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1" name="Google Shape;641;p50"/>
          <p:cNvSpPr/>
          <p:nvPr/>
        </p:nvSpPr>
        <p:spPr>
          <a:xfrm rot="5400000">
            <a:off x="5858928" y="187191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42" name="Google Shape;642;p50"/>
          <p:cNvSpPr/>
          <p:nvPr/>
        </p:nvSpPr>
        <p:spPr>
          <a:xfrm rot="5400000">
            <a:off x="7560378" y="1845137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643" name="Google Shape;643;p50"/>
          <p:cNvCxnSpPr/>
          <p:nvPr/>
        </p:nvCxnSpPr>
        <p:spPr>
          <a:xfrm flipH="1">
            <a:off x="6469825" y="1075675"/>
            <a:ext cx="482700" cy="488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4" name="Google Shape;644;p50"/>
          <p:cNvCxnSpPr/>
          <p:nvPr/>
        </p:nvCxnSpPr>
        <p:spPr>
          <a:xfrm rot="10800000">
            <a:off x="6111375" y="2120425"/>
            <a:ext cx="489600" cy="4923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9" name="Google Shape;649;p51" title="Screenshot 2026-04-22 at 8.32.14 PM.png"/>
          <p:cNvPicPr preferRelativeResize="0"/>
          <p:nvPr/>
        </p:nvPicPr>
        <p:blipFill rotWithShape="1">
          <a:blip r:embed="rId3">
            <a:alphaModFix/>
          </a:blip>
          <a:srcRect b="0" l="0" r="0" t="18805"/>
          <a:stretch/>
        </p:blipFill>
        <p:spPr>
          <a:xfrm>
            <a:off x="640625" y="1167400"/>
            <a:ext cx="7862749" cy="39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50" name="Google Shape;650;p51"/>
          <p:cNvSpPr txBox="1"/>
          <p:nvPr>
            <p:ph type="title"/>
          </p:nvPr>
        </p:nvSpPr>
        <p:spPr>
          <a:xfrm>
            <a:off x="555900" y="3256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52"/>
          <p:cNvSpPr txBox="1"/>
          <p:nvPr>
            <p:ph idx="2" type="body"/>
          </p:nvPr>
        </p:nvSpPr>
        <p:spPr>
          <a:xfrm>
            <a:off x="408650" y="1743075"/>
            <a:ext cx="3755400" cy="29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Insert by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BST key order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Assign a </a:t>
            </a:r>
            <a:r>
              <a:rPr b="1" lang="en">
                <a:latin typeface="Lexend"/>
                <a:ea typeface="Lexend"/>
                <a:cs typeface="Lexend"/>
                <a:sym typeface="Lexend"/>
              </a:rPr>
              <a:t>random priority</a:t>
            </a:r>
            <a:endParaRPr b="1"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Restore heap property by rotations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048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Final tree satisfies both BST and heap rules</a:t>
            </a:r>
            <a:endParaRPr sz="1300"/>
          </a:p>
        </p:txBody>
      </p:sp>
      <p:sp>
        <p:nvSpPr>
          <p:cNvPr id="656" name="Google Shape;656;p52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Spline Sans"/>
                <a:ea typeface="Spline Sans"/>
                <a:cs typeface="Spline Sans"/>
                <a:sym typeface="Spline Sans"/>
              </a:rPr>
              <a:t>Operation 2:</a:t>
            </a:r>
            <a:endParaRPr/>
          </a:p>
        </p:txBody>
      </p:sp>
      <p:sp>
        <p:nvSpPr>
          <p:cNvPr id="657" name="Google Shape;657;p5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</a:t>
            </a:r>
            <a:endParaRPr/>
          </a:p>
        </p:txBody>
      </p:sp>
      <p:sp>
        <p:nvSpPr>
          <p:cNvPr id="658" name="Google Shape;658;p52"/>
          <p:cNvSpPr txBox="1"/>
          <p:nvPr/>
        </p:nvSpPr>
        <p:spPr>
          <a:xfrm>
            <a:off x="5805300" y="3671100"/>
            <a:ext cx="2480400" cy="7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Ex: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Insert new node: (40, 95)</a:t>
            </a:r>
            <a:endParaRPr b="1" sz="13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59" name="Google Shape;659;p52"/>
          <p:cNvSpPr/>
          <p:nvPr/>
        </p:nvSpPr>
        <p:spPr>
          <a:xfrm>
            <a:off x="6521850" y="612300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0" name="Google Shape;660;p52"/>
          <p:cNvSpPr txBox="1"/>
          <p:nvPr/>
        </p:nvSpPr>
        <p:spPr>
          <a:xfrm>
            <a:off x="6552471" y="581684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50, 90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1" name="Google Shape;661;p52"/>
          <p:cNvSpPr/>
          <p:nvPr/>
        </p:nvSpPr>
        <p:spPr>
          <a:xfrm>
            <a:off x="5801900" y="1631275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2" name="Google Shape;662;p52"/>
          <p:cNvSpPr/>
          <p:nvPr/>
        </p:nvSpPr>
        <p:spPr>
          <a:xfrm>
            <a:off x="7339675" y="1623638"/>
            <a:ext cx="880200" cy="3828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3" name="Google Shape;663;p52"/>
          <p:cNvSpPr txBox="1"/>
          <p:nvPr/>
        </p:nvSpPr>
        <p:spPr>
          <a:xfrm>
            <a:off x="5832521" y="1600659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30, 80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4" name="Google Shape;664;p52"/>
          <p:cNvSpPr txBox="1"/>
          <p:nvPr/>
        </p:nvSpPr>
        <p:spPr>
          <a:xfrm>
            <a:off x="7370296" y="1593021"/>
            <a:ext cx="880200" cy="3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70, 60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65" name="Google Shape;665;p52"/>
          <p:cNvSpPr/>
          <p:nvPr/>
        </p:nvSpPr>
        <p:spPr>
          <a:xfrm rot="5400000">
            <a:off x="6711928" y="823362"/>
            <a:ext cx="500042" cy="979643"/>
          </a:xfrm>
          <a:custGeom>
            <a:rect b="b" l="l" r="r" t="t"/>
            <a:pathLst>
              <a:path extrusionOk="0" h="129754" w="151528">
                <a:moveTo>
                  <a:pt x="151528" y="0"/>
                </a:moveTo>
                <a:lnTo>
                  <a:pt x="0" y="64877"/>
                </a:lnTo>
                <a:lnTo>
                  <a:pt x="151083" y="129754"/>
                </a:ln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cxnSp>
        <p:nvCxnSpPr>
          <p:cNvPr id="666" name="Google Shape;666;p52"/>
          <p:cNvCxnSpPr/>
          <p:nvPr/>
        </p:nvCxnSpPr>
        <p:spPr>
          <a:xfrm flipH="1">
            <a:off x="6469825" y="1075675"/>
            <a:ext cx="482700" cy="488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ssignment #2">
  <a:themeElements>
    <a:clrScheme name="Simple Light">
      <a:dk1>
        <a:srgbClr val="000000"/>
      </a:dk1>
      <a:lt1>
        <a:srgbClr val="FCF9F6"/>
      </a:lt1>
      <a:dk2>
        <a:srgbClr val="DE7E5D"/>
      </a:dk2>
      <a:lt2>
        <a:srgbClr val="FFB185"/>
      </a:lt2>
      <a:accent1>
        <a:srgbClr val="FFE5D6"/>
      </a:accent1>
      <a:accent2>
        <a:srgbClr val="FFCCAF"/>
      </a:accent2>
      <a:accent3>
        <a:srgbClr val="CAF0F8"/>
      </a:accent3>
      <a:accent4>
        <a:srgbClr val="00B4D8"/>
      </a:accent4>
      <a:accent5>
        <a:srgbClr val="0077B6"/>
      </a:accent5>
      <a:accent6>
        <a:srgbClr val="03045E"/>
      </a:accent6>
      <a:hlink>
        <a:srgbClr val="001D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