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</p:sldIdLst>
  <p:sldSz cy="5143500" cx="9144000"/>
  <p:notesSz cx="6858000" cy="9144000"/>
  <p:embeddedFontLst>
    <p:embeddedFont>
      <p:font typeface="Average"/>
      <p:regular r:id="rId28"/>
    </p:embeddedFont>
    <p:embeddedFont>
      <p:font typeface="Oswald"/>
      <p:regular r:id="rId29"/>
      <p:bold r:id="rId30"/>
    </p:embeddedFont>
    <p:embeddedFont>
      <p:font typeface="Roboto Mono"/>
      <p:regular r:id="rId31"/>
      <p:bold r:id="rId32"/>
      <p:italic r:id="rId33"/>
      <p:boldItalic r:id="rId3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font" Target="fonts/Average-regular.fntdata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Oswald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font" Target="fonts/RobotoMono-regular.fntdata"/><Relationship Id="rId30" Type="http://schemas.openxmlformats.org/officeDocument/2006/relationships/font" Target="fonts/Oswald-bold.fntdata"/><Relationship Id="rId11" Type="http://schemas.openxmlformats.org/officeDocument/2006/relationships/slide" Target="slides/slide6.xml"/><Relationship Id="rId33" Type="http://schemas.openxmlformats.org/officeDocument/2006/relationships/font" Target="fonts/RobotoMono-italic.fntdata"/><Relationship Id="rId10" Type="http://schemas.openxmlformats.org/officeDocument/2006/relationships/slide" Target="slides/slide5.xml"/><Relationship Id="rId32" Type="http://schemas.openxmlformats.org/officeDocument/2006/relationships/font" Target="fonts/RobotoMono-bold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34" Type="http://schemas.openxmlformats.org/officeDocument/2006/relationships/font" Target="fonts/RobotoMono-boldItalic.fntdata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d8155e53c5_0_22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3d8155e53c5_0_22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d8155e53c5_0_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3d8155e53c5_0_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d8155e53c5_0_18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3d8155e53c5_0_18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d8155e53c5_0_18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3d8155e53c5_0_18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3d8155e53c5_0_18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3d8155e53c5_0_18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3d8155e53c5_0_187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3d8155e53c5_0_18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3d8155e53c5_0_188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3d8155e53c5_0_18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3d8155e53c5_0_188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3d8155e53c5_0_18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3d8155e53c5_0_230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9" name="Google Shape;169;g3d8155e53c5_0_23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3d8155e53c5_0_189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" name="Google Shape;176;g3d8155e53c5_0_18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d8155e53c5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3d8155e53c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3d8155e53c5_0_189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" name="Google Shape;183;g3d8155e53c5_0_18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3d8155e53c5_0_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3d8155e53c5_0_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Time per operation: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O(log(len(array))) =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× O(log(len(array))) — descent depth, up to 2 paths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× O(1) — sum merge and lazy stamp per node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Dominant cost: the descent. Lazy flush is constant per level.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Space: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O(len(array)) =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× O(4 · len(array)) — sums array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× O(4 · len(array)) — pending addends array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4× factor covers unbalanced tree shapes when array size isn't a power of two.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3977e46a82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3977e46a82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d8155e53c5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d8155e53c5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3d8155e53c5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3d8155e53c5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d8155e53c5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3d8155e53c5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d8155e53c5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d8155e53c5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d8155e53c5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d8155e53c5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3d8155e53c5_0_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3d8155e53c5_0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d8155e53c5_0_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3d8155e53c5_0_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4350279" y="2855377"/>
            <a:ext cx="443589" cy="105632"/>
            <a:chOff x="4137525" y="2915950"/>
            <a:chExt cx="869100" cy="207000"/>
          </a:xfrm>
        </p:grpSpPr>
        <p:sp>
          <p:nvSpPr>
            <p:cNvPr id="11" name="Google Shape;11;p2"/>
            <p:cNvSpPr/>
            <p:nvPr/>
          </p:nvSpPr>
          <p:spPr>
            <a:xfrm>
              <a:off x="446857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47996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41375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1255275"/>
            <a:ext cx="8520600" cy="1890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671250" y="2141250"/>
            <a:ext cx="7852200" cy="861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4" name="Google Shape;34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490250" y="526350"/>
            <a:ext cx="62271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2" name="Google Shape;42;p9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3" name="Google Shape;43;p9"/>
          <p:cNvSpPr txBox="1"/>
          <p:nvPr>
            <p:ph idx="1" type="subTitle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Oswald"/>
              <a:buNone/>
              <a:defRPr sz="2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lat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  <a:defRPr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lvl="1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lvl="2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lvl="3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lvl="4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lvl="5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lvl="6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lvl="7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lvl="8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7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7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0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2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4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8.png"/><Relationship Id="rId4" Type="http://schemas.openxmlformats.org/officeDocument/2006/relationships/image" Target="../media/image11.png"/><Relationship Id="rId5" Type="http://schemas.openxmlformats.org/officeDocument/2006/relationships/image" Target="../media/image6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9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2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Segment Tree Range Updates</a:t>
            </a:r>
            <a:endParaRPr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Matthew, Owen, Bryan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Imagine</a:t>
            </a:r>
            <a:r>
              <a:rPr lang="en"/>
              <a:t> a tree…</a:t>
            </a:r>
            <a:endParaRPr/>
          </a:p>
        </p:txBody>
      </p:sp>
      <p:sp>
        <p:nvSpPr>
          <p:cNvPr id="114" name="Google Shape;114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15" name="Google Shape;115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99949" y="1224200"/>
            <a:ext cx="6144102" cy="34163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Verification - +10 to [0,1]</a:t>
            </a:r>
            <a:endParaRPr/>
          </a:p>
        </p:txBody>
      </p:sp>
      <p:sp>
        <p:nvSpPr>
          <p:cNvPr id="121" name="Google Shape;121;p23"/>
          <p:cNvSpPr txBox="1"/>
          <p:nvPr>
            <p:ph idx="1" type="body"/>
          </p:nvPr>
        </p:nvSpPr>
        <p:spPr>
          <a:xfrm>
            <a:off x="727650" y="3516500"/>
            <a:ext cx="7688700" cy="98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19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en" sz="2100">
                <a:solidFill>
                  <a:schemeClr val="dk1"/>
                </a:solidFill>
              </a:rPr>
              <a:t>Start at node 1 </a:t>
            </a:r>
            <a:endParaRPr sz="2100">
              <a:solidFill>
                <a:schemeClr val="dk1"/>
              </a:solidFill>
            </a:endParaRPr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en" sz="2100">
                <a:solidFill>
                  <a:schemeClr val="dk1"/>
                </a:solidFill>
              </a:rPr>
              <a:t>[0..2] </a:t>
            </a:r>
            <a:r>
              <a:rPr lang="en" sz="2100">
                <a:solidFill>
                  <a:schemeClr val="dk1"/>
                </a:solidFill>
              </a:rPr>
              <a:t>partially</a:t>
            </a:r>
            <a:r>
              <a:rPr lang="en" sz="2100">
                <a:solidFill>
                  <a:schemeClr val="dk1"/>
                </a:solidFill>
              </a:rPr>
              <a:t> overlaps [0..1]</a:t>
            </a:r>
            <a:endParaRPr sz="2100">
              <a:solidFill>
                <a:schemeClr val="dk1"/>
              </a:solidFill>
            </a:endParaRPr>
          </a:p>
        </p:txBody>
      </p:sp>
      <p:pic>
        <p:nvPicPr>
          <p:cNvPr id="122" name="Google Shape;122;p23"/>
          <p:cNvPicPr preferRelativeResize="0"/>
          <p:nvPr/>
        </p:nvPicPr>
        <p:blipFill rotWithShape="1">
          <a:blip r:embed="rId3">
            <a:alphaModFix/>
          </a:blip>
          <a:srcRect b="0" l="11119" r="0" t="0"/>
          <a:stretch/>
        </p:blipFill>
        <p:spPr>
          <a:xfrm>
            <a:off x="3149725" y="1017725"/>
            <a:ext cx="3251326" cy="2193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Verification - +10 to [0,1]</a:t>
            </a:r>
            <a:endParaRPr/>
          </a:p>
        </p:txBody>
      </p:sp>
      <p:sp>
        <p:nvSpPr>
          <p:cNvPr id="128" name="Google Shape;128;p24"/>
          <p:cNvSpPr txBox="1"/>
          <p:nvPr>
            <p:ph idx="1" type="body"/>
          </p:nvPr>
        </p:nvSpPr>
        <p:spPr>
          <a:xfrm>
            <a:off x="727650" y="3516500"/>
            <a:ext cx="7688700" cy="98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19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en" sz="2100">
                <a:solidFill>
                  <a:schemeClr val="dk1"/>
                </a:solidFill>
              </a:rPr>
              <a:t>Recursing to node 2. </a:t>
            </a:r>
            <a:endParaRPr sz="2100">
              <a:solidFill>
                <a:schemeClr val="dk1"/>
              </a:solidFill>
            </a:endParaRPr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en" sz="2100">
                <a:solidFill>
                  <a:schemeClr val="dk1"/>
                </a:solidFill>
              </a:rPr>
              <a:t>Fully covers range. Update and stop.</a:t>
            </a:r>
            <a:endParaRPr sz="2100">
              <a:solidFill>
                <a:schemeClr val="dk1"/>
              </a:solidFill>
            </a:endParaRPr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en" sz="2100">
                <a:solidFill>
                  <a:schemeClr val="dk1"/>
                </a:solidFill>
              </a:rPr>
              <a:t>Tree_sums[2] = 3 + 10 * 2. </a:t>
            </a:r>
            <a:endParaRPr sz="2100">
              <a:solidFill>
                <a:schemeClr val="dk1"/>
              </a:solidFill>
            </a:endParaRPr>
          </a:p>
        </p:txBody>
      </p:sp>
      <p:pic>
        <p:nvPicPr>
          <p:cNvPr id="129" name="Google Shape;129;p24"/>
          <p:cNvPicPr preferRelativeResize="0"/>
          <p:nvPr/>
        </p:nvPicPr>
        <p:blipFill rotWithShape="1">
          <a:blip r:embed="rId3">
            <a:alphaModFix/>
          </a:blip>
          <a:srcRect b="0" l="5569" r="2384" t="0"/>
          <a:stretch/>
        </p:blipFill>
        <p:spPr>
          <a:xfrm>
            <a:off x="2844551" y="1017725"/>
            <a:ext cx="3579200" cy="24744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Verification - +10 to [0,1]</a:t>
            </a:r>
            <a:endParaRPr/>
          </a:p>
        </p:txBody>
      </p:sp>
      <p:sp>
        <p:nvSpPr>
          <p:cNvPr id="135" name="Google Shape;135;p25"/>
          <p:cNvSpPr txBox="1"/>
          <p:nvPr>
            <p:ph idx="1" type="body"/>
          </p:nvPr>
        </p:nvSpPr>
        <p:spPr>
          <a:xfrm>
            <a:off x="727650" y="3516500"/>
            <a:ext cx="7688700" cy="98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19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en" sz="2100">
                <a:solidFill>
                  <a:schemeClr val="dk1"/>
                </a:solidFill>
              </a:rPr>
              <a:t>Still recursing </a:t>
            </a:r>
            <a:r>
              <a:rPr lang="en" sz="2100">
                <a:solidFill>
                  <a:schemeClr val="dk1"/>
                </a:solidFill>
              </a:rPr>
              <a:t>to node </a:t>
            </a:r>
            <a:r>
              <a:rPr lang="en" sz="2100">
                <a:solidFill>
                  <a:schemeClr val="dk1"/>
                </a:solidFill>
              </a:rPr>
              <a:t>2</a:t>
            </a:r>
            <a:r>
              <a:rPr lang="en" sz="2100">
                <a:solidFill>
                  <a:schemeClr val="dk1"/>
                </a:solidFill>
              </a:rPr>
              <a:t>. </a:t>
            </a:r>
            <a:endParaRPr sz="2100">
              <a:solidFill>
                <a:schemeClr val="dk1"/>
              </a:solidFill>
            </a:endParaRPr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en" sz="2100">
                <a:solidFill>
                  <a:schemeClr val="dk1"/>
                </a:solidFill>
              </a:rPr>
              <a:t>Tree_sums[2] = sum + addend * covered cells =  3 + 10 * 2</a:t>
            </a:r>
            <a:endParaRPr sz="2100">
              <a:solidFill>
                <a:schemeClr val="dk1"/>
              </a:solidFill>
            </a:endParaRPr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en" sz="2100">
                <a:solidFill>
                  <a:schemeClr val="dk1"/>
                </a:solidFill>
              </a:rPr>
              <a:t>Lazy_pending[2] = 10. We stop here. </a:t>
            </a:r>
            <a:endParaRPr sz="2100">
              <a:solidFill>
                <a:schemeClr val="dk1"/>
              </a:solidFill>
            </a:endParaRPr>
          </a:p>
        </p:txBody>
      </p:sp>
      <p:pic>
        <p:nvPicPr>
          <p:cNvPr id="136" name="Google Shape;136;p25"/>
          <p:cNvPicPr preferRelativeResize="0"/>
          <p:nvPr/>
        </p:nvPicPr>
        <p:blipFill rotWithShape="1">
          <a:blip r:embed="rId3">
            <a:alphaModFix/>
          </a:blip>
          <a:srcRect b="0" l="5569" r="2384" t="0"/>
          <a:stretch/>
        </p:blipFill>
        <p:spPr>
          <a:xfrm>
            <a:off x="2844551" y="1017725"/>
            <a:ext cx="3579200" cy="24744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Verification - +10 to [0,1]</a:t>
            </a:r>
            <a:endParaRPr/>
          </a:p>
        </p:txBody>
      </p:sp>
      <p:sp>
        <p:nvSpPr>
          <p:cNvPr id="142" name="Google Shape;142;p26"/>
          <p:cNvSpPr txBox="1"/>
          <p:nvPr>
            <p:ph idx="1" type="body"/>
          </p:nvPr>
        </p:nvSpPr>
        <p:spPr>
          <a:xfrm>
            <a:off x="727650" y="3516500"/>
            <a:ext cx="7688700" cy="98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19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en" sz="2100">
                <a:solidFill>
                  <a:schemeClr val="dk1"/>
                </a:solidFill>
              </a:rPr>
              <a:t>Let’s look at node 3.</a:t>
            </a:r>
            <a:endParaRPr sz="2100">
              <a:solidFill>
                <a:schemeClr val="dk1"/>
              </a:solidFill>
            </a:endParaRPr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en" sz="2100">
                <a:solidFill>
                  <a:schemeClr val="dk1"/>
                </a:solidFill>
              </a:rPr>
              <a:t>Let’s not look at node 3 </a:t>
            </a:r>
            <a:r>
              <a:rPr lang="en" sz="2100">
                <a:solidFill>
                  <a:schemeClr val="dk1"/>
                </a:solidFill>
              </a:rPr>
              <a:t>because</a:t>
            </a:r>
            <a:r>
              <a:rPr lang="en" sz="2100">
                <a:solidFill>
                  <a:schemeClr val="dk1"/>
                </a:solidFill>
              </a:rPr>
              <a:t> there’s nothing to do.</a:t>
            </a:r>
            <a:endParaRPr sz="2100">
              <a:solidFill>
                <a:schemeClr val="dk1"/>
              </a:solidFill>
            </a:endParaRPr>
          </a:p>
        </p:txBody>
      </p:sp>
      <p:pic>
        <p:nvPicPr>
          <p:cNvPr id="143" name="Google Shape;143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61288" y="1017725"/>
            <a:ext cx="3221420" cy="21939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Verification - +10 to [0,1]</a:t>
            </a:r>
            <a:endParaRPr/>
          </a:p>
        </p:txBody>
      </p:sp>
      <p:sp>
        <p:nvSpPr>
          <p:cNvPr id="149" name="Google Shape;149;p27"/>
          <p:cNvSpPr txBox="1"/>
          <p:nvPr>
            <p:ph idx="1" type="body"/>
          </p:nvPr>
        </p:nvSpPr>
        <p:spPr>
          <a:xfrm>
            <a:off x="727650" y="3516500"/>
            <a:ext cx="7688700" cy="98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19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en" sz="2100">
                <a:solidFill>
                  <a:schemeClr val="dk1"/>
                </a:solidFill>
              </a:rPr>
              <a:t>Bubbling back up to node 1. </a:t>
            </a:r>
            <a:endParaRPr sz="2100">
              <a:solidFill>
                <a:schemeClr val="dk1"/>
              </a:solidFill>
            </a:endParaRPr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en" sz="2100">
                <a:solidFill>
                  <a:schemeClr val="dk1"/>
                </a:solidFill>
              </a:rPr>
              <a:t>Tree_sums[1] = tree_sums[2] + tree_sums[3] = 23 + 3 = 26 </a:t>
            </a:r>
            <a:endParaRPr sz="2100">
              <a:solidFill>
                <a:schemeClr val="dk1"/>
              </a:solidFill>
            </a:endParaRPr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en" sz="2100">
                <a:solidFill>
                  <a:schemeClr val="dk1"/>
                </a:solidFill>
              </a:rPr>
              <a:t>I.e., [11, 12, 3]</a:t>
            </a:r>
            <a:endParaRPr sz="2100">
              <a:solidFill>
                <a:schemeClr val="dk1"/>
              </a:solidFill>
            </a:endParaRPr>
          </a:p>
        </p:txBody>
      </p:sp>
      <p:pic>
        <p:nvPicPr>
          <p:cNvPr id="150" name="Google Shape;150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71150" y="1076900"/>
            <a:ext cx="3631725" cy="243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Verification - query [1,2]</a:t>
            </a:r>
            <a:endParaRPr/>
          </a:p>
        </p:txBody>
      </p:sp>
      <p:sp>
        <p:nvSpPr>
          <p:cNvPr id="156" name="Google Shape;156;p28"/>
          <p:cNvSpPr txBox="1"/>
          <p:nvPr>
            <p:ph idx="1" type="body"/>
          </p:nvPr>
        </p:nvSpPr>
        <p:spPr>
          <a:xfrm>
            <a:off x="727650" y="3516500"/>
            <a:ext cx="7688700" cy="98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19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en" sz="2100">
                <a:solidFill>
                  <a:schemeClr val="dk1"/>
                </a:solidFill>
              </a:rPr>
              <a:t>Start at node 1</a:t>
            </a:r>
            <a:endParaRPr sz="2100">
              <a:solidFill>
                <a:schemeClr val="dk1"/>
              </a:solidFill>
            </a:endParaRPr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en" sz="2100">
                <a:solidFill>
                  <a:schemeClr val="dk1"/>
                </a:solidFill>
              </a:rPr>
              <a:t>[0..2] </a:t>
            </a:r>
            <a:r>
              <a:rPr lang="en" sz="2100">
                <a:solidFill>
                  <a:schemeClr val="dk1"/>
                </a:solidFill>
              </a:rPr>
              <a:t>partially</a:t>
            </a:r>
            <a:r>
              <a:rPr lang="en" sz="2100">
                <a:solidFill>
                  <a:schemeClr val="dk1"/>
                </a:solidFill>
              </a:rPr>
              <a:t> overlaps with [0..1]</a:t>
            </a:r>
            <a:endParaRPr sz="2100">
              <a:solidFill>
                <a:schemeClr val="dk1"/>
              </a:solidFill>
            </a:endParaRPr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en" sz="2100">
                <a:solidFill>
                  <a:schemeClr val="dk1"/>
                </a:solidFill>
              </a:rPr>
              <a:t>Let’s </a:t>
            </a:r>
            <a:r>
              <a:rPr lang="en" sz="2100">
                <a:solidFill>
                  <a:schemeClr val="dk1"/>
                </a:solidFill>
              </a:rPr>
              <a:t>recurse. </a:t>
            </a:r>
            <a:endParaRPr sz="21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100">
              <a:solidFill>
                <a:schemeClr val="dk1"/>
              </a:solidFill>
            </a:endParaRPr>
          </a:p>
        </p:txBody>
      </p:sp>
      <p:pic>
        <p:nvPicPr>
          <p:cNvPr id="157" name="Google Shape;157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41075" y="1170125"/>
            <a:ext cx="3108871" cy="2193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Verification - query [1,2]</a:t>
            </a:r>
            <a:endParaRPr/>
          </a:p>
        </p:txBody>
      </p:sp>
      <p:sp>
        <p:nvSpPr>
          <p:cNvPr id="163" name="Google Shape;163;p29"/>
          <p:cNvSpPr txBox="1"/>
          <p:nvPr>
            <p:ph idx="1" type="body"/>
          </p:nvPr>
        </p:nvSpPr>
        <p:spPr>
          <a:xfrm>
            <a:off x="727650" y="3516500"/>
            <a:ext cx="7688700" cy="98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19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en" sz="2100">
                <a:solidFill>
                  <a:schemeClr val="dk1"/>
                </a:solidFill>
              </a:rPr>
              <a:t>Node 2 </a:t>
            </a:r>
            <a:r>
              <a:rPr lang="en" sz="2100">
                <a:solidFill>
                  <a:schemeClr val="dk1"/>
                </a:solidFill>
              </a:rPr>
              <a:t>partially</a:t>
            </a:r>
            <a:r>
              <a:rPr lang="en" sz="2100">
                <a:solidFill>
                  <a:schemeClr val="dk1"/>
                </a:solidFill>
              </a:rPr>
              <a:t> overlaps. </a:t>
            </a:r>
            <a:endParaRPr sz="2100">
              <a:solidFill>
                <a:schemeClr val="dk1"/>
              </a:solidFill>
            </a:endParaRPr>
          </a:p>
          <a:p>
            <a:pPr indent="-3619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○"/>
            </a:pPr>
            <a:r>
              <a:rPr lang="en" sz="2100">
                <a:solidFill>
                  <a:schemeClr val="dk1"/>
                </a:solidFill>
              </a:rPr>
              <a:t>Flush lazy + 10. </a:t>
            </a:r>
            <a:endParaRPr sz="2100">
              <a:solidFill>
                <a:schemeClr val="dk1"/>
              </a:solidFill>
            </a:endParaRPr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en" sz="2100">
                <a:solidFill>
                  <a:schemeClr val="dk1"/>
                </a:solidFill>
              </a:rPr>
              <a:t>Node 4 is outside the rang (inverted).</a:t>
            </a:r>
            <a:endParaRPr sz="2100">
              <a:solidFill>
                <a:schemeClr val="dk1"/>
              </a:solidFill>
            </a:endParaRPr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en" sz="2100">
                <a:solidFill>
                  <a:schemeClr val="dk1"/>
                </a:solidFill>
              </a:rPr>
              <a:t>Node 5 is within our range. Gets returned up to node 2.</a:t>
            </a:r>
            <a:endParaRPr sz="2100">
              <a:solidFill>
                <a:schemeClr val="dk1"/>
              </a:solidFill>
            </a:endParaRPr>
          </a:p>
        </p:txBody>
      </p:sp>
      <p:pic>
        <p:nvPicPr>
          <p:cNvPr id="164" name="Google Shape;164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18175" y="1279223"/>
            <a:ext cx="2421706" cy="16872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65" name="Google Shape;165;p2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342855" y="1279223"/>
            <a:ext cx="2661686" cy="168722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6" name="Google Shape;166;p2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107506" y="1279223"/>
            <a:ext cx="2399369" cy="16872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3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Verification - query [1,2]</a:t>
            </a:r>
            <a:endParaRPr/>
          </a:p>
        </p:txBody>
      </p:sp>
      <p:sp>
        <p:nvSpPr>
          <p:cNvPr id="172" name="Google Shape;172;p30"/>
          <p:cNvSpPr txBox="1"/>
          <p:nvPr>
            <p:ph idx="1" type="body"/>
          </p:nvPr>
        </p:nvSpPr>
        <p:spPr>
          <a:xfrm>
            <a:off x="727650" y="3516500"/>
            <a:ext cx="7688700" cy="98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19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en" sz="2100">
                <a:solidFill>
                  <a:schemeClr val="dk1"/>
                </a:solidFill>
              </a:rPr>
              <a:t>Bubble up</a:t>
            </a:r>
            <a:endParaRPr sz="2100">
              <a:solidFill>
                <a:schemeClr val="dk1"/>
              </a:solidFill>
            </a:endParaRPr>
          </a:p>
        </p:txBody>
      </p:sp>
      <p:pic>
        <p:nvPicPr>
          <p:cNvPr id="173" name="Google Shape;173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82550" y="1017725"/>
            <a:ext cx="3378907" cy="2193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3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Verification - query [1,2]</a:t>
            </a:r>
            <a:endParaRPr/>
          </a:p>
        </p:txBody>
      </p:sp>
      <p:sp>
        <p:nvSpPr>
          <p:cNvPr id="179" name="Google Shape;179;p31"/>
          <p:cNvSpPr txBox="1"/>
          <p:nvPr>
            <p:ph idx="1" type="body"/>
          </p:nvPr>
        </p:nvSpPr>
        <p:spPr>
          <a:xfrm>
            <a:off x="727650" y="3516500"/>
            <a:ext cx="7688700" cy="98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19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en" sz="2100">
                <a:solidFill>
                  <a:schemeClr val="dk1"/>
                </a:solidFill>
              </a:rPr>
              <a:t>Looking at node 3. </a:t>
            </a:r>
            <a:endParaRPr sz="2100">
              <a:solidFill>
                <a:schemeClr val="dk1"/>
              </a:solidFill>
            </a:endParaRPr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en" sz="2100">
                <a:solidFill>
                  <a:schemeClr val="dk1"/>
                </a:solidFill>
              </a:rPr>
              <a:t>Within range; return it. </a:t>
            </a:r>
            <a:endParaRPr sz="2100">
              <a:solidFill>
                <a:schemeClr val="dk1"/>
              </a:solidFill>
            </a:endParaRPr>
          </a:p>
        </p:txBody>
      </p:sp>
      <p:pic>
        <p:nvPicPr>
          <p:cNvPr id="180" name="Google Shape;180;p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56762" y="1017725"/>
            <a:ext cx="3430475" cy="25119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Scenario</a:t>
            </a:r>
            <a:endParaRPr/>
          </a:p>
        </p:txBody>
      </p:sp>
      <p:sp>
        <p:nvSpPr>
          <p:cNvPr id="66" name="Google Shape;66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Support </a:t>
            </a:r>
            <a:r>
              <a:rPr b="1" lang="en"/>
              <a:t>two </a:t>
            </a:r>
            <a:r>
              <a:rPr lang="en"/>
              <a:t>operations </a:t>
            </a:r>
            <a:r>
              <a:rPr b="1" lang="en"/>
              <a:t>efficiently</a:t>
            </a:r>
            <a:r>
              <a:rPr lang="en"/>
              <a:t>: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Add a constant to every element in an array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Return the sum of range l…r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 plain array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O(1) to update one cell,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O(n) to sum a range.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 prefix sum array: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O(1) to sum a range,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O(n) to update one cell (</a:t>
            </a:r>
            <a:r>
              <a:rPr lang="en"/>
              <a:t>every prefix after the update shifts for correctness</a:t>
            </a:r>
            <a:r>
              <a:rPr lang="en"/>
              <a:t>).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3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Verification - query [1,2]</a:t>
            </a:r>
            <a:endParaRPr/>
          </a:p>
        </p:txBody>
      </p:sp>
      <p:sp>
        <p:nvSpPr>
          <p:cNvPr id="186" name="Google Shape;186;p32"/>
          <p:cNvSpPr txBox="1"/>
          <p:nvPr>
            <p:ph idx="1" type="body"/>
          </p:nvPr>
        </p:nvSpPr>
        <p:spPr>
          <a:xfrm>
            <a:off x="727650" y="3516500"/>
            <a:ext cx="7688700" cy="98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19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en" sz="2100">
                <a:solidFill>
                  <a:schemeClr val="dk1"/>
                </a:solidFill>
              </a:rPr>
              <a:t>At root, node 1. </a:t>
            </a:r>
            <a:endParaRPr sz="2100">
              <a:solidFill>
                <a:schemeClr val="dk1"/>
              </a:solidFill>
            </a:endParaRPr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en" sz="2100">
                <a:solidFill>
                  <a:schemeClr val="dk1"/>
                </a:solidFill>
              </a:rPr>
              <a:t>Combine left and right. 12 + 3 = 15.</a:t>
            </a:r>
            <a:endParaRPr sz="2100">
              <a:solidFill>
                <a:schemeClr val="dk1"/>
              </a:solidFill>
            </a:endParaRPr>
          </a:p>
        </p:txBody>
      </p:sp>
      <p:pic>
        <p:nvPicPr>
          <p:cNvPr id="187" name="Google Shape;187;p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16675" y="1093925"/>
            <a:ext cx="3710662" cy="2346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3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Wrap-Up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Possible Challenge</a:t>
            </a:r>
            <a:endParaRPr/>
          </a:p>
        </p:txBody>
      </p:sp>
      <p:sp>
        <p:nvSpPr>
          <p:cNvPr id="198" name="Google Shape;198;p3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Every leaf node has a max capacity, but you need to add certain amounts to a range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You are an immoral employer who employs a bunch of people working on a bunch of projects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Each project that gets finished, everyone that worked on it gets a bonus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You don’t want to pay </a:t>
            </a:r>
            <a:r>
              <a:rPr lang="en"/>
              <a:t>anybody more than a certain amount, if their bonus goes over their current pay, too bad it’s gone (cap to capacity)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Example</a:t>
            </a:r>
            <a:endParaRPr/>
          </a:p>
        </p:txBody>
      </p:sp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Given: </a:t>
            </a:r>
            <a:r>
              <a:rPr lang="en"/>
              <a:t>[1, 2, 3]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Add </a:t>
            </a:r>
            <a:r>
              <a:rPr lang="en"/>
              <a:t>10 to range [0,1]: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[11, 12, 3]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Get </a:t>
            </a:r>
            <a:r>
              <a:rPr lang="en"/>
              <a:t>sum of range [1,2]: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12 + 3 = 15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Optimization Progression</a:t>
            </a:r>
            <a:endParaRPr/>
          </a:p>
        </p:txBody>
      </p:sp>
      <p:sp>
        <p:nvSpPr>
          <p:cNvPr id="78" name="Google Shape;78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Unconstrained ideal: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O(1)</a:t>
            </a:r>
            <a:r>
              <a:rPr lang="en"/>
              <a:t> update and O(1) query.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Impossible because a single update can change the answer to many future queries.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Core tension: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The gap between </a:t>
            </a:r>
            <a:r>
              <a:rPr lang="en" u="sng"/>
              <a:t>"touch every cell"</a:t>
            </a:r>
            <a:r>
              <a:rPr lang="en"/>
              <a:t> and </a:t>
            </a:r>
            <a:br>
              <a:rPr lang="en"/>
            </a:br>
            <a:r>
              <a:rPr lang="en" u="sng"/>
              <a:t>"touch a small number of summary nodes."</a:t>
            </a:r>
            <a:endParaRPr u="sng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#1 Precomputing sums </a:t>
            </a:r>
            <a:endParaRPr/>
          </a:p>
        </p:txBody>
      </p:sp>
      <p:sp>
        <p:nvSpPr>
          <p:cNvPr id="84" name="Google Shape;84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Prefix sums aren’t fast enough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Summing manually is o(n)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</a:t>
            </a:r>
            <a:r>
              <a:rPr lang="en"/>
              <a:t>an we store partial sums so each query combines just a few of them?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#1 Precomputing sums </a:t>
            </a:r>
            <a:endParaRPr/>
          </a:p>
        </p:txBody>
      </p:sp>
      <p:sp>
        <p:nvSpPr>
          <p:cNvPr id="90" name="Google Shape;90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</a:t>
            </a:r>
            <a:r>
              <a:rPr lang="en"/>
              <a:t>uild a </a:t>
            </a:r>
            <a:r>
              <a:rPr b="1" lang="en"/>
              <a:t>binary tree</a:t>
            </a:r>
            <a:r>
              <a:rPr lang="en"/>
              <a:t> where each node covers a contiguous slice and stores that slice's sum.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Recursively split the array in half.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Leaves cover one cell.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Internal nodes cover the union of their children.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Any query range can be covered by combining at most about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2 * log_2(len(array)) nodes.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Query becomes that many additions.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We can get a node’s sum in constant time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Node v has children 2v and 2v + 1.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#2 Lazy Propagation </a:t>
            </a:r>
            <a:endParaRPr/>
          </a:p>
        </p:txBody>
      </p:sp>
      <p:sp>
        <p:nvSpPr>
          <p:cNvPr id="96" name="Google Shape;96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Rewriting every leaf touched by a range-add is o(n) when computed eagerly.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But, when an update fully covers a node's range, that node's sum can be adjusted without touching its children at all.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Can the children wait to hear about the update until someone actually looks at them?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Stamp the node with a "pending addend" note.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Only push the note to children when we have to descend into them.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When descending into children, first flush the pending addend down one level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#2 Lazy Propagation </a:t>
            </a:r>
            <a:endParaRPr/>
          </a:p>
        </p:txBody>
      </p:sp>
      <p:sp>
        <p:nvSpPr>
          <p:cNvPr id="102" name="Google Shape;102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Any range update can be covered by combining at most about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2 * log_2(len(array)) nodes.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Query becomes that many additions.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Space increase!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O(len(array)) — two arrays of size roughly 4 × len(array), one for sums, one for pending addends.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Correctness</a:t>
            </a:r>
            <a:endParaRPr/>
          </a:p>
        </p:txBody>
      </p:sp>
      <p:sp>
        <p:nvSpPr>
          <p:cNvPr id="108" name="Google Shape;108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Invariant: for every tree node, </a:t>
            </a:r>
            <a:r>
              <a:rPr lang="en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tree_sums[node]</a:t>
            </a:r>
            <a:r>
              <a:rPr lang="en"/>
              <a:t> equals the true sum of its array slice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When an update fully covers a node's range: we adjust that node's sum correctly and stamp a pending addend.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Descendants will see that addend when someone flushes it on the way down.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When we descend past a node we flush its pending addend to both children </a:t>
            </a:r>
            <a:r>
              <a:rPr lang="en" u="sng"/>
              <a:t>first</a:t>
            </a:r>
            <a:r>
              <a:rPr lang="en"/>
              <a:t>.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 query returns the tree sum of a fully-covered node.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Inductively, every descent path flushes everything above it before reading, so every read is correct.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late">
  <a:themeElements>
    <a:clrScheme name="Slate">
      <a:dk1>
        <a:srgbClr val="FFFFFF"/>
      </a:dk1>
      <a:lt1>
        <a:srgbClr val="37474F"/>
      </a:lt1>
      <a:dk2>
        <a:srgbClr val="9E9E9E"/>
      </a:dk2>
      <a:lt2>
        <a:srgbClr val="E0E0E0"/>
      </a:lt2>
      <a:accent1>
        <a:srgbClr val="616161"/>
      </a:accent1>
      <a:accent2>
        <a:srgbClr val="78909C"/>
      </a:accent2>
      <a:accent3>
        <a:srgbClr val="CACACA"/>
      </a:accent3>
      <a:accent4>
        <a:srgbClr val="64FFDA"/>
      </a:accent4>
      <a:accent5>
        <a:srgbClr val="FFD966"/>
      </a:accent5>
      <a:accent6>
        <a:srgbClr val="F5F5F5"/>
      </a:accent6>
      <a:hlink>
        <a:srgbClr val="FFD966"/>
      </a:hlink>
      <a:folHlink>
        <a:srgbClr val="FFD9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