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D5C4DA-33FB-4E4C-96BE-4B175F639666}">
  <a:tblStyle styleId="{50D5C4DA-33FB-4E4C-96BE-4B175F6396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Himani 30s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d75ddf957d_3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d75ddf957d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75ddf957d_3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d75ddf957d_3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d75ddf957d_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d75ddf957d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d75ddf957d_3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d75ddf957d_3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d75ddf957d_3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d75ddf957d_3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d75ddf957d_3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d75ddf957d_3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d75ddf957d_3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d75ddf957d_3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d75ddf957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d75ddf957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Masato 2min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d75ddf957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d75ddf957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d75ddf957d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d75ddf957d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75ddf957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75ddf957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 (60s)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d75ddf957d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d75ddf957d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d75ddf957d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d75ddf957d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d75ddf957d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d75ddf957d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d75ddf957d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d75ddf957d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d75ddf957d_2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d75ddf957d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d75ddf957d_2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d75ddf957d_2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Masato 60s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d75ddf957d_2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d75ddf957d_2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d75ddf957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d75ddf957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2.5 minute walkthrough of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//0 1 2 3 3 2 1 0 0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d75ddf957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d75ddf957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minute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d75ddf957d_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d75ddf957d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Himani 30s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d75ddf957d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d75ddf957d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 (90s)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75ddf957d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d75ddf957d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75ddf957d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d75ddf957d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d75ddf957d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d75ddf957d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75ddf957d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d75ddf957d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d75ddf957d_3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d75ddf957d_3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75ddf957d_3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d75ddf957d_3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1728788" cy="5143500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407318" y="2701529"/>
            <a:ext cx="6593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5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9pPr>
          </a:lstStyle>
          <a:p/>
        </p:txBody>
      </p:sp>
      <p:sp>
        <p:nvSpPr>
          <p:cNvPr id="111" name="Google Shape;111;p2"/>
          <p:cNvSpPr txBox="1"/>
          <p:nvPr>
            <p:ph idx="10" type="dt"/>
          </p:nvPr>
        </p:nvSpPr>
        <p:spPr>
          <a:xfrm>
            <a:off x="5308133" y="40576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1407318" y="4057651"/>
            <a:ext cx="384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7422683" y="4057649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856057" y="3228498"/>
            <a:ext cx="74343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11"/>
          <p:cNvSpPr/>
          <p:nvPr>
            <p:ph idx="2" type="pic"/>
          </p:nvPr>
        </p:nvSpPr>
        <p:spPr>
          <a:xfrm>
            <a:off x="856058" y="454819"/>
            <a:ext cx="7434300" cy="2474700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430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675" rotWithShape="0" algn="t" dir="5400000" dist="28575">
              <a:srgbClr val="000000">
                <a:alpha val="40000"/>
              </a:srgbClr>
            </a:outerShdw>
          </a:effectLst>
        </p:spPr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856023" y="3843015"/>
            <a:ext cx="74331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69" name="Google Shape;169;p11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856092" y="457200"/>
            <a:ext cx="74295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856057" y="3314699"/>
            <a:ext cx="7428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1084659" y="457199"/>
            <a:ext cx="69771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290483" y="2524168"/>
            <a:ext cx="6564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856058" y="3232439"/>
            <a:ext cx="74295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677634" y="549296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b="0" lang="en" sz="6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100"/>
          </a:p>
        </p:txBody>
      </p:sp>
      <p:sp>
        <p:nvSpPr>
          <p:cNvPr id="186" name="Google Shape;186;p13"/>
          <p:cNvSpPr txBox="1"/>
          <p:nvPr/>
        </p:nvSpPr>
        <p:spPr>
          <a:xfrm>
            <a:off x="7903028" y="2073729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b="0" lang="en" sz="6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856057" y="1600531"/>
            <a:ext cx="74295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856023" y="3493241"/>
            <a:ext cx="74283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856060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856058" y="2005847"/>
            <a:ext cx="2397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845939" y="2520197"/>
            <a:ext cx="24066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3386075" y="2008226"/>
            <a:ext cx="2388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198" name="Google Shape;198;p15"/>
          <p:cNvSpPr txBox="1"/>
          <p:nvPr>
            <p:ph idx="4" type="body"/>
          </p:nvPr>
        </p:nvSpPr>
        <p:spPr>
          <a:xfrm>
            <a:off x="3378160" y="2522576"/>
            <a:ext cx="23970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199" name="Google Shape;199;p15"/>
          <p:cNvSpPr txBox="1"/>
          <p:nvPr>
            <p:ph idx="5" type="body"/>
          </p:nvPr>
        </p:nvSpPr>
        <p:spPr>
          <a:xfrm>
            <a:off x="5889332" y="2005847"/>
            <a:ext cx="2396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200" name="Google Shape;200;p15"/>
          <p:cNvSpPr txBox="1"/>
          <p:nvPr>
            <p:ph idx="6" type="body"/>
          </p:nvPr>
        </p:nvSpPr>
        <p:spPr>
          <a:xfrm>
            <a:off x="5889332" y="2520197"/>
            <a:ext cx="23961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201" name="Google Shape;201;p15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856058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856060" y="3303447"/>
            <a:ext cx="2396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5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207" name="Google Shape;207;p16"/>
          <p:cNvSpPr/>
          <p:nvPr>
            <p:ph idx="2" type="pic"/>
          </p:nvPr>
        </p:nvSpPr>
        <p:spPr>
          <a:xfrm>
            <a:off x="856060" y="2000249"/>
            <a:ext cx="2396400" cy="1143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430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675" rotWithShape="0" algn="t" dir="5400000" dist="28575">
              <a:srgbClr val="000000">
                <a:alpha val="40000"/>
              </a:srgbClr>
            </a:outerShdw>
          </a:effectLst>
        </p:spPr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856060" y="3735643"/>
            <a:ext cx="23964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209" name="Google Shape;209;p16"/>
          <p:cNvSpPr txBox="1"/>
          <p:nvPr>
            <p:ph idx="4" type="body"/>
          </p:nvPr>
        </p:nvSpPr>
        <p:spPr>
          <a:xfrm>
            <a:off x="3366790" y="3303447"/>
            <a:ext cx="2400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5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210" name="Google Shape;210;p16"/>
          <p:cNvSpPr/>
          <p:nvPr>
            <p:ph idx="5" type="pic"/>
          </p:nvPr>
        </p:nvSpPr>
        <p:spPr>
          <a:xfrm>
            <a:off x="3366790" y="2000249"/>
            <a:ext cx="2399100" cy="1143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430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675" rotWithShape="0" algn="t" dir="5400000" dist="28575">
              <a:srgbClr val="000000">
                <a:alpha val="40000"/>
              </a:srgbClr>
            </a:outerShdw>
          </a:effectLst>
        </p:spPr>
      </p:sp>
      <p:sp>
        <p:nvSpPr>
          <p:cNvPr id="211" name="Google Shape;211;p16"/>
          <p:cNvSpPr txBox="1"/>
          <p:nvPr>
            <p:ph idx="6" type="body"/>
          </p:nvPr>
        </p:nvSpPr>
        <p:spPr>
          <a:xfrm>
            <a:off x="3365695" y="3735643"/>
            <a:ext cx="24003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212" name="Google Shape;212;p16"/>
          <p:cNvSpPr txBox="1"/>
          <p:nvPr>
            <p:ph idx="7" type="body"/>
          </p:nvPr>
        </p:nvSpPr>
        <p:spPr>
          <a:xfrm>
            <a:off x="5889425" y="3303446"/>
            <a:ext cx="2393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5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213" name="Google Shape;213;p16"/>
          <p:cNvSpPr/>
          <p:nvPr>
            <p:ph idx="8" type="pic"/>
          </p:nvPr>
        </p:nvSpPr>
        <p:spPr>
          <a:xfrm>
            <a:off x="5889332" y="2000249"/>
            <a:ext cx="2396100" cy="1143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430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675" rotWithShape="0" algn="t" dir="5400000" dist="28575">
              <a:srgbClr val="000000">
                <a:alpha val="40000"/>
              </a:srgbClr>
            </a:outerShdw>
          </a:effectLst>
        </p:spPr>
      </p:sp>
      <p:sp>
        <p:nvSpPr>
          <p:cNvPr id="214" name="Google Shape;214;p16"/>
          <p:cNvSpPr txBox="1"/>
          <p:nvPr>
            <p:ph idx="9" type="body"/>
          </p:nvPr>
        </p:nvSpPr>
        <p:spPr>
          <a:xfrm>
            <a:off x="5889332" y="3735641"/>
            <a:ext cx="23961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/>
        </p:txBody>
      </p:sp>
      <p:sp>
        <p:nvSpPr>
          <p:cNvPr id="215" name="Google Shape;215;p16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 rot="5400000">
            <a:off x="3242708" y="-699535"/>
            <a:ext cx="2656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221" name="Google Shape;221;p17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17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 rot="5400000">
            <a:off x="5590508" y="1648349"/>
            <a:ext cx="38862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 rot="5400000">
            <a:off x="1818750" y="-505351"/>
            <a:ext cx="3886200" cy="5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856058" y="1064420"/>
            <a:ext cx="7429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856058" y="3318271"/>
            <a:ext cx="74295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856058" y="1687114"/>
            <a:ext cx="36588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2" type="body"/>
          </p:nvPr>
        </p:nvSpPr>
        <p:spPr>
          <a:xfrm>
            <a:off x="4629150" y="1687114"/>
            <a:ext cx="36564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856058" y="464344"/>
            <a:ext cx="74295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027514" y="1687115"/>
            <a:ext cx="348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856058" y="2305048"/>
            <a:ext cx="3658800" cy="20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3" type="body"/>
          </p:nvPr>
        </p:nvSpPr>
        <p:spPr>
          <a:xfrm>
            <a:off x="4800606" y="1687114"/>
            <a:ext cx="3485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200"/>
            </a:lvl9pPr>
          </a:lstStyle>
          <a:p/>
        </p:txBody>
      </p:sp>
      <p:sp>
        <p:nvSpPr>
          <p:cNvPr id="138" name="Google Shape;138;p6"/>
          <p:cNvSpPr txBox="1"/>
          <p:nvPr>
            <p:ph idx="4" type="body"/>
          </p:nvPr>
        </p:nvSpPr>
        <p:spPr>
          <a:xfrm>
            <a:off x="4629150" y="2305048"/>
            <a:ext cx="3656400" cy="20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860029" y="457201"/>
            <a:ext cx="28920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3867150" y="444499"/>
            <a:ext cx="44184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365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154" name="Google Shape;154;p9"/>
          <p:cNvSpPr txBox="1"/>
          <p:nvPr>
            <p:ph idx="2" type="body"/>
          </p:nvPr>
        </p:nvSpPr>
        <p:spPr>
          <a:xfrm>
            <a:off x="860029" y="1687114"/>
            <a:ext cx="28920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55" name="Google Shape;155;p9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856060" y="457200"/>
            <a:ext cx="44508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5535541" y="457201"/>
            <a:ext cx="2750100" cy="3886200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430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6675" rotWithShape="0" algn="t" dir="5400000" dist="28575">
              <a:srgbClr val="000000">
                <a:alpha val="40000"/>
              </a:srgbClr>
            </a:outerShdw>
          </a:effectLst>
        </p:spPr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856058" y="1687114"/>
            <a:ext cx="44508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0716" y="0"/>
            <a:ext cx="9040416" cy="5143500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cap="flat" cmpd="sng" w="7150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b="0" i="0" sz="27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746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65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2385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115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115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115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115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1" type="ftr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235" name="Google Shape;235;p19"/>
          <p:cNvSpPr txBox="1"/>
          <p:nvPr>
            <p:ph idx="1" type="subTitle"/>
          </p:nvPr>
        </p:nvSpPr>
        <p:spPr>
          <a:xfrm>
            <a:off x="1407318" y="2701529"/>
            <a:ext cx="65937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By: </a:t>
            </a:r>
            <a:r>
              <a:rPr lang="en"/>
              <a:t>Himani Mattoo, </a:t>
            </a:r>
            <a:r>
              <a:rPr lang="en"/>
              <a:t>Ted Nyberg, Masato Takedai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50" name="Google Shape;350;p28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57" name="Google Shape;357;p28"/>
          <p:cNvCxnSpPr/>
          <p:nvPr/>
        </p:nvCxnSpPr>
        <p:spPr>
          <a:xfrm>
            <a:off x="2806525" y="1653850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28"/>
          <p:cNvCxnSpPr/>
          <p:nvPr/>
        </p:nvCxnSpPr>
        <p:spPr>
          <a:xfrm>
            <a:off x="2560125" y="2686525"/>
            <a:ext cx="5436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28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65" name="Google Shape;365;p29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9" name="Google Shape;369;p29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72" name="Google Shape;372;p29"/>
          <p:cNvCxnSpPr/>
          <p:nvPr/>
        </p:nvCxnSpPr>
        <p:spPr>
          <a:xfrm>
            <a:off x="2806525" y="1653850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29"/>
          <p:cNvCxnSpPr/>
          <p:nvPr/>
        </p:nvCxnSpPr>
        <p:spPr>
          <a:xfrm flipH="1" rot="10800000">
            <a:off x="1899425" y="2694850"/>
            <a:ext cx="1823100" cy="8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29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80" name="Google Shape;380;p30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87" name="Google Shape;387;p30"/>
          <p:cNvCxnSpPr/>
          <p:nvPr/>
        </p:nvCxnSpPr>
        <p:spPr>
          <a:xfrm>
            <a:off x="3093625" y="1653850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30"/>
          <p:cNvCxnSpPr/>
          <p:nvPr/>
        </p:nvCxnSpPr>
        <p:spPr>
          <a:xfrm flipH="1" rot="10800000">
            <a:off x="2543400" y="2686475"/>
            <a:ext cx="1199100" cy="8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9" name="Google Shape;389;p30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95" name="Google Shape;395;p31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6" name="Google Shape;396;p31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" name="Google Shape;398;p31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" name="Google Shape;399;p31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" name="Google Shape;401;p31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02" name="Google Shape;402;p31"/>
          <p:cNvCxnSpPr/>
          <p:nvPr/>
        </p:nvCxnSpPr>
        <p:spPr>
          <a:xfrm>
            <a:off x="3411450" y="1653863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3112125" y="2678150"/>
            <a:ext cx="630300" cy="87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p31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410" name="Google Shape;410;p32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17" name="Google Shape;417;p32"/>
          <p:cNvCxnSpPr/>
          <p:nvPr/>
        </p:nvCxnSpPr>
        <p:spPr>
          <a:xfrm>
            <a:off x="3413250" y="1653863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2543400" y="2694875"/>
            <a:ext cx="17397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9" name="Google Shape;419;p32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425" name="Google Shape;425;p33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6" name="Google Shape;426;p33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7" name="Google Shape;427;p33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8" name="Google Shape;428;p33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0" name="Google Shape;430;p33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32" name="Google Shape;432;p33"/>
          <p:cNvCxnSpPr/>
          <p:nvPr/>
        </p:nvCxnSpPr>
        <p:spPr>
          <a:xfrm>
            <a:off x="3413250" y="1653863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Google Shape;433;p33"/>
          <p:cNvCxnSpPr/>
          <p:nvPr/>
        </p:nvCxnSpPr>
        <p:spPr>
          <a:xfrm flipH="1" rot="10800000">
            <a:off x="1907800" y="2686400"/>
            <a:ext cx="3052800" cy="25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4" name="Google Shape;434;p33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440" name="Google Shape;440;p34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6" name="Google Shape;446;p34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47" name="Google Shape;447;p34"/>
          <p:cNvCxnSpPr/>
          <p:nvPr/>
        </p:nvCxnSpPr>
        <p:spPr>
          <a:xfrm>
            <a:off x="4029525" y="1653825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34"/>
          <p:cNvCxnSpPr/>
          <p:nvPr/>
        </p:nvCxnSpPr>
        <p:spPr>
          <a:xfrm>
            <a:off x="2543400" y="2694875"/>
            <a:ext cx="2994000" cy="84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9" name="Google Shape;449;p34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“ACACA” at s.substring(2,7)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Faster </a:t>
            </a:r>
            <a:r>
              <a:rPr lang="en"/>
              <a:t>Approach</a:t>
            </a:r>
            <a:endParaRPr/>
          </a:p>
        </p:txBody>
      </p:sp>
      <p:sp>
        <p:nvSpPr>
          <p:cNvPr id="455" name="Google Shape;455;p35"/>
          <p:cNvSpPr txBox="1"/>
          <p:nvPr>
            <p:ph idx="1" type="body"/>
          </p:nvPr>
        </p:nvSpPr>
        <p:spPr>
          <a:xfrm>
            <a:off x="856059" y="1654840"/>
            <a:ext cx="7429500" cy="265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To make it faster, we need to reuse information as we go down the string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We can take advantage of the symmetric quality of palindromes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461" name="Google Shape;461;p36"/>
          <p:cNvSpPr txBox="1"/>
          <p:nvPr/>
        </p:nvSpPr>
        <p:spPr>
          <a:xfrm>
            <a:off x="2162088" y="3128500"/>
            <a:ext cx="4817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Keep track of the longest palindrome radius centered at each index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Ex: ABCBA = radius of 2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62" name="Google Shape;462;p36"/>
          <p:cNvGraphicFramePr/>
          <p:nvPr/>
        </p:nvGraphicFramePr>
        <p:xfrm>
          <a:off x="841463" y="18896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…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3" name="Google Shape;463;p36"/>
          <p:cNvSpPr txBox="1"/>
          <p:nvPr/>
        </p:nvSpPr>
        <p:spPr>
          <a:xfrm>
            <a:off x="188466" y="1994559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graphicFrame>
        <p:nvGraphicFramePr>
          <p:cNvPr id="469" name="Google Shape;469;p37"/>
          <p:cNvGraphicFramePr/>
          <p:nvPr/>
        </p:nvGraphicFramePr>
        <p:xfrm>
          <a:off x="842676" y="235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0" name="Google Shape;470;p37"/>
          <p:cNvSpPr txBox="1"/>
          <p:nvPr/>
        </p:nvSpPr>
        <p:spPr>
          <a:xfrm>
            <a:off x="178257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1" name="Google Shape;471;p37"/>
          <p:cNvSpPr txBox="1"/>
          <p:nvPr/>
        </p:nvSpPr>
        <p:spPr>
          <a:xfrm>
            <a:off x="610472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2" name="Google Shape;472;p37"/>
          <p:cNvSpPr txBox="1"/>
          <p:nvPr/>
        </p:nvSpPr>
        <p:spPr>
          <a:xfrm>
            <a:off x="3901329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73" name="Google Shape;473;p37"/>
          <p:cNvGraphicFramePr/>
          <p:nvPr/>
        </p:nvGraphicFramePr>
        <p:xfrm>
          <a:off x="841463" y="152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…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4" name="Google Shape;474;p37"/>
          <p:cNvSpPr txBox="1"/>
          <p:nvPr/>
        </p:nvSpPr>
        <p:spPr>
          <a:xfrm>
            <a:off x="1709240" y="4088000"/>
            <a:ext cx="572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Keep track of the right-most reaching palindrome so far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5" name="Google Shape;475;p37"/>
          <p:cNvSpPr txBox="1"/>
          <p:nvPr/>
        </p:nvSpPr>
        <p:spPr>
          <a:xfrm>
            <a:off x="188466" y="1633350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76" name="Google Shape;476;p37"/>
          <p:cNvGraphicFramePr/>
          <p:nvPr/>
        </p:nvGraphicFramePr>
        <p:xfrm>
          <a:off x="844662" y="1052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Longest palindromic substring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/>
              <a:t>Palindrome</a:t>
            </a:r>
            <a:r>
              <a:rPr lang="en"/>
              <a:t>                                              </a:t>
            </a:r>
            <a:r>
              <a:rPr lang="en" u="sng"/>
              <a:t>Non-palindrome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RACECAR                                                 AAAB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ABBA                                                       ABCD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graphicFrame>
        <p:nvGraphicFramePr>
          <p:cNvPr id="482" name="Google Shape;482;p38"/>
          <p:cNvGraphicFramePr/>
          <p:nvPr/>
        </p:nvGraphicFramePr>
        <p:xfrm>
          <a:off x="842676" y="235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3" name="Google Shape;483;p38"/>
          <p:cNvSpPr txBox="1"/>
          <p:nvPr/>
        </p:nvSpPr>
        <p:spPr>
          <a:xfrm>
            <a:off x="178257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610472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5" name="Google Shape;485;p38"/>
          <p:cNvSpPr txBox="1"/>
          <p:nvPr/>
        </p:nvSpPr>
        <p:spPr>
          <a:xfrm>
            <a:off x="3901329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86" name="Google Shape;486;p38"/>
          <p:cNvGraphicFramePr/>
          <p:nvPr/>
        </p:nvGraphicFramePr>
        <p:xfrm>
          <a:off x="841463" y="152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?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7" name="Google Shape;487;p38"/>
          <p:cNvSpPr txBox="1"/>
          <p:nvPr/>
        </p:nvSpPr>
        <p:spPr>
          <a:xfrm>
            <a:off x="188466" y="1633350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88" name="Google Shape;488;p38"/>
          <p:cNvCxnSpPr/>
          <p:nvPr/>
        </p:nvCxnSpPr>
        <p:spPr>
          <a:xfrm rot="10800000">
            <a:off x="2641616" y="3518040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38"/>
          <p:cNvCxnSpPr/>
          <p:nvPr/>
        </p:nvCxnSpPr>
        <p:spPr>
          <a:xfrm rot="10800000">
            <a:off x="5567463" y="3518052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Google Shape;490;p38"/>
          <p:cNvSpPr txBox="1"/>
          <p:nvPr/>
        </p:nvSpPr>
        <p:spPr>
          <a:xfrm>
            <a:off x="2177801" y="4282825"/>
            <a:ext cx="101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Mirrored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91" name="Google Shape;491;p38"/>
          <p:cNvGraphicFramePr/>
          <p:nvPr/>
        </p:nvGraphicFramePr>
        <p:xfrm>
          <a:off x="844662" y="1052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497" name="Google Shape;497;p39"/>
          <p:cNvSpPr txBox="1"/>
          <p:nvPr/>
        </p:nvSpPr>
        <p:spPr>
          <a:xfrm>
            <a:off x="1810348" y="4353489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already know index 2 has a radius of 1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498" name="Google Shape;498;p39"/>
          <p:cNvGraphicFramePr/>
          <p:nvPr/>
        </p:nvGraphicFramePr>
        <p:xfrm>
          <a:off x="842676" y="235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9" name="Google Shape;499;p39"/>
          <p:cNvSpPr txBox="1"/>
          <p:nvPr/>
        </p:nvSpPr>
        <p:spPr>
          <a:xfrm>
            <a:off x="178257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0" name="Google Shape;500;p39"/>
          <p:cNvSpPr txBox="1"/>
          <p:nvPr/>
        </p:nvSpPr>
        <p:spPr>
          <a:xfrm>
            <a:off x="610472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1" name="Google Shape;501;p39"/>
          <p:cNvSpPr txBox="1"/>
          <p:nvPr/>
        </p:nvSpPr>
        <p:spPr>
          <a:xfrm>
            <a:off x="3901329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02" name="Google Shape;502;p39"/>
          <p:cNvGraphicFramePr/>
          <p:nvPr/>
        </p:nvGraphicFramePr>
        <p:xfrm>
          <a:off x="841463" y="152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?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3" name="Google Shape;503;p39"/>
          <p:cNvSpPr txBox="1"/>
          <p:nvPr/>
        </p:nvSpPr>
        <p:spPr>
          <a:xfrm>
            <a:off x="188466" y="1633350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04" name="Google Shape;504;p39"/>
          <p:cNvCxnSpPr/>
          <p:nvPr/>
        </p:nvCxnSpPr>
        <p:spPr>
          <a:xfrm rot="10800000">
            <a:off x="2641616" y="3518040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39"/>
          <p:cNvCxnSpPr/>
          <p:nvPr/>
        </p:nvCxnSpPr>
        <p:spPr>
          <a:xfrm rot="10800000">
            <a:off x="5567463" y="3518052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06" name="Google Shape;506;p39"/>
          <p:cNvGraphicFramePr/>
          <p:nvPr/>
        </p:nvGraphicFramePr>
        <p:xfrm>
          <a:off x="844662" y="1052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512" name="Google Shape;512;p40"/>
          <p:cNvSpPr txBox="1"/>
          <p:nvPr/>
        </p:nvSpPr>
        <p:spPr>
          <a:xfrm>
            <a:off x="1810348" y="4361341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That also means index 7 is also the same value!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13" name="Google Shape;513;p40"/>
          <p:cNvGraphicFramePr/>
          <p:nvPr/>
        </p:nvGraphicFramePr>
        <p:xfrm>
          <a:off x="842676" y="235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4" name="Google Shape;514;p40"/>
          <p:cNvSpPr txBox="1"/>
          <p:nvPr/>
        </p:nvSpPr>
        <p:spPr>
          <a:xfrm>
            <a:off x="178257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5" name="Google Shape;515;p40"/>
          <p:cNvSpPr txBox="1"/>
          <p:nvPr/>
        </p:nvSpPr>
        <p:spPr>
          <a:xfrm>
            <a:off x="610472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6" name="Google Shape;516;p40"/>
          <p:cNvSpPr txBox="1"/>
          <p:nvPr/>
        </p:nvSpPr>
        <p:spPr>
          <a:xfrm>
            <a:off x="3901329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17" name="Google Shape;517;p40"/>
          <p:cNvGraphicFramePr/>
          <p:nvPr/>
        </p:nvGraphicFramePr>
        <p:xfrm>
          <a:off x="841463" y="152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1+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8" name="Google Shape;518;p40"/>
          <p:cNvSpPr txBox="1"/>
          <p:nvPr/>
        </p:nvSpPr>
        <p:spPr>
          <a:xfrm>
            <a:off x="188466" y="1633350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19" name="Google Shape;519;p40"/>
          <p:cNvCxnSpPr/>
          <p:nvPr/>
        </p:nvCxnSpPr>
        <p:spPr>
          <a:xfrm rot="10800000">
            <a:off x="2641616" y="3518040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20" name="Google Shape;520;p40"/>
          <p:cNvCxnSpPr/>
          <p:nvPr/>
        </p:nvCxnSpPr>
        <p:spPr>
          <a:xfrm rot="10800000">
            <a:off x="5567463" y="3518052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21" name="Google Shape;521;p40"/>
          <p:cNvGraphicFramePr/>
          <p:nvPr/>
        </p:nvGraphicFramePr>
        <p:xfrm>
          <a:off x="844662" y="1052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1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527" name="Google Shape;527;p41"/>
          <p:cNvSpPr txBox="1"/>
          <p:nvPr/>
        </p:nvSpPr>
        <p:spPr>
          <a:xfrm>
            <a:off x="1810348" y="4361341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Expand further with equality checks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28" name="Google Shape;528;p41"/>
          <p:cNvGraphicFramePr/>
          <p:nvPr/>
        </p:nvGraphicFramePr>
        <p:xfrm>
          <a:off x="842676" y="235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9" name="Google Shape;529;p41"/>
          <p:cNvSpPr txBox="1"/>
          <p:nvPr/>
        </p:nvSpPr>
        <p:spPr>
          <a:xfrm>
            <a:off x="178257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0" name="Google Shape;530;p41"/>
          <p:cNvSpPr txBox="1"/>
          <p:nvPr/>
        </p:nvSpPr>
        <p:spPr>
          <a:xfrm>
            <a:off x="6104728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1" name="Google Shape;531;p41"/>
          <p:cNvSpPr txBox="1"/>
          <p:nvPr/>
        </p:nvSpPr>
        <p:spPr>
          <a:xfrm>
            <a:off x="3901329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32" name="Google Shape;532;p41"/>
          <p:cNvGraphicFramePr/>
          <p:nvPr/>
        </p:nvGraphicFramePr>
        <p:xfrm>
          <a:off x="841463" y="152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3" name="Google Shape;533;p41"/>
          <p:cNvSpPr txBox="1"/>
          <p:nvPr/>
        </p:nvSpPr>
        <p:spPr>
          <a:xfrm>
            <a:off x="188466" y="1633350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34" name="Google Shape;534;p41"/>
          <p:cNvCxnSpPr/>
          <p:nvPr/>
        </p:nvCxnSpPr>
        <p:spPr>
          <a:xfrm rot="10800000">
            <a:off x="2641616" y="3518040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35" name="Google Shape;535;p41"/>
          <p:cNvCxnSpPr/>
          <p:nvPr/>
        </p:nvCxnSpPr>
        <p:spPr>
          <a:xfrm rot="10800000">
            <a:off x="5567463" y="3518052"/>
            <a:ext cx="0" cy="76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36" name="Google Shape;536;p41"/>
          <p:cNvGraphicFramePr/>
          <p:nvPr/>
        </p:nvGraphicFramePr>
        <p:xfrm>
          <a:off x="844662" y="1052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Manacher’s Algorithm</a:t>
            </a:r>
            <a:endParaRPr/>
          </a:p>
        </p:txBody>
      </p:sp>
      <p:sp>
        <p:nvSpPr>
          <p:cNvPr id="542" name="Google Shape;542;p42"/>
          <p:cNvSpPr txBox="1"/>
          <p:nvPr/>
        </p:nvSpPr>
        <p:spPr>
          <a:xfrm>
            <a:off x="1810348" y="4047234"/>
            <a:ext cx="55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Update L,C,R and move on to next index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43" name="Google Shape;543;p42"/>
          <p:cNvGraphicFramePr/>
          <p:nvPr/>
        </p:nvGraphicFramePr>
        <p:xfrm>
          <a:off x="842676" y="2357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4" name="Google Shape;544;p42"/>
          <p:cNvSpPr txBox="1"/>
          <p:nvPr/>
        </p:nvSpPr>
        <p:spPr>
          <a:xfrm>
            <a:off x="3910653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5" name="Google Shape;545;p42"/>
          <p:cNvSpPr txBox="1"/>
          <p:nvPr/>
        </p:nvSpPr>
        <p:spPr>
          <a:xfrm>
            <a:off x="6763062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6" name="Google Shape;546;p42"/>
          <p:cNvSpPr txBox="1"/>
          <p:nvPr/>
        </p:nvSpPr>
        <p:spPr>
          <a:xfrm>
            <a:off x="5322663" y="3222792"/>
            <a:ext cx="7773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47" name="Google Shape;547;p42"/>
          <p:cNvGraphicFramePr/>
          <p:nvPr/>
        </p:nvGraphicFramePr>
        <p:xfrm>
          <a:off x="841463" y="152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?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8" name="Google Shape;548;p42"/>
          <p:cNvSpPr txBox="1"/>
          <p:nvPr/>
        </p:nvSpPr>
        <p:spPr>
          <a:xfrm>
            <a:off x="188466" y="1633350"/>
            <a:ext cx="636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p[n]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49" name="Google Shape;549;p42"/>
          <p:cNvGraphicFramePr/>
          <p:nvPr/>
        </p:nvGraphicFramePr>
        <p:xfrm>
          <a:off x="844662" y="10526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  <a:gridCol w="725175"/>
              </a:tblGrid>
              <a:tr h="67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3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Manacher’s Algorithm - Preprocessing</a:t>
            </a:r>
            <a:endParaRPr/>
          </a:p>
        </p:txBody>
      </p:sp>
      <p:sp>
        <p:nvSpPr>
          <p:cNvPr id="555" name="Google Shape;555;p43"/>
          <p:cNvSpPr txBox="1"/>
          <p:nvPr>
            <p:ph idx="1" type="body"/>
          </p:nvPr>
        </p:nvSpPr>
        <p:spPr>
          <a:xfrm>
            <a:off x="856059" y="1654840"/>
            <a:ext cx="7429500" cy="265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How can we handle both even and odd length strings the same way?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How can we avoid bounds checking every time we try to expand a palindrome?</a:t>
            </a:r>
            <a:endParaRPr/>
          </a:p>
        </p:txBody>
      </p:sp>
      <p:sp>
        <p:nvSpPr>
          <p:cNvPr id="556" name="Google Shape;556;p43"/>
          <p:cNvSpPr txBox="1"/>
          <p:nvPr/>
        </p:nvSpPr>
        <p:spPr>
          <a:xfrm>
            <a:off x="2163288" y="3159900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Preprocess the string!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Manacher’s Algorithm - Preprocessing</a:t>
            </a:r>
            <a:endParaRPr/>
          </a:p>
        </p:txBody>
      </p:sp>
      <p:sp>
        <p:nvSpPr>
          <p:cNvPr id="562" name="Google Shape;562;p44"/>
          <p:cNvSpPr txBox="1"/>
          <p:nvPr>
            <p:ph idx="1" type="body"/>
          </p:nvPr>
        </p:nvSpPr>
        <p:spPr>
          <a:xfrm>
            <a:off x="856059" y="1654840"/>
            <a:ext cx="7429500" cy="265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Insert @ in front and $ in the end of the string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You don’t have to bounds check anymore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Insert # in between each character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All strings are now odd-length</a:t>
            </a:r>
            <a:endParaRPr/>
          </a:p>
        </p:txBody>
      </p:sp>
      <p:sp>
        <p:nvSpPr>
          <p:cNvPr id="563" name="Google Shape;563;p44"/>
          <p:cNvSpPr txBox="1"/>
          <p:nvPr/>
        </p:nvSpPr>
        <p:spPr>
          <a:xfrm>
            <a:off x="2163288" y="3269838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ABABA -&gt; @#A#B#A#B#A#$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ABBA -&gt; @#A#B#B#A#$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5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</a:t>
            </a:r>
            <a:endParaRPr/>
          </a:p>
        </p:txBody>
      </p:sp>
      <p:graphicFrame>
        <p:nvGraphicFramePr>
          <p:cNvPr id="569" name="Google Shape;569;p45"/>
          <p:cNvGraphicFramePr/>
          <p:nvPr/>
        </p:nvGraphicFramePr>
        <p:xfrm>
          <a:off x="952450" y="164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472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3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4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6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8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9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0" name="Google Shape;570;p45"/>
          <p:cNvGraphicFramePr/>
          <p:nvPr/>
        </p:nvGraphicFramePr>
        <p:xfrm>
          <a:off x="951250" y="237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56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@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#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#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#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b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#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a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#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</a:rPr>
                        <a:t>$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1" name="Google Shape;571;p45"/>
          <p:cNvGraphicFramePr/>
          <p:nvPr/>
        </p:nvGraphicFramePr>
        <p:xfrm>
          <a:off x="951250" y="370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{50D5C4DA-33FB-4E4C-96BE-4B175F639666}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472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2" name="Google Shape;572;p45"/>
          <p:cNvSpPr txBox="1"/>
          <p:nvPr/>
        </p:nvSpPr>
        <p:spPr>
          <a:xfrm>
            <a:off x="951250" y="4175925"/>
            <a:ext cx="242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palindrome radii array</a:t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6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Time Complexity</a:t>
            </a:r>
            <a:endParaRPr/>
          </a:p>
        </p:txBody>
      </p:sp>
      <p:sp>
        <p:nvSpPr>
          <p:cNvPr id="578" name="Google Shape;578;p46"/>
          <p:cNvSpPr txBox="1"/>
          <p:nvPr>
            <p:ph idx="1" type="body"/>
          </p:nvPr>
        </p:nvSpPr>
        <p:spPr>
          <a:xfrm>
            <a:off x="856054" y="1687125"/>
            <a:ext cx="3881700" cy="265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 Loop Cost - N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If Statements - O(1)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While Loop 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looks like it </a:t>
            </a:r>
            <a:r>
              <a:rPr i="1" lang="en"/>
              <a:t>could</a:t>
            </a:r>
            <a:r>
              <a:rPr lang="en"/>
              <a:t> be N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BUT everytime this does something meaningful, it extends past the known right boundary r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Time Complexity - O(n)</a:t>
            </a:r>
            <a:endParaRPr/>
          </a:p>
        </p:txBody>
      </p:sp>
      <p:pic>
        <p:nvPicPr>
          <p:cNvPr id="579" name="Google Shape;579;p46" title="Screenshot 2026-04-19 at 2.55.3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425" y="1242850"/>
            <a:ext cx="3679600" cy="354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 txBox="1"/>
          <p:nvPr>
            <p:ph type="ctrTitle"/>
          </p:nvPr>
        </p:nvSpPr>
        <p:spPr>
          <a:xfrm>
            <a:off x="1275150" y="2080175"/>
            <a:ext cx="6593700" cy="637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Questions?</a:t>
            </a:r>
            <a:endParaRPr sz="4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857259" y="2640540"/>
            <a:ext cx="7429500" cy="265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Iterate through every half-index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Expand out while the substring is palindromic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Store the longest palindrome</a:t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7" name="Google Shape;267;p22"/>
          <p:cNvCxnSpPr/>
          <p:nvPr/>
        </p:nvCxnSpPr>
        <p:spPr>
          <a:xfrm>
            <a:off x="1640150" y="1632725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2"/>
          <p:cNvCxnSpPr/>
          <p:nvPr/>
        </p:nvCxnSpPr>
        <p:spPr>
          <a:xfrm>
            <a:off x="1332575" y="2694875"/>
            <a:ext cx="501900" cy="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22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</a:t>
            </a: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palindrome</a:t>
            </a: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“A” at s.substring(0,1)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275" name="Google Shape;275;p23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82" name="Google Shape;282;p23"/>
          <p:cNvCxnSpPr/>
          <p:nvPr/>
        </p:nvCxnSpPr>
        <p:spPr>
          <a:xfrm>
            <a:off x="1870625" y="1607650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23"/>
          <p:cNvCxnSpPr/>
          <p:nvPr/>
        </p:nvCxnSpPr>
        <p:spPr>
          <a:xfrm>
            <a:off x="1332575" y="2686525"/>
            <a:ext cx="1194000" cy="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23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“AA” at s.substring(0,2)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97" name="Google Shape;297;p24"/>
          <p:cNvCxnSpPr/>
          <p:nvPr/>
        </p:nvCxnSpPr>
        <p:spPr>
          <a:xfrm>
            <a:off x="2192125" y="1653863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8" name="Google Shape;298;p24"/>
          <p:cNvCxnSpPr/>
          <p:nvPr/>
        </p:nvCxnSpPr>
        <p:spPr>
          <a:xfrm>
            <a:off x="1941175" y="2728325"/>
            <a:ext cx="5019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24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“AA” at s.substring(0,2)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12" name="Google Shape;312;p25"/>
          <p:cNvCxnSpPr/>
          <p:nvPr/>
        </p:nvCxnSpPr>
        <p:spPr>
          <a:xfrm>
            <a:off x="2175425" y="1653863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25"/>
          <p:cNvCxnSpPr/>
          <p:nvPr/>
        </p:nvCxnSpPr>
        <p:spPr>
          <a:xfrm flipH="1" rot="10800000">
            <a:off x="1332575" y="2686475"/>
            <a:ext cx="1771200" cy="84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25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27" name="Google Shape;327;p26"/>
          <p:cNvCxnSpPr/>
          <p:nvPr/>
        </p:nvCxnSpPr>
        <p:spPr>
          <a:xfrm>
            <a:off x="2519425" y="1653850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26"/>
          <p:cNvCxnSpPr/>
          <p:nvPr/>
        </p:nvCxnSpPr>
        <p:spPr>
          <a:xfrm flipH="1" rot="10800000">
            <a:off x="1882700" y="2686475"/>
            <a:ext cx="1221000" cy="84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26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/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- O(n^2)</a:t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1296425" y="2011025"/>
            <a:ext cx="60123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1296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2519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3742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4965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" name="Google Shape;340;p27"/>
          <p:cNvSpPr/>
          <p:nvPr/>
        </p:nvSpPr>
        <p:spPr>
          <a:xfrm>
            <a:off x="6188425" y="2010950"/>
            <a:ext cx="574200" cy="41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1451575" y="2011025"/>
            <a:ext cx="58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      A        A       C        A        C       A        D       D       E            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42" name="Google Shape;342;p27"/>
          <p:cNvCxnSpPr/>
          <p:nvPr/>
        </p:nvCxnSpPr>
        <p:spPr>
          <a:xfrm>
            <a:off x="2519425" y="1653850"/>
            <a:ext cx="0" cy="27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27"/>
          <p:cNvCxnSpPr/>
          <p:nvPr/>
        </p:nvCxnSpPr>
        <p:spPr>
          <a:xfrm flipH="1" rot="10800000">
            <a:off x="1347450" y="2703200"/>
            <a:ext cx="2366700" cy="8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27"/>
          <p:cNvSpPr txBox="1"/>
          <p:nvPr/>
        </p:nvSpPr>
        <p:spPr>
          <a:xfrm>
            <a:off x="2049950" y="3623225"/>
            <a:ext cx="48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Longest palindrome = “AAA” at s.substring(0,3)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