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5"/>
  </p:notesMasterIdLst>
  <p:sldIdLst>
    <p:sldId id="256" r:id="rId5"/>
    <p:sldId id="282" r:id="rId6"/>
    <p:sldId id="257" r:id="rId7"/>
    <p:sldId id="258" r:id="rId8"/>
    <p:sldId id="267" r:id="rId9"/>
    <p:sldId id="274" r:id="rId10"/>
    <p:sldId id="275" r:id="rId11"/>
    <p:sldId id="276" r:id="rId12"/>
    <p:sldId id="277" r:id="rId13"/>
    <p:sldId id="278" r:id="rId14"/>
    <p:sldId id="259" r:id="rId15"/>
    <p:sldId id="266" r:id="rId16"/>
    <p:sldId id="268" r:id="rId17"/>
    <p:sldId id="270" r:id="rId18"/>
    <p:sldId id="271" r:id="rId19"/>
    <p:sldId id="272" r:id="rId20"/>
    <p:sldId id="273" r:id="rId21"/>
    <p:sldId id="280" r:id="rId22"/>
    <p:sldId id="281" r:id="rId23"/>
    <p:sldId id="279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948A4D8-42B0-46AE-8EC3-57CFE0CF70A9}">
          <p14:sldIdLst>
            <p14:sldId id="256"/>
            <p14:sldId id="282"/>
            <p14:sldId id="257"/>
            <p14:sldId id="258"/>
            <p14:sldId id="267"/>
            <p14:sldId id="274"/>
            <p14:sldId id="275"/>
            <p14:sldId id="276"/>
            <p14:sldId id="277"/>
            <p14:sldId id="278"/>
            <p14:sldId id="259"/>
            <p14:sldId id="266"/>
            <p14:sldId id="268"/>
            <p14:sldId id="270"/>
            <p14:sldId id="271"/>
            <p14:sldId id="272"/>
            <p14:sldId id="273"/>
            <p14:sldId id="280"/>
            <p14:sldId id="281"/>
            <p14:sldId id="279"/>
          </p14:sldIdLst>
        </p14:section>
        <p14:section name="Untitled Section" id="{1A036178-888D-4DD8-B016-284F8DCD3CE3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5C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9D77C3-F854-F4E8-6488-B1D25A8DC14B}" v="2442" dt="2026-04-20T18:45:29.906"/>
    <p1510:client id="{45483F86-68F7-47CA-BDC4-74104139C152}" v="730" dt="2026-04-19T23:38:11.598"/>
    <p1510:client id="{AD08381B-3A95-45C0-BBDD-DBF0AB25DDB3}" v="1641" dt="2026-04-20T18:45:33.153"/>
    <p1510:client id="{F67B73D0-68C3-8A20-E178-53F1672B78CA}" v="19" dt="2026-04-20T12:47:46.6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3AF9F6-2E1E-4490-811F-0AFC583E251F}" type="datetimeFigureOut">
              <a:t>4/20/2026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7D4BD3-A6BE-4BF2-859B-50055C773A0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663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Because the hash would examine each character when hashing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7D4BD3-A6BE-4BF2-859B-50055C773A00}" type="slidenum"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5165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We need a method that avoids collisions but is still easy to perform this operation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7D4BD3-A6BE-4BF2-859B-50055C773A00}" type="slidenum"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6677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When the base and mod value share common factors they go into repeatable cycles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7D4BD3-A6BE-4BF2-859B-50055C773A00}" type="slidenum"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3284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Average case is n + m because we first hash the pattern and then compare it against the string. The worst case is when every rolling hash is equal to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7D4BD3-A6BE-4BF2-859B-50055C773A00}" type="slidenum"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24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587FBF2E-55D2-44D4-A574-FCCCB3BFD2F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3CE8189E-DC04-4702-B6EF-1BBF42E3D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048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FBF2E-55D2-44D4-A574-FCCCB3BFD2F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8189E-DC04-4702-B6EF-1BBF42E3D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720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FBF2E-55D2-44D4-A574-FCCCB3BFD2F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8189E-DC04-4702-B6EF-1BBF42E3D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042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FBF2E-55D2-44D4-A574-FCCCB3BFD2F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8189E-DC04-4702-B6EF-1BBF42E3D5F2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924214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FBF2E-55D2-44D4-A574-FCCCB3BFD2F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8189E-DC04-4702-B6EF-1BBF42E3D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7739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FBF2E-55D2-44D4-A574-FCCCB3BFD2F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8189E-DC04-4702-B6EF-1BBF42E3D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9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FBF2E-55D2-44D4-A574-FCCCB3BFD2F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8189E-DC04-4702-B6EF-1BBF42E3D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1245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FBF2E-55D2-44D4-A574-FCCCB3BFD2F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8189E-DC04-4702-B6EF-1BBF42E3D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6181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FBF2E-55D2-44D4-A574-FCCCB3BFD2F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8189E-DC04-4702-B6EF-1BBF42E3D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31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FBF2E-55D2-44D4-A574-FCCCB3BFD2F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8189E-DC04-4702-B6EF-1BBF42E3D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08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FBF2E-55D2-44D4-A574-FCCCB3BFD2F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8189E-DC04-4702-B6EF-1BBF42E3D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777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FBF2E-55D2-44D4-A574-FCCCB3BFD2F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8189E-DC04-4702-B6EF-1BBF42E3D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568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FBF2E-55D2-44D4-A574-FCCCB3BFD2F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8189E-DC04-4702-B6EF-1BBF42E3D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087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FBF2E-55D2-44D4-A574-FCCCB3BFD2F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8189E-DC04-4702-B6EF-1BBF42E3D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215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FBF2E-55D2-44D4-A574-FCCCB3BFD2F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8189E-DC04-4702-B6EF-1BBF42E3D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58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FBF2E-55D2-44D4-A574-FCCCB3BFD2F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8189E-DC04-4702-B6EF-1BBF42E3D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601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FBF2E-55D2-44D4-A574-FCCCB3BFD2F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8189E-DC04-4702-B6EF-1BBF42E3D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261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FBF2E-55D2-44D4-A574-FCCCB3BFD2F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E8189E-DC04-4702-B6EF-1BBF42E3D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3792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2595A-EC8A-D7C1-7F07-01FAEBA531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Rabin-Karp String Matching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DBDA63-C15C-C813-F01C-0303CD1496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Wadie Abboud, Henry Morris, Ashwin Gopinathan</a:t>
            </a:r>
          </a:p>
        </p:txBody>
      </p:sp>
    </p:spTree>
    <p:extLst>
      <p:ext uri="{BB962C8B-B14F-4D97-AF65-F5344CB8AC3E}">
        <p14:creationId xmlns:p14="http://schemas.microsoft.com/office/powerpoint/2010/main" val="26738432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64BC3-F4CF-FC4E-439B-7BE2637F7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Rolling Hash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62575-C7B2-7F04-693A-B0D9A0AD9B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905021"/>
            <a:ext cx="10563615" cy="292585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However this hash function can easily overflow</a:t>
            </a:r>
          </a:p>
          <a:p>
            <a:r>
              <a:rPr lang="en-US"/>
              <a:t>We can solve this by </a:t>
            </a:r>
            <a:r>
              <a:rPr lang="en-US" err="1"/>
              <a:t>moding</a:t>
            </a:r>
            <a:r>
              <a:rPr lang="en-US"/>
              <a:t> the value by a prime number (to avoid collisions) that is not a factor of the base (101)</a:t>
            </a:r>
          </a:p>
          <a:p>
            <a:r>
              <a:rPr lang="en-US"/>
              <a:t>We can do this because % has distributive properties with *, +, -, so it doesn't mess up the order of operations</a:t>
            </a:r>
          </a:p>
          <a:p>
            <a:pPr marL="0" indent="0">
              <a:buNone/>
            </a:pPr>
            <a:endParaRPr lang="en-US" sz="1700">
              <a:latin typeface="Courier New"/>
              <a:cs typeface="Courier New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79BFD89-F9A4-68A0-BFD9-DB751D6A8191}"/>
              </a:ext>
            </a:extLst>
          </p:cNvPr>
          <p:cNvGrpSpPr/>
          <p:nvPr/>
        </p:nvGrpSpPr>
        <p:grpSpPr>
          <a:xfrm>
            <a:off x="8526897" y="327351"/>
            <a:ext cx="3408527" cy="491355"/>
            <a:chOff x="3188865" y="2378927"/>
            <a:chExt cx="3408527" cy="49135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BCB1B8A-047D-0954-6D3E-24B75DA59203}"/>
                </a:ext>
              </a:extLst>
            </p:cNvPr>
            <p:cNvSpPr/>
            <p:nvPr/>
          </p:nvSpPr>
          <p:spPr>
            <a:xfrm>
              <a:off x="3188865" y="2378929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W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65F13A7-31D7-1B70-4396-FEA2938539E3}"/>
                </a:ext>
              </a:extLst>
            </p:cNvPr>
            <p:cNvSpPr/>
            <p:nvPr/>
          </p:nvSpPr>
          <p:spPr>
            <a:xfrm>
              <a:off x="3679372" y="2378928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A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1719B6-FEF1-7ADC-FC90-D3315E348C0E}"/>
                </a:ext>
              </a:extLst>
            </p:cNvPr>
            <p:cNvSpPr/>
            <p:nvPr/>
          </p:nvSpPr>
          <p:spPr>
            <a:xfrm>
              <a:off x="4169879" y="2378927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H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AD5BC81-648B-4DC4-B4B0-390439730FB7}"/>
                </a:ext>
              </a:extLst>
            </p:cNvPr>
            <p:cNvSpPr/>
            <p:nvPr/>
          </p:nvSpPr>
          <p:spPr>
            <a:xfrm>
              <a:off x="4660386" y="2378927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O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CB9CFE9-C3AE-4004-599A-0D1CF636664C}"/>
                </a:ext>
              </a:extLst>
            </p:cNvPr>
            <p:cNvSpPr/>
            <p:nvPr/>
          </p:nvSpPr>
          <p:spPr>
            <a:xfrm>
              <a:off x="5151543" y="2378927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O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E2D599F-5CEE-15C1-E240-FC1E2011726F}"/>
                </a:ext>
              </a:extLst>
            </p:cNvPr>
            <p:cNvSpPr/>
            <p:nvPr/>
          </p:nvSpPr>
          <p:spPr>
            <a:xfrm>
              <a:off x="5638150" y="2378929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W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D0830B-8E56-3CF7-34E6-8CB9F585E515}"/>
                </a:ext>
              </a:extLst>
            </p:cNvPr>
            <p:cNvSpPr/>
            <p:nvPr/>
          </p:nvSpPr>
          <p:spPr>
            <a:xfrm>
              <a:off x="6128657" y="2378928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A</a:t>
              </a:r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15C71CE6-0E33-ADC0-01D6-4B29F1EDA76C}"/>
              </a:ext>
            </a:extLst>
          </p:cNvPr>
          <p:cNvSpPr/>
          <p:nvPr/>
        </p:nvSpPr>
        <p:spPr>
          <a:xfrm>
            <a:off x="7731689" y="327351"/>
            <a:ext cx="705296" cy="491353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ysClr val="windowText" lastClr="000000"/>
                </a:solidFill>
              </a:rPr>
              <a:t>S =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052C5241-2E1B-8BCF-01B5-46416970FBE5}"/>
              </a:ext>
            </a:extLst>
          </p:cNvPr>
          <p:cNvGrpSpPr/>
          <p:nvPr/>
        </p:nvGrpSpPr>
        <p:grpSpPr>
          <a:xfrm>
            <a:off x="8526894" y="818734"/>
            <a:ext cx="3412689" cy="276228"/>
            <a:chOff x="3188865" y="2378927"/>
            <a:chExt cx="3408527" cy="491355"/>
          </a:xfrm>
          <a:noFill/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7BFE99F2-525E-9E30-0715-DBE344CA39B6}"/>
                </a:ext>
              </a:extLst>
            </p:cNvPr>
            <p:cNvSpPr/>
            <p:nvPr/>
          </p:nvSpPr>
          <p:spPr>
            <a:xfrm>
              <a:off x="3188865" y="2378929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D28F3C42-D99B-CFDB-44BD-F2C6F0AB8A0D}"/>
                </a:ext>
              </a:extLst>
            </p:cNvPr>
            <p:cNvSpPr/>
            <p:nvPr/>
          </p:nvSpPr>
          <p:spPr>
            <a:xfrm>
              <a:off x="3679372" y="2378928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E0C67B5-C205-6C7E-31EA-DB9836A98A7B}"/>
                </a:ext>
              </a:extLst>
            </p:cNvPr>
            <p:cNvSpPr/>
            <p:nvPr/>
          </p:nvSpPr>
          <p:spPr>
            <a:xfrm>
              <a:off x="4169879" y="2378927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D805EF6-E28C-6783-731A-1C7CF1DCAB7A}"/>
                </a:ext>
              </a:extLst>
            </p:cNvPr>
            <p:cNvSpPr/>
            <p:nvPr/>
          </p:nvSpPr>
          <p:spPr>
            <a:xfrm>
              <a:off x="4660386" y="2378927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17F02548-284A-D46B-460B-0AE3550DE4BD}"/>
                </a:ext>
              </a:extLst>
            </p:cNvPr>
            <p:cNvSpPr/>
            <p:nvPr/>
          </p:nvSpPr>
          <p:spPr>
            <a:xfrm>
              <a:off x="5151543" y="2378927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40936C54-123F-3FE9-0499-BB795300AA1A}"/>
                </a:ext>
              </a:extLst>
            </p:cNvPr>
            <p:cNvSpPr/>
            <p:nvPr/>
          </p:nvSpPr>
          <p:spPr>
            <a:xfrm>
              <a:off x="5638150" y="2378929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38567E3F-54E4-4884-9A47-9A81AB599E24}"/>
                </a:ext>
              </a:extLst>
            </p:cNvPr>
            <p:cNvSpPr/>
            <p:nvPr/>
          </p:nvSpPr>
          <p:spPr>
            <a:xfrm>
              <a:off x="6128657" y="2378928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6</a:t>
              </a:r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C24CB128-B1C3-6214-61F6-3D0864BC8A42}"/>
              </a:ext>
            </a:extLst>
          </p:cNvPr>
          <p:cNvSpPr/>
          <p:nvPr/>
        </p:nvSpPr>
        <p:spPr>
          <a:xfrm>
            <a:off x="7746594" y="818705"/>
            <a:ext cx="690391" cy="27622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ysClr val="windowText" lastClr="000000"/>
                </a:solidFill>
              </a:rPr>
              <a:t>index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FA78CEA3-2539-565A-E84A-B9CD073720B4}"/>
              </a:ext>
            </a:extLst>
          </p:cNvPr>
          <p:cNvGrpSpPr/>
          <p:nvPr/>
        </p:nvGrpSpPr>
        <p:grpSpPr>
          <a:xfrm>
            <a:off x="9896170" y="1410184"/>
            <a:ext cx="1449749" cy="491355"/>
            <a:chOff x="3188865" y="2378927"/>
            <a:chExt cx="1449749" cy="491355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704904B5-42C1-8E0B-DDFF-667A2422E2EC}"/>
                </a:ext>
              </a:extLst>
            </p:cNvPr>
            <p:cNvSpPr/>
            <p:nvPr/>
          </p:nvSpPr>
          <p:spPr>
            <a:xfrm>
              <a:off x="3188865" y="2378929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H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AE3E0BA-1DD4-CCBD-DF9F-35A4F45D5674}"/>
                </a:ext>
              </a:extLst>
            </p:cNvPr>
            <p:cNvSpPr/>
            <p:nvPr/>
          </p:nvSpPr>
          <p:spPr>
            <a:xfrm>
              <a:off x="3679372" y="2378928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O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3D85D33-7C53-5F44-6E1B-774DD2F03AED}"/>
                </a:ext>
              </a:extLst>
            </p:cNvPr>
            <p:cNvSpPr/>
            <p:nvPr/>
          </p:nvSpPr>
          <p:spPr>
            <a:xfrm>
              <a:off x="4169879" y="2378927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O</a:t>
              </a:r>
            </a:p>
          </p:txBody>
        </p:sp>
      </p:grpSp>
      <p:sp>
        <p:nvSpPr>
          <p:cNvPr id="32" name="Rectangle 31">
            <a:extLst>
              <a:ext uri="{FF2B5EF4-FFF2-40B4-BE49-F238E27FC236}">
                <a16:creationId xmlns:a16="http://schemas.microsoft.com/office/drawing/2014/main" id="{50A35B33-2A25-B782-8DEF-0BAC7A2C8773}"/>
              </a:ext>
            </a:extLst>
          </p:cNvPr>
          <p:cNvSpPr/>
          <p:nvPr/>
        </p:nvSpPr>
        <p:spPr>
          <a:xfrm>
            <a:off x="9100962" y="1410184"/>
            <a:ext cx="705296" cy="49135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ysClr val="windowText" lastClr="000000"/>
                </a:solidFill>
              </a:rPr>
              <a:t>P =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F891165-2923-254C-A3A8-9F873653D632}"/>
              </a:ext>
            </a:extLst>
          </p:cNvPr>
          <p:cNvSpPr txBox="1"/>
          <p:nvPr/>
        </p:nvSpPr>
        <p:spPr>
          <a:xfrm>
            <a:off x="1137782" y="4618972"/>
            <a:ext cx="10563615" cy="1400383"/>
          </a:xfrm>
          <a:prstGeom prst="rect">
            <a:avLst/>
          </a:prstGeom>
          <a:solidFill>
            <a:schemeClr val="tx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1700">
              <a:solidFill>
                <a:srgbClr val="000000"/>
              </a:solidFill>
              <a:latin typeface="Courier New"/>
              <a:ea typeface="Segoe UI"/>
              <a:cs typeface="Segoe UI"/>
            </a:endParaRPr>
          </a:p>
          <a:p>
            <a:pPr algn="l"/>
            <a:r>
              <a:rPr lang="en-US" sz="1700" b="0" i="0" u="none" strike="noStrike" baseline="0">
                <a:solidFill>
                  <a:srgbClr val="000000"/>
                </a:solidFill>
                <a:latin typeface="Courier New"/>
                <a:ea typeface="Segoe UI"/>
                <a:cs typeface="Segoe UI"/>
              </a:rPr>
              <a:t>hash(</a:t>
            </a:r>
            <a:r>
              <a:rPr lang="en-US" sz="1700" b="0" i="0" u="none" strike="noStrike" baseline="0" err="1">
                <a:solidFill>
                  <a:srgbClr val="000000"/>
                </a:solidFill>
                <a:latin typeface="Courier New"/>
                <a:ea typeface="Segoe UI"/>
                <a:cs typeface="Segoe UI"/>
              </a:rPr>
              <a:t>wah</a:t>
            </a:r>
            <a:r>
              <a:rPr lang="en-US" sz="1700" b="0" i="0" u="none" strike="noStrike" baseline="0">
                <a:solidFill>
                  <a:srgbClr val="000000"/>
                </a:solidFill>
                <a:latin typeface="Courier New"/>
                <a:ea typeface="Segoe UI"/>
                <a:cs typeface="Segoe UI"/>
              </a:rPr>
              <a:t>) = ((int(w) * 256</a:t>
            </a:r>
            <a:r>
              <a:rPr lang="en-US" sz="1100" b="0" i="0" u="none" strike="noStrike" baseline="30000">
                <a:solidFill>
                  <a:srgbClr val="000000"/>
                </a:solidFill>
                <a:latin typeface="Courier New"/>
                <a:ea typeface="Segoe UI"/>
                <a:cs typeface="Segoe UI"/>
              </a:rPr>
              <a:t>2</a:t>
            </a:r>
            <a:r>
              <a:rPr lang="en-US" sz="1700" b="0" i="0" u="none" strike="noStrike" baseline="0">
                <a:solidFill>
                  <a:srgbClr val="000000"/>
                </a:solidFill>
                <a:latin typeface="Courier New"/>
                <a:ea typeface="Segoe UI"/>
                <a:cs typeface="Segoe UI"/>
              </a:rPr>
              <a:t>) + (int(a) * 256</a:t>
            </a:r>
            <a:r>
              <a:rPr lang="en-US" sz="1100" b="0" i="0" u="none" strike="noStrike" baseline="30000">
                <a:solidFill>
                  <a:srgbClr val="000000"/>
                </a:solidFill>
                <a:latin typeface="Courier New"/>
                <a:ea typeface="Segoe UI"/>
                <a:cs typeface="Segoe UI"/>
              </a:rPr>
              <a:t>1</a:t>
            </a:r>
            <a:r>
              <a:rPr lang="en-US" sz="1700" b="0" i="0" u="none" strike="noStrike" baseline="0">
                <a:solidFill>
                  <a:srgbClr val="000000"/>
                </a:solidFill>
                <a:latin typeface="Courier New"/>
                <a:ea typeface="Segoe UI"/>
                <a:cs typeface="Segoe UI"/>
              </a:rPr>
              <a:t>) + (int(h) * 256</a:t>
            </a:r>
            <a:r>
              <a:rPr lang="en-US" sz="1100" b="0" i="0" u="none" strike="noStrike" baseline="30000">
                <a:solidFill>
                  <a:srgbClr val="000000"/>
                </a:solidFill>
                <a:latin typeface="Courier New"/>
                <a:ea typeface="Segoe UI"/>
                <a:cs typeface="Segoe UI"/>
              </a:rPr>
              <a:t>0</a:t>
            </a:r>
            <a:r>
              <a:rPr lang="en-US" sz="1700" b="0" i="0" u="none" strike="noStrike" baseline="0">
                <a:solidFill>
                  <a:srgbClr val="000000"/>
                </a:solidFill>
                <a:latin typeface="Courier New"/>
                <a:ea typeface="Segoe UI"/>
                <a:cs typeface="Segoe UI"/>
              </a:rPr>
              <a:t>)) % 101</a:t>
            </a:r>
            <a:r>
              <a:rPr lang="en-US" sz="1700" b="0" i="0">
                <a:solidFill>
                  <a:srgbClr val="000000"/>
                </a:solidFill>
                <a:latin typeface="Courier New"/>
                <a:ea typeface="Segoe UI"/>
                <a:cs typeface="Segoe UI"/>
              </a:rPr>
              <a:t>​</a:t>
            </a:r>
            <a:endParaRPr lang="en-US">
              <a:solidFill>
                <a:srgbClr val="000000"/>
              </a:solidFill>
            </a:endParaRPr>
          </a:p>
          <a:p>
            <a:endParaRPr lang="en-US" sz="1700">
              <a:solidFill>
                <a:srgbClr val="000000"/>
              </a:solidFill>
              <a:latin typeface="Courier New"/>
              <a:ea typeface="Segoe UI"/>
              <a:cs typeface="Segoe UI"/>
            </a:endParaRPr>
          </a:p>
          <a:p>
            <a:pPr algn="l" rtl="0"/>
            <a:r>
              <a:rPr lang="en-US" sz="1700" b="0" i="0" u="none" strike="noStrike" baseline="0">
                <a:solidFill>
                  <a:srgbClr val="000000"/>
                </a:solidFill>
                <a:latin typeface="Courier New"/>
                <a:ea typeface="Segoe UI"/>
                <a:cs typeface="Segoe UI"/>
              </a:rPr>
              <a:t>hash(</a:t>
            </a:r>
            <a:r>
              <a:rPr lang="en-US" sz="1700" b="0" i="0" u="none" strike="noStrike" baseline="0" err="1">
                <a:solidFill>
                  <a:srgbClr val="000000"/>
                </a:solidFill>
                <a:latin typeface="Courier New"/>
                <a:ea typeface="Segoe UI"/>
                <a:cs typeface="Segoe UI"/>
              </a:rPr>
              <a:t>wah</a:t>
            </a:r>
            <a:r>
              <a:rPr lang="en-US" sz="1700" b="0" i="0" u="none" strike="noStrike" baseline="0">
                <a:solidFill>
                  <a:srgbClr val="000000"/>
                </a:solidFill>
                <a:latin typeface="Courier New"/>
                <a:ea typeface="Segoe UI"/>
                <a:cs typeface="Segoe UI"/>
              </a:rPr>
              <a:t>) = (int(w) * 256</a:t>
            </a:r>
            <a:r>
              <a:rPr lang="en-US" sz="800" b="0" i="0" u="none" strike="noStrike" baseline="30000">
                <a:solidFill>
                  <a:srgbClr val="000000"/>
                </a:solidFill>
                <a:latin typeface="Courier New"/>
                <a:ea typeface="Segoe UI"/>
                <a:cs typeface="Segoe UI"/>
              </a:rPr>
              <a:t>2</a:t>
            </a:r>
            <a:r>
              <a:rPr lang="en-US" sz="1700" b="0" i="0" u="none" strike="noStrike" baseline="0">
                <a:solidFill>
                  <a:srgbClr val="000000"/>
                </a:solidFill>
                <a:latin typeface="Courier New"/>
                <a:ea typeface="Segoe UI"/>
                <a:cs typeface="Segoe UI"/>
              </a:rPr>
              <a:t>) % 101 + (int(a) * 256</a:t>
            </a:r>
            <a:r>
              <a:rPr lang="en-US" sz="800" b="0" i="0" u="none" strike="noStrike" baseline="30000">
                <a:solidFill>
                  <a:srgbClr val="000000"/>
                </a:solidFill>
                <a:latin typeface="Courier New"/>
                <a:ea typeface="Segoe UI"/>
                <a:cs typeface="Segoe UI"/>
              </a:rPr>
              <a:t>1</a:t>
            </a:r>
            <a:r>
              <a:rPr lang="en-US" sz="1700" b="0" i="0" u="none" strike="noStrike" baseline="0">
                <a:solidFill>
                  <a:srgbClr val="000000"/>
                </a:solidFill>
                <a:latin typeface="Courier New"/>
                <a:ea typeface="Segoe UI"/>
                <a:cs typeface="Segoe UI"/>
              </a:rPr>
              <a:t>) % 101 + (int(h) * 256</a:t>
            </a:r>
            <a:r>
              <a:rPr lang="en-US" sz="800" b="0" i="0" u="none" strike="noStrike" baseline="30000">
                <a:solidFill>
                  <a:srgbClr val="000000"/>
                </a:solidFill>
                <a:latin typeface="Courier New"/>
                <a:ea typeface="Segoe UI"/>
                <a:cs typeface="Segoe UI"/>
              </a:rPr>
              <a:t>0</a:t>
            </a:r>
            <a:r>
              <a:rPr lang="en-US" sz="1700" b="0" i="0" u="none" strike="noStrike" baseline="0">
                <a:solidFill>
                  <a:srgbClr val="000000"/>
                </a:solidFill>
                <a:latin typeface="Courier New"/>
                <a:ea typeface="Segoe UI"/>
                <a:cs typeface="Segoe UI"/>
              </a:rPr>
              <a:t>) % 101</a:t>
            </a:r>
            <a:r>
              <a:rPr lang="en-US" sz="1700" b="0" i="0">
                <a:solidFill>
                  <a:srgbClr val="000000"/>
                </a:solidFill>
                <a:latin typeface="Courier New"/>
                <a:ea typeface="Segoe UI"/>
                <a:cs typeface="Segoe UI"/>
              </a:rPr>
              <a:t>​</a:t>
            </a:r>
          </a:p>
          <a:p>
            <a:pPr algn="l" rtl="0"/>
            <a:endParaRPr lang="en-US" sz="1700" b="0" i="0">
              <a:solidFill>
                <a:srgbClr val="000000"/>
              </a:solidFill>
              <a:latin typeface="Courier New"/>
              <a:ea typeface="Segoe UI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26529840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F3685-F0C2-BABF-2C60-5221CB2B4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2399" y="637809"/>
            <a:ext cx="6038126" cy="1083102"/>
          </a:xfrm>
        </p:spPr>
        <p:txBody>
          <a:bodyPr/>
          <a:lstStyle/>
          <a:p>
            <a:r>
              <a:rPr lang="en-US"/>
              <a:t>ALGORITHM: PREPROCESSING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2968EA5-3F4E-9B51-CA6C-7B8224491C9E}"/>
              </a:ext>
            </a:extLst>
          </p:cNvPr>
          <p:cNvSpPr/>
          <p:nvPr/>
        </p:nvSpPr>
        <p:spPr>
          <a:xfrm>
            <a:off x="633071" y="2319786"/>
            <a:ext cx="796903" cy="79027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H</a:t>
            </a:r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384396E-AD62-1BC4-6D46-02F90B80FBEC}"/>
              </a:ext>
            </a:extLst>
          </p:cNvPr>
          <p:cNvSpPr/>
          <p:nvPr/>
        </p:nvSpPr>
        <p:spPr>
          <a:xfrm>
            <a:off x="2668413" y="2319786"/>
            <a:ext cx="796903" cy="79027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l</a:t>
            </a:r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945AAB82-5970-2475-D87F-18756D445AFA}"/>
              </a:ext>
            </a:extLst>
          </p:cNvPr>
          <p:cNvSpPr/>
          <p:nvPr/>
        </p:nvSpPr>
        <p:spPr>
          <a:xfrm>
            <a:off x="4693728" y="2319786"/>
            <a:ext cx="796903" cy="79027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o</a:t>
            </a:r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01B7393-B5B2-E751-592B-9F081C88DF89}"/>
              </a:ext>
            </a:extLst>
          </p:cNvPr>
          <p:cNvSpPr/>
          <p:nvPr/>
        </p:nvSpPr>
        <p:spPr>
          <a:xfrm>
            <a:off x="1645728" y="2319785"/>
            <a:ext cx="796903" cy="79027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e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86B0DBD6-B60A-11D3-A3EA-386A36AFE443}"/>
              </a:ext>
            </a:extLst>
          </p:cNvPr>
          <p:cNvSpPr/>
          <p:nvPr/>
        </p:nvSpPr>
        <p:spPr>
          <a:xfrm>
            <a:off x="3650991" y="2319785"/>
            <a:ext cx="796903" cy="79027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l</a:t>
            </a:r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51B7770-C1E5-BEBF-2451-3952AFD85D2F}"/>
              </a:ext>
            </a:extLst>
          </p:cNvPr>
          <p:cNvSpPr/>
          <p:nvPr/>
        </p:nvSpPr>
        <p:spPr>
          <a:xfrm>
            <a:off x="5696360" y="2319785"/>
            <a:ext cx="796903" cy="79027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,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C4155B3-F0B4-FACC-397E-33C40A886AA2}"/>
              </a:ext>
            </a:extLst>
          </p:cNvPr>
          <p:cNvSpPr/>
          <p:nvPr/>
        </p:nvSpPr>
        <p:spPr>
          <a:xfrm>
            <a:off x="6719044" y="2319786"/>
            <a:ext cx="796903" cy="79027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W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F7875FC-C226-AC68-9E2E-83E2B2C65225}"/>
              </a:ext>
            </a:extLst>
          </p:cNvPr>
          <p:cNvSpPr/>
          <p:nvPr/>
        </p:nvSpPr>
        <p:spPr>
          <a:xfrm>
            <a:off x="7781833" y="2319785"/>
            <a:ext cx="796903" cy="79027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o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C479CF5-CAFE-3DBC-B1EB-B416BE43AD38}"/>
              </a:ext>
            </a:extLst>
          </p:cNvPr>
          <p:cNvSpPr/>
          <p:nvPr/>
        </p:nvSpPr>
        <p:spPr>
          <a:xfrm>
            <a:off x="8844623" y="2319785"/>
            <a:ext cx="796903" cy="79027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r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DBE9E105-D0A2-384C-65B4-A528964A7908}"/>
              </a:ext>
            </a:extLst>
          </p:cNvPr>
          <p:cNvSpPr/>
          <p:nvPr/>
        </p:nvSpPr>
        <p:spPr>
          <a:xfrm>
            <a:off x="9867307" y="2319786"/>
            <a:ext cx="796903" cy="79027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l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19322C86-54E5-32C8-0EFD-1D278A274863}"/>
              </a:ext>
            </a:extLst>
          </p:cNvPr>
          <p:cNvSpPr/>
          <p:nvPr/>
        </p:nvSpPr>
        <p:spPr>
          <a:xfrm>
            <a:off x="10859912" y="2319786"/>
            <a:ext cx="796903" cy="79027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d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39862045-C13D-A30A-6159-BADB07A1504B}"/>
              </a:ext>
            </a:extLst>
          </p:cNvPr>
          <p:cNvSpPr/>
          <p:nvPr/>
        </p:nvSpPr>
        <p:spPr>
          <a:xfrm>
            <a:off x="584791" y="3891396"/>
            <a:ext cx="796903" cy="79027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l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4818DDCE-7DF2-B45C-9B09-60AF389622CD}"/>
              </a:ext>
            </a:extLst>
          </p:cNvPr>
          <p:cNvSpPr/>
          <p:nvPr/>
        </p:nvSpPr>
        <p:spPr>
          <a:xfrm>
            <a:off x="1647580" y="3891395"/>
            <a:ext cx="796903" cy="79027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o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D26C37D5-FE7F-E046-0AA2-0D97E5323891}"/>
              </a:ext>
            </a:extLst>
          </p:cNvPr>
          <p:cNvSpPr/>
          <p:nvPr/>
        </p:nvSpPr>
        <p:spPr>
          <a:xfrm>
            <a:off x="2710370" y="3891395"/>
            <a:ext cx="796903" cy="79027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,</a:t>
            </a:r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66889389-9BFC-5453-9405-A8533A22E64D}"/>
              </a:ext>
            </a:extLst>
          </p:cNvPr>
          <p:cNvSpPr txBox="1">
            <a:spLocks/>
          </p:cNvSpPr>
          <p:nvPr/>
        </p:nvSpPr>
        <p:spPr>
          <a:xfrm>
            <a:off x="7854862" y="891024"/>
            <a:ext cx="3684865" cy="108310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/>
              <a:t>pattern = "</a:t>
            </a:r>
            <a:r>
              <a:rPr lang="en-US" b="1"/>
              <a:t>lo,</a:t>
            </a:r>
            <a:r>
              <a:rPr lang="en-US"/>
              <a:t>"</a:t>
            </a:r>
          </a:p>
          <a:p>
            <a:pPr marL="0" indent="0">
              <a:buNone/>
            </a:pPr>
            <a:r>
              <a:rPr lang="en-US"/>
              <a:t>d = </a:t>
            </a:r>
            <a:r>
              <a:rPr lang="en-US" b="1"/>
              <a:t>256  </a:t>
            </a:r>
            <a:r>
              <a:rPr lang="en-US"/>
              <a:t>q = </a:t>
            </a:r>
            <a:r>
              <a:rPr lang="en-US" b="1"/>
              <a:t>101  </a:t>
            </a:r>
            <a:r>
              <a:rPr lang="en-US"/>
              <a:t>m = </a:t>
            </a:r>
            <a:r>
              <a:rPr lang="en-US" b="1"/>
              <a:t>3</a:t>
            </a:r>
          </a:p>
        </p:txBody>
      </p: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D9B223AE-7CD1-3A89-F217-413629CDF83E}"/>
              </a:ext>
            </a:extLst>
          </p:cNvPr>
          <p:cNvSpPr txBox="1">
            <a:spLocks/>
          </p:cNvSpPr>
          <p:nvPr/>
        </p:nvSpPr>
        <p:spPr>
          <a:xfrm>
            <a:off x="4051177" y="3615830"/>
            <a:ext cx="5430453" cy="1748298"/>
          </a:xfrm>
          <a:prstGeom prst="rect">
            <a:avLst/>
          </a:prstGeom>
          <a:ln w="38100">
            <a:solidFill>
              <a:schemeClr val="accent4"/>
            </a:solidFill>
            <a:prstDash val="sysDash"/>
          </a:ln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/>
              <a:t>H</a:t>
            </a:r>
            <a:r>
              <a:rPr lang="en-US" baseline="-25000"/>
              <a:t>P </a:t>
            </a:r>
            <a:r>
              <a:rPr lang="en-US"/>
              <a:t>= ‘l’ * 256</a:t>
            </a:r>
            <a:r>
              <a:rPr lang="en-US" baseline="30000"/>
              <a:t>2 </a:t>
            </a:r>
            <a:r>
              <a:rPr lang="en-US"/>
              <a:t>+ ‘o’ * 256 + ‘,’ (mod 101)</a:t>
            </a:r>
            <a:endParaRPr lang="en-US" b="1"/>
          </a:p>
          <a:p>
            <a:pPr marL="0" indent="0">
              <a:buNone/>
            </a:pPr>
            <a:r>
              <a:rPr lang="en-US"/>
              <a:t>‘l’ = 108      ‘o’ = 111      ‘,’ = 044</a:t>
            </a:r>
          </a:p>
          <a:p>
            <a:pPr marL="0" indent="0">
              <a:buNone/>
            </a:pPr>
            <a:r>
              <a:rPr lang="en-US" b="1">
                <a:solidFill>
                  <a:schemeClr val="accent4"/>
                </a:solidFill>
              </a:rPr>
              <a:t>H</a:t>
            </a:r>
            <a:r>
              <a:rPr lang="en-US" sz="1600" b="1" baseline="-25000">
                <a:solidFill>
                  <a:schemeClr val="accent4"/>
                </a:solidFill>
              </a:rPr>
              <a:t>P </a:t>
            </a:r>
            <a:r>
              <a:rPr lang="en-US" b="1">
                <a:solidFill>
                  <a:schemeClr val="accent4"/>
                </a:solidFill>
              </a:rPr>
              <a:t>= 89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00AFF06E-5B03-62C8-FE20-EE0934124DD2}"/>
              </a:ext>
            </a:extLst>
          </p:cNvPr>
          <p:cNvSpPr txBox="1">
            <a:spLocks/>
          </p:cNvSpPr>
          <p:nvPr/>
        </p:nvSpPr>
        <p:spPr>
          <a:xfrm>
            <a:off x="4049442" y="5446782"/>
            <a:ext cx="3012400" cy="1112362"/>
          </a:xfrm>
          <a:prstGeom prst="rect">
            <a:avLst/>
          </a:prstGeom>
          <a:ln w="38100">
            <a:noFill/>
            <a:prstDash val="sysDash"/>
          </a:ln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/>
              <a:t>h = 256</a:t>
            </a:r>
            <a:r>
              <a:rPr lang="en-US" baseline="30000"/>
              <a:t>3-1</a:t>
            </a:r>
            <a:r>
              <a:rPr lang="en-US"/>
              <a:t> (mod 101)</a:t>
            </a:r>
          </a:p>
          <a:p>
            <a:pPr marL="0" indent="0">
              <a:buNone/>
            </a:pPr>
            <a:r>
              <a:rPr lang="en-US" b="1"/>
              <a:t>h = 88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B20E382B-DD03-4040-7121-99D791FCB633}"/>
              </a:ext>
            </a:extLst>
          </p:cNvPr>
          <p:cNvSpPr txBox="1">
            <a:spLocks/>
          </p:cNvSpPr>
          <p:nvPr/>
        </p:nvSpPr>
        <p:spPr>
          <a:xfrm>
            <a:off x="7854863" y="5771212"/>
            <a:ext cx="1261705" cy="5129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/>
              <a:t>h = d</a:t>
            </a:r>
            <a:r>
              <a:rPr lang="en-US" b="1" baseline="30000"/>
              <a:t>m-1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25991332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F3685-F0C2-BABF-2C60-5221CB2B4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2399" y="637809"/>
            <a:ext cx="6038126" cy="1083102"/>
          </a:xfrm>
        </p:spPr>
        <p:txBody>
          <a:bodyPr/>
          <a:lstStyle/>
          <a:p>
            <a:r>
              <a:rPr lang="en-US"/>
              <a:t>ALGORITHM: INITIAL HASH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1862D6-7695-8AD6-6ECD-A9FAED7FA4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482" y="3693604"/>
            <a:ext cx="5757390" cy="2396299"/>
          </a:xfrm>
          <a:ln w="38100">
            <a:solidFill>
              <a:schemeClr val="accent3"/>
            </a:solidFill>
            <a:prstDash val="sysDash"/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/>
              <a:t>Initialize text hash:</a:t>
            </a:r>
          </a:p>
          <a:p>
            <a:pPr marL="0" indent="0">
              <a:buNone/>
            </a:pPr>
            <a:r>
              <a:rPr lang="en-US"/>
              <a:t>H</a:t>
            </a:r>
            <a:r>
              <a:rPr lang="en-US" baseline="-25000"/>
              <a:t>T </a:t>
            </a:r>
            <a:r>
              <a:rPr lang="en-US"/>
              <a:t>= ‘H’ * 256</a:t>
            </a:r>
            <a:r>
              <a:rPr lang="en-US" baseline="30000"/>
              <a:t>2 </a:t>
            </a:r>
            <a:r>
              <a:rPr lang="en-US"/>
              <a:t>+ ‘e’ * 256 + ‘l’ (mod 101)</a:t>
            </a:r>
            <a:endParaRPr lang="en-US" b="1"/>
          </a:p>
          <a:p>
            <a:pPr marL="0" indent="0">
              <a:buNone/>
            </a:pPr>
            <a:r>
              <a:rPr lang="en-US"/>
              <a:t>‘H’ = 72      ‘e’ = 101      ‘l’ = 108</a:t>
            </a:r>
          </a:p>
          <a:p>
            <a:pPr marL="0" indent="0">
              <a:buNone/>
            </a:pPr>
            <a:r>
              <a:rPr lang="en-US" b="1">
                <a:solidFill>
                  <a:schemeClr val="accent3"/>
                </a:solidFill>
              </a:rPr>
              <a:t>H</a:t>
            </a:r>
            <a:r>
              <a:rPr lang="en-US" sz="2000" b="1" baseline="-25000">
                <a:solidFill>
                  <a:schemeClr val="accent3"/>
                </a:solidFill>
              </a:rPr>
              <a:t>T </a:t>
            </a:r>
            <a:r>
              <a:rPr lang="en-US" b="1">
                <a:solidFill>
                  <a:schemeClr val="accent3"/>
                </a:solidFill>
              </a:rPr>
              <a:t>= 81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2968EA5-3F4E-9B51-CA6C-7B8224491C9E}"/>
              </a:ext>
            </a:extLst>
          </p:cNvPr>
          <p:cNvSpPr/>
          <p:nvPr/>
        </p:nvSpPr>
        <p:spPr>
          <a:xfrm>
            <a:off x="633071" y="2319786"/>
            <a:ext cx="796903" cy="790270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H</a:t>
            </a:r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384396E-AD62-1BC4-6D46-02F90B80FBEC}"/>
              </a:ext>
            </a:extLst>
          </p:cNvPr>
          <p:cNvSpPr/>
          <p:nvPr/>
        </p:nvSpPr>
        <p:spPr>
          <a:xfrm>
            <a:off x="2668413" y="2319786"/>
            <a:ext cx="796903" cy="790270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l</a:t>
            </a:r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945AAB82-5970-2475-D87F-18756D445AFA}"/>
              </a:ext>
            </a:extLst>
          </p:cNvPr>
          <p:cNvSpPr/>
          <p:nvPr/>
        </p:nvSpPr>
        <p:spPr>
          <a:xfrm>
            <a:off x="4693728" y="2319786"/>
            <a:ext cx="796903" cy="79027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o</a:t>
            </a:r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01B7393-B5B2-E751-592B-9F081C88DF89}"/>
              </a:ext>
            </a:extLst>
          </p:cNvPr>
          <p:cNvSpPr/>
          <p:nvPr/>
        </p:nvSpPr>
        <p:spPr>
          <a:xfrm>
            <a:off x="1645728" y="2319785"/>
            <a:ext cx="796903" cy="790270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e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86B0DBD6-B60A-11D3-A3EA-386A36AFE443}"/>
              </a:ext>
            </a:extLst>
          </p:cNvPr>
          <p:cNvSpPr/>
          <p:nvPr/>
        </p:nvSpPr>
        <p:spPr>
          <a:xfrm>
            <a:off x="3650991" y="2319785"/>
            <a:ext cx="796903" cy="79027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l</a:t>
            </a:r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51B7770-C1E5-BEBF-2451-3952AFD85D2F}"/>
              </a:ext>
            </a:extLst>
          </p:cNvPr>
          <p:cNvSpPr/>
          <p:nvPr/>
        </p:nvSpPr>
        <p:spPr>
          <a:xfrm>
            <a:off x="5696360" y="2319785"/>
            <a:ext cx="796903" cy="79027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,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C4155B3-F0B4-FACC-397E-33C40A886AA2}"/>
              </a:ext>
            </a:extLst>
          </p:cNvPr>
          <p:cNvSpPr/>
          <p:nvPr/>
        </p:nvSpPr>
        <p:spPr>
          <a:xfrm>
            <a:off x="6719044" y="2319786"/>
            <a:ext cx="796903" cy="79027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W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F7875FC-C226-AC68-9E2E-83E2B2C65225}"/>
              </a:ext>
            </a:extLst>
          </p:cNvPr>
          <p:cNvSpPr/>
          <p:nvPr/>
        </p:nvSpPr>
        <p:spPr>
          <a:xfrm>
            <a:off x="7781833" y="2319785"/>
            <a:ext cx="796903" cy="79027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o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C479CF5-CAFE-3DBC-B1EB-B416BE43AD38}"/>
              </a:ext>
            </a:extLst>
          </p:cNvPr>
          <p:cNvSpPr/>
          <p:nvPr/>
        </p:nvSpPr>
        <p:spPr>
          <a:xfrm>
            <a:off x="8844623" y="2319785"/>
            <a:ext cx="796903" cy="79027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r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DBE9E105-D0A2-384C-65B4-A528964A7908}"/>
              </a:ext>
            </a:extLst>
          </p:cNvPr>
          <p:cNvSpPr/>
          <p:nvPr/>
        </p:nvSpPr>
        <p:spPr>
          <a:xfrm>
            <a:off x="9867307" y="2319786"/>
            <a:ext cx="796903" cy="79027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l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19322C86-54E5-32C8-0EFD-1D278A274863}"/>
              </a:ext>
            </a:extLst>
          </p:cNvPr>
          <p:cNvSpPr/>
          <p:nvPr/>
        </p:nvSpPr>
        <p:spPr>
          <a:xfrm>
            <a:off x="10859912" y="2319786"/>
            <a:ext cx="796903" cy="79027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d</a:t>
            </a:r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7371F494-AEEA-C5D5-3F4D-F2B6978AF777}"/>
              </a:ext>
            </a:extLst>
          </p:cNvPr>
          <p:cNvSpPr txBox="1">
            <a:spLocks/>
          </p:cNvSpPr>
          <p:nvPr/>
        </p:nvSpPr>
        <p:spPr>
          <a:xfrm>
            <a:off x="7515947" y="870880"/>
            <a:ext cx="3603157" cy="125440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/>
              <a:t>pattern = “</a:t>
            </a:r>
            <a:r>
              <a:rPr lang="en-US" b="1"/>
              <a:t>lo,</a:t>
            </a:r>
            <a:r>
              <a:rPr lang="en-US"/>
              <a:t>“  </a:t>
            </a:r>
            <a:r>
              <a:rPr lang="en-US" b="1">
                <a:solidFill>
                  <a:schemeClr val="accent4"/>
                </a:solidFill>
              </a:rPr>
              <a:t>H</a:t>
            </a:r>
            <a:r>
              <a:rPr lang="en-US" sz="2000" b="1" baseline="-25000">
                <a:solidFill>
                  <a:schemeClr val="accent4"/>
                </a:solidFill>
              </a:rPr>
              <a:t>P </a:t>
            </a:r>
            <a:r>
              <a:rPr lang="en-US" b="1">
                <a:solidFill>
                  <a:schemeClr val="accent4"/>
                </a:solidFill>
              </a:rPr>
              <a:t>= 89</a:t>
            </a:r>
            <a:r>
              <a:rPr lang="en-US"/>
              <a:t> </a:t>
            </a:r>
          </a:p>
          <a:p>
            <a:pPr marL="0" indent="0">
              <a:buNone/>
            </a:pPr>
            <a:r>
              <a:rPr lang="en-US"/>
              <a:t>d = </a:t>
            </a:r>
            <a:r>
              <a:rPr lang="en-US" b="1"/>
              <a:t>256  </a:t>
            </a:r>
            <a:r>
              <a:rPr lang="en-US"/>
              <a:t>q = </a:t>
            </a:r>
            <a:r>
              <a:rPr lang="en-US" b="1"/>
              <a:t>101  </a:t>
            </a:r>
            <a:r>
              <a:rPr lang="en-US"/>
              <a:t>h = </a:t>
            </a:r>
            <a:r>
              <a:rPr lang="en-US" b="1"/>
              <a:t>88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E4174DA-F315-BA8D-01B3-DA49BF782321}"/>
              </a:ext>
            </a:extLst>
          </p:cNvPr>
          <p:cNvSpPr/>
          <p:nvPr/>
        </p:nvSpPr>
        <p:spPr>
          <a:xfrm>
            <a:off x="507198" y="2080056"/>
            <a:ext cx="3073699" cy="1254404"/>
          </a:xfrm>
          <a:prstGeom prst="rect">
            <a:avLst/>
          </a:prstGeom>
          <a:noFill/>
          <a:ln w="571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9A56E468-8C5A-5FA1-9A88-A87D91D493C6}"/>
              </a:ext>
            </a:extLst>
          </p:cNvPr>
          <p:cNvSpPr txBox="1">
            <a:spLocks/>
          </p:cNvSpPr>
          <p:nvPr/>
        </p:nvSpPr>
        <p:spPr>
          <a:xfrm>
            <a:off x="7515947" y="3861559"/>
            <a:ext cx="2697191" cy="15882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000" b="1">
                <a:solidFill>
                  <a:schemeClr val="accent3"/>
                </a:solidFill>
              </a:rPr>
              <a:t>81</a:t>
            </a:r>
            <a:r>
              <a:rPr lang="en-US" sz="3000" b="1"/>
              <a:t> ≠ </a:t>
            </a:r>
            <a:r>
              <a:rPr lang="en-US" sz="3000" b="1">
                <a:solidFill>
                  <a:schemeClr val="accent4"/>
                </a:solidFill>
              </a:rPr>
              <a:t>89</a:t>
            </a:r>
          </a:p>
          <a:p>
            <a:pPr marL="0" indent="0">
              <a:buNone/>
            </a:pPr>
            <a:r>
              <a:rPr lang="en-US" sz="3000" b="1"/>
              <a:t>CONTINUE!</a:t>
            </a:r>
          </a:p>
        </p:txBody>
      </p:sp>
    </p:spTree>
    <p:extLst>
      <p:ext uri="{BB962C8B-B14F-4D97-AF65-F5344CB8AC3E}">
        <p14:creationId xmlns:p14="http://schemas.microsoft.com/office/powerpoint/2010/main" val="38009647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7531FE-77CA-0A17-E9FE-949AE936EB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F55AB-BBBC-6C71-3EF8-6D51BD4F6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2399" y="637809"/>
            <a:ext cx="6038126" cy="1083102"/>
          </a:xfrm>
        </p:spPr>
        <p:txBody>
          <a:bodyPr/>
          <a:lstStyle/>
          <a:p>
            <a:r>
              <a:rPr lang="en-US"/>
              <a:t>ALGORITHM: ROLLING HASH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8FA0C4-7BC5-5196-3F75-52E9424F9E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482" y="3693604"/>
            <a:ext cx="6836382" cy="2396299"/>
          </a:xfrm>
          <a:ln w="38100">
            <a:solidFill>
              <a:schemeClr val="accent3"/>
            </a:solidFill>
            <a:prstDash val="sysDash"/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/>
              <a:t>Roll text hash:</a:t>
            </a:r>
          </a:p>
          <a:p>
            <a:pPr marL="0" indent="0">
              <a:buNone/>
            </a:pPr>
            <a:r>
              <a:rPr lang="en-US"/>
              <a:t>H</a:t>
            </a:r>
            <a:r>
              <a:rPr lang="en-US" baseline="-25000"/>
              <a:t>T </a:t>
            </a:r>
            <a:r>
              <a:rPr lang="en-US"/>
              <a:t>= (d * (H</a:t>
            </a:r>
            <a:r>
              <a:rPr lang="en-US" baseline="-25000"/>
              <a:t>T-old</a:t>
            </a:r>
            <a:r>
              <a:rPr lang="en-US"/>
              <a:t> – c</a:t>
            </a:r>
            <a:r>
              <a:rPr lang="en-US" baseline="-25000"/>
              <a:t>out</a:t>
            </a:r>
            <a:r>
              <a:rPr lang="en-US"/>
              <a:t> * h) + c</a:t>
            </a:r>
            <a:r>
              <a:rPr lang="en-US" baseline="-25000"/>
              <a:t>in</a:t>
            </a:r>
            <a:r>
              <a:rPr lang="en-US"/>
              <a:t>) (mod q)</a:t>
            </a:r>
            <a:endParaRPr lang="en-US" b="1"/>
          </a:p>
          <a:p>
            <a:pPr marL="0" indent="0">
              <a:buNone/>
            </a:pPr>
            <a:r>
              <a:rPr lang="en-US"/>
              <a:t>H</a:t>
            </a:r>
            <a:r>
              <a:rPr lang="en-US" sz="2000" baseline="-25000"/>
              <a:t>T-old </a:t>
            </a:r>
            <a:r>
              <a:rPr lang="en-US"/>
              <a:t>= 81      c</a:t>
            </a:r>
            <a:r>
              <a:rPr lang="en-US" baseline="-25000"/>
              <a:t>out</a:t>
            </a:r>
            <a:r>
              <a:rPr lang="en-US"/>
              <a:t> = ‘H’ = 72      c</a:t>
            </a:r>
            <a:r>
              <a:rPr lang="en-US" baseline="-25000"/>
              <a:t>in </a:t>
            </a:r>
            <a:r>
              <a:rPr lang="en-US"/>
              <a:t>= ‘l’ = 108</a:t>
            </a:r>
          </a:p>
          <a:p>
            <a:pPr marL="0" indent="0">
              <a:buNone/>
            </a:pPr>
            <a:r>
              <a:rPr lang="en-US" b="1">
                <a:solidFill>
                  <a:schemeClr val="accent3"/>
                </a:solidFill>
              </a:rPr>
              <a:t>H</a:t>
            </a:r>
            <a:r>
              <a:rPr lang="en-US" b="1" baseline="-25000">
                <a:solidFill>
                  <a:schemeClr val="accent3"/>
                </a:solidFill>
              </a:rPr>
              <a:t>T</a:t>
            </a:r>
            <a:r>
              <a:rPr lang="en-US" b="1">
                <a:solidFill>
                  <a:schemeClr val="accent3"/>
                </a:solidFill>
              </a:rPr>
              <a:t> = 82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7F3B085-4253-6F42-BF88-8B2036269F53}"/>
              </a:ext>
            </a:extLst>
          </p:cNvPr>
          <p:cNvSpPr/>
          <p:nvPr/>
        </p:nvSpPr>
        <p:spPr>
          <a:xfrm>
            <a:off x="633071" y="2319786"/>
            <a:ext cx="796903" cy="79027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H</a:t>
            </a:r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FA96066-8B20-1E13-9E6C-1FEF3376061A}"/>
              </a:ext>
            </a:extLst>
          </p:cNvPr>
          <p:cNvSpPr/>
          <p:nvPr/>
        </p:nvSpPr>
        <p:spPr>
          <a:xfrm>
            <a:off x="2668413" y="2319786"/>
            <a:ext cx="796903" cy="790270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l</a:t>
            </a:r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B3A4B69-36BB-8F0D-CACF-05695DE50186}"/>
              </a:ext>
            </a:extLst>
          </p:cNvPr>
          <p:cNvSpPr/>
          <p:nvPr/>
        </p:nvSpPr>
        <p:spPr>
          <a:xfrm>
            <a:off x="4693728" y="2319786"/>
            <a:ext cx="796903" cy="79027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o</a:t>
            </a:r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04B1F0D-C59D-D133-E8CE-308730DE0171}"/>
              </a:ext>
            </a:extLst>
          </p:cNvPr>
          <p:cNvSpPr/>
          <p:nvPr/>
        </p:nvSpPr>
        <p:spPr>
          <a:xfrm>
            <a:off x="1645728" y="2319785"/>
            <a:ext cx="796903" cy="790270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e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049B1EC-FF72-A285-E1A6-48B98154B5AB}"/>
              </a:ext>
            </a:extLst>
          </p:cNvPr>
          <p:cNvSpPr/>
          <p:nvPr/>
        </p:nvSpPr>
        <p:spPr>
          <a:xfrm>
            <a:off x="3650991" y="2319785"/>
            <a:ext cx="796903" cy="790270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l</a:t>
            </a:r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9BADF576-9E4E-8E1D-93D2-A06283502ADB}"/>
              </a:ext>
            </a:extLst>
          </p:cNvPr>
          <p:cNvSpPr/>
          <p:nvPr/>
        </p:nvSpPr>
        <p:spPr>
          <a:xfrm>
            <a:off x="5696360" y="2319785"/>
            <a:ext cx="796903" cy="79027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,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6E5A38BC-AED5-2D49-081C-64F9B222CFD0}"/>
              </a:ext>
            </a:extLst>
          </p:cNvPr>
          <p:cNvSpPr/>
          <p:nvPr/>
        </p:nvSpPr>
        <p:spPr>
          <a:xfrm>
            <a:off x="6719044" y="2319786"/>
            <a:ext cx="796903" cy="79027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W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1712D66B-635B-4E76-4D5E-FFE31A6BB09D}"/>
              </a:ext>
            </a:extLst>
          </p:cNvPr>
          <p:cNvSpPr/>
          <p:nvPr/>
        </p:nvSpPr>
        <p:spPr>
          <a:xfrm>
            <a:off x="7781833" y="2319785"/>
            <a:ext cx="796903" cy="79027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o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1953F69-7C0E-1C31-C16F-D2EB898825E9}"/>
              </a:ext>
            </a:extLst>
          </p:cNvPr>
          <p:cNvSpPr/>
          <p:nvPr/>
        </p:nvSpPr>
        <p:spPr>
          <a:xfrm>
            <a:off x="8844623" y="2319785"/>
            <a:ext cx="796903" cy="79027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r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369A851B-7F28-5E1F-1878-7108A62987ED}"/>
              </a:ext>
            </a:extLst>
          </p:cNvPr>
          <p:cNvSpPr/>
          <p:nvPr/>
        </p:nvSpPr>
        <p:spPr>
          <a:xfrm>
            <a:off x="9867307" y="2319786"/>
            <a:ext cx="796903" cy="79027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l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749D1E10-6241-2923-9CF1-32B2254BCCF7}"/>
              </a:ext>
            </a:extLst>
          </p:cNvPr>
          <p:cNvSpPr/>
          <p:nvPr/>
        </p:nvSpPr>
        <p:spPr>
          <a:xfrm>
            <a:off x="10859912" y="2319786"/>
            <a:ext cx="796903" cy="79027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d</a:t>
            </a:r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918A932B-4211-203E-EE9E-80DABC95E654}"/>
              </a:ext>
            </a:extLst>
          </p:cNvPr>
          <p:cNvSpPr txBox="1">
            <a:spLocks/>
          </p:cNvSpPr>
          <p:nvPr/>
        </p:nvSpPr>
        <p:spPr>
          <a:xfrm>
            <a:off x="7515947" y="870880"/>
            <a:ext cx="3603157" cy="125440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/>
              <a:t>pattern = “</a:t>
            </a:r>
            <a:r>
              <a:rPr lang="en-US" b="1"/>
              <a:t>lo,</a:t>
            </a:r>
            <a:r>
              <a:rPr lang="en-US"/>
              <a:t>“  </a:t>
            </a:r>
            <a:r>
              <a:rPr lang="en-US" b="1">
                <a:solidFill>
                  <a:schemeClr val="accent4"/>
                </a:solidFill>
              </a:rPr>
              <a:t>H</a:t>
            </a:r>
            <a:r>
              <a:rPr lang="en-US" sz="2000" b="1" baseline="-25000">
                <a:solidFill>
                  <a:schemeClr val="accent4"/>
                </a:solidFill>
              </a:rPr>
              <a:t>P </a:t>
            </a:r>
            <a:r>
              <a:rPr lang="en-US" b="1">
                <a:solidFill>
                  <a:schemeClr val="accent4"/>
                </a:solidFill>
              </a:rPr>
              <a:t>= 89</a:t>
            </a:r>
            <a:r>
              <a:rPr lang="en-US"/>
              <a:t> </a:t>
            </a:r>
          </a:p>
          <a:p>
            <a:pPr marL="0" indent="0">
              <a:buNone/>
            </a:pPr>
            <a:r>
              <a:rPr lang="en-US"/>
              <a:t>d = </a:t>
            </a:r>
            <a:r>
              <a:rPr lang="en-US" b="1"/>
              <a:t>256  </a:t>
            </a:r>
            <a:r>
              <a:rPr lang="en-US"/>
              <a:t>q = </a:t>
            </a:r>
            <a:r>
              <a:rPr lang="en-US" b="1"/>
              <a:t>101  </a:t>
            </a:r>
            <a:r>
              <a:rPr lang="en-US"/>
              <a:t>h = </a:t>
            </a:r>
            <a:r>
              <a:rPr lang="en-US" b="1"/>
              <a:t>88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706556F4-A436-96E8-95EE-FFEF84C9C26D}"/>
              </a:ext>
            </a:extLst>
          </p:cNvPr>
          <p:cNvSpPr/>
          <p:nvPr/>
        </p:nvSpPr>
        <p:spPr>
          <a:xfrm>
            <a:off x="1530014" y="2080056"/>
            <a:ext cx="3073699" cy="1254404"/>
          </a:xfrm>
          <a:prstGeom prst="rect">
            <a:avLst/>
          </a:prstGeom>
          <a:noFill/>
          <a:ln w="571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F15521DB-A25D-00DD-ECB7-08E623055B60}"/>
              </a:ext>
            </a:extLst>
          </p:cNvPr>
          <p:cNvSpPr txBox="1">
            <a:spLocks/>
          </p:cNvSpPr>
          <p:nvPr/>
        </p:nvSpPr>
        <p:spPr>
          <a:xfrm>
            <a:off x="8844623" y="3938583"/>
            <a:ext cx="2697191" cy="15882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000" b="1">
                <a:solidFill>
                  <a:schemeClr val="accent3"/>
                </a:solidFill>
              </a:rPr>
              <a:t>82</a:t>
            </a:r>
            <a:r>
              <a:rPr lang="en-US" sz="3000" b="1"/>
              <a:t> ≠ </a:t>
            </a:r>
            <a:r>
              <a:rPr lang="en-US" sz="3000" b="1">
                <a:solidFill>
                  <a:schemeClr val="accent4"/>
                </a:solidFill>
              </a:rPr>
              <a:t>89</a:t>
            </a:r>
          </a:p>
          <a:p>
            <a:pPr marL="0" indent="0">
              <a:buNone/>
            </a:pPr>
            <a:r>
              <a:rPr lang="en-US" sz="3000" b="1"/>
              <a:t>CONTINUE!</a:t>
            </a:r>
          </a:p>
        </p:txBody>
      </p:sp>
    </p:spTree>
    <p:extLst>
      <p:ext uri="{BB962C8B-B14F-4D97-AF65-F5344CB8AC3E}">
        <p14:creationId xmlns:p14="http://schemas.microsoft.com/office/powerpoint/2010/main" val="6599218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B960AE-2DC7-CE55-11FD-0A40E01015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7BA62-3288-73EF-434E-1B7AB2071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2399" y="637809"/>
            <a:ext cx="6038126" cy="1083102"/>
          </a:xfrm>
        </p:spPr>
        <p:txBody>
          <a:bodyPr/>
          <a:lstStyle/>
          <a:p>
            <a:r>
              <a:rPr lang="en-US"/>
              <a:t>ALGORITHM: ROLLING HASH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41FB07-0295-CC7B-58B6-943998688D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482" y="3693604"/>
            <a:ext cx="6836382" cy="2396299"/>
          </a:xfrm>
          <a:ln w="38100">
            <a:solidFill>
              <a:schemeClr val="accent3"/>
            </a:solidFill>
            <a:prstDash val="sysDash"/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/>
              <a:t>Roll text hash:</a:t>
            </a:r>
          </a:p>
          <a:p>
            <a:pPr marL="0" indent="0">
              <a:buNone/>
            </a:pPr>
            <a:r>
              <a:rPr lang="en-US"/>
              <a:t>H</a:t>
            </a:r>
            <a:r>
              <a:rPr lang="en-US" baseline="-25000"/>
              <a:t>T </a:t>
            </a:r>
            <a:r>
              <a:rPr lang="en-US"/>
              <a:t>= (256 * (H</a:t>
            </a:r>
            <a:r>
              <a:rPr lang="en-US" baseline="-25000"/>
              <a:t>T-old</a:t>
            </a:r>
            <a:r>
              <a:rPr lang="en-US"/>
              <a:t> – c</a:t>
            </a:r>
            <a:r>
              <a:rPr lang="en-US" baseline="-25000"/>
              <a:t>out</a:t>
            </a:r>
            <a:r>
              <a:rPr lang="en-US"/>
              <a:t> * 88) + c</a:t>
            </a:r>
            <a:r>
              <a:rPr lang="en-US" baseline="-25000"/>
              <a:t>in</a:t>
            </a:r>
            <a:r>
              <a:rPr lang="en-US"/>
              <a:t>) (mod 101)</a:t>
            </a:r>
            <a:endParaRPr lang="en-US" b="1"/>
          </a:p>
          <a:p>
            <a:pPr marL="0" indent="0">
              <a:buNone/>
            </a:pPr>
            <a:r>
              <a:rPr lang="en-US"/>
              <a:t>H</a:t>
            </a:r>
            <a:r>
              <a:rPr lang="en-US" sz="2000" baseline="-25000"/>
              <a:t>T-old </a:t>
            </a:r>
            <a:r>
              <a:rPr lang="en-US"/>
              <a:t>= 82      c</a:t>
            </a:r>
            <a:r>
              <a:rPr lang="en-US" baseline="-25000"/>
              <a:t>out</a:t>
            </a:r>
            <a:r>
              <a:rPr lang="en-US"/>
              <a:t> = ‘e’ = 101      c</a:t>
            </a:r>
            <a:r>
              <a:rPr lang="en-US" baseline="-25000"/>
              <a:t>in </a:t>
            </a:r>
            <a:r>
              <a:rPr lang="en-US"/>
              <a:t>= ‘o’ = 111</a:t>
            </a:r>
          </a:p>
          <a:p>
            <a:pPr marL="0" indent="0">
              <a:buNone/>
            </a:pPr>
            <a:r>
              <a:rPr lang="en-US" b="1">
                <a:solidFill>
                  <a:schemeClr val="accent3"/>
                </a:solidFill>
              </a:rPr>
              <a:t>H</a:t>
            </a:r>
            <a:r>
              <a:rPr lang="en-US" b="1" baseline="-25000">
                <a:solidFill>
                  <a:schemeClr val="accent3"/>
                </a:solidFill>
              </a:rPr>
              <a:t>T</a:t>
            </a:r>
            <a:r>
              <a:rPr lang="en-US" b="1">
                <a:solidFill>
                  <a:schemeClr val="accent3"/>
                </a:solidFill>
              </a:rPr>
              <a:t> = 95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AD36CA9-61B2-5227-0B7E-E5135C20E087}"/>
              </a:ext>
            </a:extLst>
          </p:cNvPr>
          <p:cNvSpPr/>
          <p:nvPr/>
        </p:nvSpPr>
        <p:spPr>
          <a:xfrm>
            <a:off x="633071" y="2319786"/>
            <a:ext cx="796903" cy="79027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H</a:t>
            </a:r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8733396-1A01-6352-8989-F41384108C8A}"/>
              </a:ext>
            </a:extLst>
          </p:cNvPr>
          <p:cNvSpPr/>
          <p:nvPr/>
        </p:nvSpPr>
        <p:spPr>
          <a:xfrm>
            <a:off x="2668413" y="2319786"/>
            <a:ext cx="796903" cy="790270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l</a:t>
            </a:r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F4381CA-2CD9-E482-F538-D5F664B33433}"/>
              </a:ext>
            </a:extLst>
          </p:cNvPr>
          <p:cNvSpPr/>
          <p:nvPr/>
        </p:nvSpPr>
        <p:spPr>
          <a:xfrm>
            <a:off x="4693728" y="2319786"/>
            <a:ext cx="796903" cy="790270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o</a:t>
            </a:r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797A3B5-A3E1-3262-130C-30EA35DFE641}"/>
              </a:ext>
            </a:extLst>
          </p:cNvPr>
          <p:cNvSpPr/>
          <p:nvPr/>
        </p:nvSpPr>
        <p:spPr>
          <a:xfrm>
            <a:off x="1645728" y="2319785"/>
            <a:ext cx="796903" cy="79027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e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56D54D8-B716-F8C1-33B1-77DCE9E290FA}"/>
              </a:ext>
            </a:extLst>
          </p:cNvPr>
          <p:cNvSpPr/>
          <p:nvPr/>
        </p:nvSpPr>
        <p:spPr>
          <a:xfrm>
            <a:off x="3650991" y="2319785"/>
            <a:ext cx="796903" cy="790270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l</a:t>
            </a:r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6DD29C15-58E4-D4DE-8FF2-9EFCE333696D}"/>
              </a:ext>
            </a:extLst>
          </p:cNvPr>
          <p:cNvSpPr/>
          <p:nvPr/>
        </p:nvSpPr>
        <p:spPr>
          <a:xfrm>
            <a:off x="5696360" y="2319785"/>
            <a:ext cx="796903" cy="79027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,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BDA4FD7-3396-A626-F324-099A3E7858D2}"/>
              </a:ext>
            </a:extLst>
          </p:cNvPr>
          <p:cNvSpPr/>
          <p:nvPr/>
        </p:nvSpPr>
        <p:spPr>
          <a:xfrm>
            <a:off x="6719044" y="2319786"/>
            <a:ext cx="796903" cy="79027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W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A2AA890-0CE9-8772-AA69-CEB94F260651}"/>
              </a:ext>
            </a:extLst>
          </p:cNvPr>
          <p:cNvSpPr/>
          <p:nvPr/>
        </p:nvSpPr>
        <p:spPr>
          <a:xfrm>
            <a:off x="7781833" y="2319785"/>
            <a:ext cx="796903" cy="79027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o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D46FDA24-4488-C6A4-792D-41E3368C9D78}"/>
              </a:ext>
            </a:extLst>
          </p:cNvPr>
          <p:cNvSpPr/>
          <p:nvPr/>
        </p:nvSpPr>
        <p:spPr>
          <a:xfrm>
            <a:off x="8844623" y="2319785"/>
            <a:ext cx="796903" cy="79027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r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D6825512-3CA6-B5F2-021B-0F02C9C449C0}"/>
              </a:ext>
            </a:extLst>
          </p:cNvPr>
          <p:cNvSpPr/>
          <p:nvPr/>
        </p:nvSpPr>
        <p:spPr>
          <a:xfrm>
            <a:off x="9867307" y="2319786"/>
            <a:ext cx="796903" cy="79027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l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15724912-686D-49F4-32DE-820414FFF434}"/>
              </a:ext>
            </a:extLst>
          </p:cNvPr>
          <p:cNvSpPr/>
          <p:nvPr/>
        </p:nvSpPr>
        <p:spPr>
          <a:xfrm>
            <a:off x="10859912" y="2319786"/>
            <a:ext cx="796903" cy="79027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d</a:t>
            </a:r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C5115065-A6C8-FE81-725C-9BD91C4C969A}"/>
              </a:ext>
            </a:extLst>
          </p:cNvPr>
          <p:cNvSpPr txBox="1">
            <a:spLocks/>
          </p:cNvSpPr>
          <p:nvPr/>
        </p:nvSpPr>
        <p:spPr>
          <a:xfrm>
            <a:off x="7515947" y="870880"/>
            <a:ext cx="3603157" cy="125440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/>
              <a:t>pattern = “</a:t>
            </a:r>
            <a:r>
              <a:rPr lang="en-US" b="1"/>
              <a:t>lo,</a:t>
            </a:r>
            <a:r>
              <a:rPr lang="en-US"/>
              <a:t>“  </a:t>
            </a:r>
            <a:r>
              <a:rPr lang="en-US" b="1">
                <a:solidFill>
                  <a:schemeClr val="accent4"/>
                </a:solidFill>
              </a:rPr>
              <a:t>H</a:t>
            </a:r>
            <a:r>
              <a:rPr lang="en-US" sz="2000" b="1" baseline="-25000">
                <a:solidFill>
                  <a:schemeClr val="accent4"/>
                </a:solidFill>
              </a:rPr>
              <a:t>P </a:t>
            </a:r>
            <a:r>
              <a:rPr lang="en-US" b="1">
                <a:solidFill>
                  <a:schemeClr val="accent4"/>
                </a:solidFill>
              </a:rPr>
              <a:t>= 89</a:t>
            </a:r>
            <a:r>
              <a:rPr lang="en-US"/>
              <a:t> </a:t>
            </a:r>
          </a:p>
          <a:p>
            <a:pPr marL="0" indent="0">
              <a:buNone/>
            </a:pPr>
            <a:r>
              <a:rPr lang="en-US"/>
              <a:t>d = </a:t>
            </a:r>
            <a:r>
              <a:rPr lang="en-US" b="1"/>
              <a:t>256  </a:t>
            </a:r>
            <a:r>
              <a:rPr lang="en-US"/>
              <a:t>q = </a:t>
            </a:r>
            <a:r>
              <a:rPr lang="en-US" b="1"/>
              <a:t>101  </a:t>
            </a:r>
            <a:r>
              <a:rPr lang="en-US"/>
              <a:t>h = </a:t>
            </a:r>
            <a:r>
              <a:rPr lang="en-US" b="1"/>
              <a:t>88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5F63A6A-B75E-834F-B3D8-9E4D170184E0}"/>
              </a:ext>
            </a:extLst>
          </p:cNvPr>
          <p:cNvSpPr/>
          <p:nvPr/>
        </p:nvSpPr>
        <p:spPr>
          <a:xfrm>
            <a:off x="2553009" y="2080055"/>
            <a:ext cx="3073699" cy="1254404"/>
          </a:xfrm>
          <a:prstGeom prst="rect">
            <a:avLst/>
          </a:prstGeom>
          <a:noFill/>
          <a:ln w="571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09E333F5-6E4C-729E-C025-0428F1DEB0E3}"/>
              </a:ext>
            </a:extLst>
          </p:cNvPr>
          <p:cNvSpPr txBox="1">
            <a:spLocks/>
          </p:cNvSpPr>
          <p:nvPr/>
        </p:nvSpPr>
        <p:spPr>
          <a:xfrm>
            <a:off x="8844623" y="3938583"/>
            <a:ext cx="2697191" cy="15882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000" b="1">
                <a:solidFill>
                  <a:schemeClr val="accent3"/>
                </a:solidFill>
              </a:rPr>
              <a:t>95</a:t>
            </a:r>
            <a:r>
              <a:rPr lang="en-US" sz="3000" b="1"/>
              <a:t> ≠ </a:t>
            </a:r>
            <a:r>
              <a:rPr lang="en-US" sz="3000" b="1">
                <a:solidFill>
                  <a:schemeClr val="accent4"/>
                </a:solidFill>
              </a:rPr>
              <a:t>89</a:t>
            </a:r>
          </a:p>
          <a:p>
            <a:pPr marL="0" indent="0">
              <a:buNone/>
            </a:pPr>
            <a:r>
              <a:rPr lang="en-US" sz="3000" b="1"/>
              <a:t>CONTINUE!</a:t>
            </a:r>
          </a:p>
        </p:txBody>
      </p:sp>
    </p:spTree>
    <p:extLst>
      <p:ext uri="{BB962C8B-B14F-4D97-AF65-F5344CB8AC3E}">
        <p14:creationId xmlns:p14="http://schemas.microsoft.com/office/powerpoint/2010/main" val="12256825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AF2169-E3BC-EBAE-967C-E49402EB54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E6F48-57A2-4EF8-F697-8ED7847F1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2399" y="637809"/>
            <a:ext cx="6038126" cy="1083102"/>
          </a:xfrm>
        </p:spPr>
        <p:txBody>
          <a:bodyPr/>
          <a:lstStyle/>
          <a:p>
            <a:r>
              <a:rPr lang="en-US"/>
              <a:t>ALGORITHM: ROLLING HASH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8D39A0-697F-80BA-9287-0BD2C350F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482" y="3693604"/>
            <a:ext cx="6836382" cy="2396299"/>
          </a:xfrm>
          <a:ln w="38100">
            <a:solidFill>
              <a:schemeClr val="accent3"/>
            </a:solidFill>
            <a:prstDash val="sysDash"/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/>
              <a:t>Roll text hash:</a:t>
            </a:r>
          </a:p>
          <a:p>
            <a:pPr marL="0" indent="0">
              <a:buNone/>
            </a:pPr>
            <a:r>
              <a:rPr lang="en-US"/>
              <a:t>H</a:t>
            </a:r>
            <a:r>
              <a:rPr lang="en-US" baseline="-25000"/>
              <a:t>T </a:t>
            </a:r>
            <a:r>
              <a:rPr lang="en-US"/>
              <a:t>= (256 * (H</a:t>
            </a:r>
            <a:r>
              <a:rPr lang="en-US" baseline="-25000"/>
              <a:t>T-old</a:t>
            </a:r>
            <a:r>
              <a:rPr lang="en-US"/>
              <a:t> – c</a:t>
            </a:r>
            <a:r>
              <a:rPr lang="en-US" baseline="-25000"/>
              <a:t>out</a:t>
            </a:r>
            <a:r>
              <a:rPr lang="en-US"/>
              <a:t> * 88) + c</a:t>
            </a:r>
            <a:r>
              <a:rPr lang="en-US" baseline="-25000"/>
              <a:t>in</a:t>
            </a:r>
            <a:r>
              <a:rPr lang="en-US"/>
              <a:t>) (mod 101)</a:t>
            </a:r>
            <a:endParaRPr lang="en-US" b="1"/>
          </a:p>
          <a:p>
            <a:pPr marL="0" indent="0">
              <a:buNone/>
            </a:pPr>
            <a:r>
              <a:rPr lang="en-US"/>
              <a:t>H</a:t>
            </a:r>
            <a:r>
              <a:rPr lang="en-US" sz="2000" baseline="-25000"/>
              <a:t>T-old </a:t>
            </a:r>
            <a:r>
              <a:rPr lang="en-US"/>
              <a:t>= 95      c</a:t>
            </a:r>
            <a:r>
              <a:rPr lang="en-US" baseline="-25000"/>
              <a:t>out</a:t>
            </a:r>
            <a:r>
              <a:rPr lang="en-US"/>
              <a:t> = ‘l’ = 108      c</a:t>
            </a:r>
            <a:r>
              <a:rPr lang="en-US" baseline="-25000"/>
              <a:t>in </a:t>
            </a:r>
            <a:r>
              <a:rPr lang="en-US"/>
              <a:t>= ‘,’ = 044</a:t>
            </a:r>
          </a:p>
          <a:p>
            <a:pPr marL="0" indent="0">
              <a:buNone/>
            </a:pPr>
            <a:r>
              <a:rPr lang="en-US" b="1">
                <a:solidFill>
                  <a:schemeClr val="accent3"/>
                </a:solidFill>
              </a:rPr>
              <a:t>H</a:t>
            </a:r>
            <a:r>
              <a:rPr lang="en-US" b="1" baseline="-25000">
                <a:solidFill>
                  <a:schemeClr val="accent3"/>
                </a:solidFill>
              </a:rPr>
              <a:t>T</a:t>
            </a:r>
            <a:r>
              <a:rPr lang="en-US" b="1">
                <a:solidFill>
                  <a:schemeClr val="accent3"/>
                </a:solidFill>
              </a:rPr>
              <a:t> = 89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024F903-97C8-3FC3-E9AC-206CDA2E468C}"/>
              </a:ext>
            </a:extLst>
          </p:cNvPr>
          <p:cNvSpPr/>
          <p:nvPr/>
        </p:nvSpPr>
        <p:spPr>
          <a:xfrm>
            <a:off x="633071" y="2319786"/>
            <a:ext cx="796903" cy="79027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H</a:t>
            </a:r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DC5ED4BD-0EB9-945E-3CAD-EBF4837B81AF}"/>
              </a:ext>
            </a:extLst>
          </p:cNvPr>
          <p:cNvSpPr/>
          <p:nvPr/>
        </p:nvSpPr>
        <p:spPr>
          <a:xfrm>
            <a:off x="2668413" y="2319786"/>
            <a:ext cx="796903" cy="79027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l</a:t>
            </a:r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BBE6FD4-E0B2-5F46-835D-F052DF71A15F}"/>
              </a:ext>
            </a:extLst>
          </p:cNvPr>
          <p:cNvSpPr/>
          <p:nvPr/>
        </p:nvSpPr>
        <p:spPr>
          <a:xfrm>
            <a:off x="4693728" y="2319786"/>
            <a:ext cx="796903" cy="790270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o</a:t>
            </a:r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A989849-D075-1143-BA4F-90DA46C7B115}"/>
              </a:ext>
            </a:extLst>
          </p:cNvPr>
          <p:cNvSpPr/>
          <p:nvPr/>
        </p:nvSpPr>
        <p:spPr>
          <a:xfrm>
            <a:off x="1645728" y="2319785"/>
            <a:ext cx="796903" cy="79027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e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BEA8131-A6C5-F79F-6693-19BB4D2A0A23}"/>
              </a:ext>
            </a:extLst>
          </p:cNvPr>
          <p:cNvSpPr/>
          <p:nvPr/>
        </p:nvSpPr>
        <p:spPr>
          <a:xfrm>
            <a:off x="3650991" y="2319785"/>
            <a:ext cx="796903" cy="790270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l</a:t>
            </a:r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AA67A135-CC29-BCA6-83F6-01086B6B331D}"/>
              </a:ext>
            </a:extLst>
          </p:cNvPr>
          <p:cNvSpPr/>
          <p:nvPr/>
        </p:nvSpPr>
        <p:spPr>
          <a:xfrm>
            <a:off x="5696360" y="2319785"/>
            <a:ext cx="796903" cy="790270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,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3E0C907-53B0-AF6E-60DD-7927B01E5FCB}"/>
              </a:ext>
            </a:extLst>
          </p:cNvPr>
          <p:cNvSpPr/>
          <p:nvPr/>
        </p:nvSpPr>
        <p:spPr>
          <a:xfrm>
            <a:off x="6719044" y="2319786"/>
            <a:ext cx="796903" cy="79027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W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87896D72-C2AF-9215-618A-EB8420EA7D2F}"/>
              </a:ext>
            </a:extLst>
          </p:cNvPr>
          <p:cNvSpPr/>
          <p:nvPr/>
        </p:nvSpPr>
        <p:spPr>
          <a:xfrm>
            <a:off x="7781833" y="2319785"/>
            <a:ext cx="796903" cy="79027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o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A69EC110-C26E-5675-6FB3-25AB5710EC29}"/>
              </a:ext>
            </a:extLst>
          </p:cNvPr>
          <p:cNvSpPr/>
          <p:nvPr/>
        </p:nvSpPr>
        <p:spPr>
          <a:xfrm>
            <a:off x="8844623" y="2319785"/>
            <a:ext cx="796903" cy="79027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r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545E123-C2C6-85E1-6C34-8ED59D56E228}"/>
              </a:ext>
            </a:extLst>
          </p:cNvPr>
          <p:cNvSpPr/>
          <p:nvPr/>
        </p:nvSpPr>
        <p:spPr>
          <a:xfrm>
            <a:off x="9867307" y="2319786"/>
            <a:ext cx="796903" cy="79027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l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0E08E514-2D7D-8688-90F6-3D461EC8D93E}"/>
              </a:ext>
            </a:extLst>
          </p:cNvPr>
          <p:cNvSpPr/>
          <p:nvPr/>
        </p:nvSpPr>
        <p:spPr>
          <a:xfrm>
            <a:off x="10859912" y="2319786"/>
            <a:ext cx="796903" cy="79027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d</a:t>
            </a:r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9680C6A0-5687-FA2B-D15C-49075F0E9F0E}"/>
              </a:ext>
            </a:extLst>
          </p:cNvPr>
          <p:cNvSpPr txBox="1">
            <a:spLocks/>
          </p:cNvSpPr>
          <p:nvPr/>
        </p:nvSpPr>
        <p:spPr>
          <a:xfrm>
            <a:off x="7515947" y="870880"/>
            <a:ext cx="3603157" cy="125440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/>
              <a:t>pattern = “</a:t>
            </a:r>
            <a:r>
              <a:rPr lang="en-US" b="1"/>
              <a:t>lo,</a:t>
            </a:r>
            <a:r>
              <a:rPr lang="en-US"/>
              <a:t>“  </a:t>
            </a:r>
            <a:r>
              <a:rPr lang="en-US" b="1">
                <a:solidFill>
                  <a:schemeClr val="accent4"/>
                </a:solidFill>
              </a:rPr>
              <a:t>H</a:t>
            </a:r>
            <a:r>
              <a:rPr lang="en-US" sz="2000" b="1" baseline="-25000">
                <a:solidFill>
                  <a:schemeClr val="accent4"/>
                </a:solidFill>
              </a:rPr>
              <a:t>P </a:t>
            </a:r>
            <a:r>
              <a:rPr lang="en-US" b="1">
                <a:solidFill>
                  <a:schemeClr val="accent4"/>
                </a:solidFill>
              </a:rPr>
              <a:t>= 89</a:t>
            </a:r>
            <a:r>
              <a:rPr lang="en-US"/>
              <a:t> </a:t>
            </a:r>
          </a:p>
          <a:p>
            <a:pPr marL="0" indent="0">
              <a:buNone/>
            </a:pPr>
            <a:r>
              <a:rPr lang="en-US"/>
              <a:t>d = </a:t>
            </a:r>
            <a:r>
              <a:rPr lang="en-US" b="1"/>
              <a:t>256  </a:t>
            </a:r>
            <a:r>
              <a:rPr lang="en-US"/>
              <a:t>q = </a:t>
            </a:r>
            <a:r>
              <a:rPr lang="en-US" b="1"/>
              <a:t>101  </a:t>
            </a:r>
            <a:r>
              <a:rPr lang="en-US"/>
              <a:t>h = </a:t>
            </a:r>
            <a:r>
              <a:rPr lang="en-US" b="1"/>
              <a:t>88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7B4A860C-5E06-E71B-8A5E-86BF1BB4CD5E}"/>
              </a:ext>
            </a:extLst>
          </p:cNvPr>
          <p:cNvSpPr/>
          <p:nvPr/>
        </p:nvSpPr>
        <p:spPr>
          <a:xfrm>
            <a:off x="3569737" y="2080055"/>
            <a:ext cx="3073699" cy="1254404"/>
          </a:xfrm>
          <a:prstGeom prst="rect">
            <a:avLst/>
          </a:prstGeom>
          <a:noFill/>
          <a:ln w="571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25111D12-8DB7-53A9-0A54-CA2EAC1D9D01}"/>
              </a:ext>
            </a:extLst>
          </p:cNvPr>
          <p:cNvSpPr txBox="1">
            <a:spLocks/>
          </p:cNvSpPr>
          <p:nvPr/>
        </p:nvSpPr>
        <p:spPr>
          <a:xfrm>
            <a:off x="8485633" y="3938583"/>
            <a:ext cx="3056182" cy="248050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000" b="1">
                <a:solidFill>
                  <a:schemeClr val="accent3"/>
                </a:solidFill>
              </a:rPr>
              <a:t>89</a:t>
            </a:r>
            <a:r>
              <a:rPr lang="en-US" sz="3000" b="1"/>
              <a:t> = </a:t>
            </a:r>
            <a:r>
              <a:rPr lang="en-US" sz="3000" b="1">
                <a:solidFill>
                  <a:schemeClr val="accent4"/>
                </a:solidFill>
              </a:rPr>
              <a:t>89</a:t>
            </a:r>
          </a:p>
          <a:p>
            <a:pPr marL="0" indent="0">
              <a:buNone/>
            </a:pPr>
            <a:r>
              <a:rPr lang="en-US" b="1"/>
              <a:t>PROCEED TO ELEMENT-WISE CHECK!</a:t>
            </a:r>
          </a:p>
        </p:txBody>
      </p:sp>
    </p:spTree>
    <p:extLst>
      <p:ext uri="{BB962C8B-B14F-4D97-AF65-F5344CB8AC3E}">
        <p14:creationId xmlns:p14="http://schemas.microsoft.com/office/powerpoint/2010/main" val="7408711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82B91C-5834-83EA-1EB6-73411A479E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906AE-4687-6E2C-6540-AE6312D22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2398" y="637809"/>
            <a:ext cx="8950825" cy="1083102"/>
          </a:xfrm>
        </p:spPr>
        <p:txBody>
          <a:bodyPr/>
          <a:lstStyle/>
          <a:p>
            <a:r>
              <a:rPr lang="en-US"/>
              <a:t>ALGORITHM: ELEMENT-WISE COMPARISON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72290CDC-E82B-FBBD-F61D-789524989060}"/>
              </a:ext>
            </a:extLst>
          </p:cNvPr>
          <p:cNvSpPr/>
          <p:nvPr/>
        </p:nvSpPr>
        <p:spPr>
          <a:xfrm>
            <a:off x="3350355" y="2328468"/>
            <a:ext cx="796903" cy="790270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o</a:t>
            </a:r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F50E6830-2F37-B108-0FB7-0CCE39EB3E7E}"/>
              </a:ext>
            </a:extLst>
          </p:cNvPr>
          <p:cNvSpPr/>
          <p:nvPr/>
        </p:nvSpPr>
        <p:spPr>
          <a:xfrm>
            <a:off x="2307618" y="2328467"/>
            <a:ext cx="796903" cy="790270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l</a:t>
            </a:r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754A195-08CC-C22B-7359-984CCC11887D}"/>
              </a:ext>
            </a:extLst>
          </p:cNvPr>
          <p:cNvSpPr/>
          <p:nvPr/>
        </p:nvSpPr>
        <p:spPr>
          <a:xfrm>
            <a:off x="4352987" y="2328467"/>
            <a:ext cx="796903" cy="790270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,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2F66ADEF-60BA-9C71-4D42-2C6844F66B40}"/>
              </a:ext>
            </a:extLst>
          </p:cNvPr>
          <p:cNvSpPr/>
          <p:nvPr/>
        </p:nvSpPr>
        <p:spPr>
          <a:xfrm>
            <a:off x="2298917" y="3937116"/>
            <a:ext cx="796903" cy="79027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l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C6CC2007-E513-DFC7-9C4A-A1CAAABE51EC}"/>
              </a:ext>
            </a:extLst>
          </p:cNvPr>
          <p:cNvSpPr/>
          <p:nvPr/>
        </p:nvSpPr>
        <p:spPr>
          <a:xfrm>
            <a:off x="3361706" y="3937115"/>
            <a:ext cx="796903" cy="79027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o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C06A6B5C-A117-AB07-F60F-1DAAC36E0C30}"/>
              </a:ext>
            </a:extLst>
          </p:cNvPr>
          <p:cNvSpPr/>
          <p:nvPr/>
        </p:nvSpPr>
        <p:spPr>
          <a:xfrm>
            <a:off x="4424496" y="3937115"/>
            <a:ext cx="796903" cy="79027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,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D45EA409-9D47-D6A3-BC2D-75F0A10AFAC7}"/>
              </a:ext>
            </a:extLst>
          </p:cNvPr>
          <p:cNvCxnSpPr/>
          <p:nvPr/>
        </p:nvCxnSpPr>
        <p:spPr>
          <a:xfrm>
            <a:off x="2697480" y="3273552"/>
            <a:ext cx="0" cy="484632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9746FE5-C689-7A53-12ED-A16F7EF27AAF}"/>
              </a:ext>
            </a:extLst>
          </p:cNvPr>
          <p:cNvCxnSpPr/>
          <p:nvPr/>
        </p:nvCxnSpPr>
        <p:spPr>
          <a:xfrm>
            <a:off x="3745992" y="3273552"/>
            <a:ext cx="0" cy="484632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F35C5586-8D1B-DEF1-8EF4-1208CFE21869}"/>
              </a:ext>
            </a:extLst>
          </p:cNvPr>
          <p:cNvCxnSpPr/>
          <p:nvPr/>
        </p:nvCxnSpPr>
        <p:spPr>
          <a:xfrm>
            <a:off x="4821936" y="3273552"/>
            <a:ext cx="0" cy="484632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96A6189A-E0ED-61F8-F10C-9AEE89EA0852}"/>
              </a:ext>
            </a:extLst>
          </p:cNvPr>
          <p:cNvSpPr txBox="1">
            <a:spLocks/>
          </p:cNvSpPr>
          <p:nvPr/>
        </p:nvSpPr>
        <p:spPr>
          <a:xfrm>
            <a:off x="6737041" y="3125876"/>
            <a:ext cx="3056182" cy="87068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000" b="1"/>
              <a:t>MATCH FOUND!</a:t>
            </a:r>
            <a:endParaRPr lang="en-US" b="1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E6F36F6-B408-36F7-C50F-C2CBF37AF81A}"/>
              </a:ext>
            </a:extLst>
          </p:cNvPr>
          <p:cNvSpPr txBox="1"/>
          <p:nvPr/>
        </p:nvSpPr>
        <p:spPr>
          <a:xfrm>
            <a:off x="2404572" y="5070556"/>
            <a:ext cx="58559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>
                <a:solidFill>
                  <a:schemeClr val="accent6"/>
                </a:solidFill>
                <a:sym typeface="Wingdings" panose="05000000000000000000" pitchFamily="2" charset="2"/>
              </a:rPr>
              <a:t></a:t>
            </a:r>
            <a:endParaRPr lang="en-US" sz="4000">
              <a:solidFill>
                <a:schemeClr val="accent6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7AABF08-5031-A04E-A4C8-1E21E4721594}"/>
              </a:ext>
            </a:extLst>
          </p:cNvPr>
          <p:cNvSpPr txBox="1"/>
          <p:nvPr/>
        </p:nvSpPr>
        <p:spPr>
          <a:xfrm>
            <a:off x="3467361" y="5070556"/>
            <a:ext cx="58559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>
                <a:solidFill>
                  <a:schemeClr val="accent6"/>
                </a:solidFill>
                <a:sym typeface="Wingdings" panose="05000000000000000000" pitchFamily="2" charset="2"/>
              </a:rPr>
              <a:t></a:t>
            </a:r>
            <a:endParaRPr lang="en-US" sz="4000">
              <a:solidFill>
                <a:schemeClr val="accent6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EF8A56C-484B-0A5E-4340-EFADAE507E80}"/>
              </a:ext>
            </a:extLst>
          </p:cNvPr>
          <p:cNvSpPr txBox="1"/>
          <p:nvPr/>
        </p:nvSpPr>
        <p:spPr>
          <a:xfrm>
            <a:off x="4473867" y="5070556"/>
            <a:ext cx="58559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>
                <a:solidFill>
                  <a:schemeClr val="accent6"/>
                </a:solidFill>
                <a:sym typeface="Wingdings" panose="05000000000000000000" pitchFamily="2" charset="2"/>
              </a:rPr>
              <a:t></a:t>
            </a:r>
            <a:endParaRPr lang="en-US" sz="400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492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D94D1-BB2F-254D-26E5-F9DAA0083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Time Complexity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76E6AE-B030-8655-B4CA-98EBD5F63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7"/>
            <a:ext cx="4317999" cy="354171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/>
              <a:t>n = length of string</a:t>
            </a:r>
          </a:p>
          <a:p>
            <a:pPr marL="0" indent="0">
              <a:buNone/>
            </a:pPr>
            <a:r>
              <a:rPr lang="en-US"/>
              <a:t>m = length of pattern</a:t>
            </a:r>
          </a:p>
          <a:p>
            <a:pPr marL="0" indent="0">
              <a:buNone/>
            </a:pPr>
            <a:r>
              <a:rPr lang="en-US"/>
              <a:t>Average case: O(n + m) = O(n)</a:t>
            </a:r>
          </a:p>
          <a:p>
            <a:pPr marL="0" indent="0">
              <a:buNone/>
            </a:pPr>
            <a:r>
              <a:rPr lang="en-US"/>
              <a:t>Worst case: O(nm)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B71F31F9-F7B2-33B6-375A-3739F568E33A}"/>
              </a:ext>
            </a:extLst>
          </p:cNvPr>
          <p:cNvSpPr/>
          <p:nvPr/>
        </p:nvSpPr>
        <p:spPr>
          <a:xfrm>
            <a:off x="8162244" y="1016135"/>
            <a:ext cx="796903" cy="790270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o</a:t>
            </a:r>
            <a:endParaRPr lang="en-US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CC53BA43-A62D-B683-26DB-01C41E4F184C}"/>
              </a:ext>
            </a:extLst>
          </p:cNvPr>
          <p:cNvSpPr/>
          <p:nvPr/>
        </p:nvSpPr>
        <p:spPr>
          <a:xfrm>
            <a:off x="7119507" y="1016134"/>
            <a:ext cx="796903" cy="790270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d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EAAE6F69-F9E8-526A-47B1-0B28061C4CC8}"/>
              </a:ext>
            </a:extLst>
          </p:cNvPr>
          <p:cNvSpPr/>
          <p:nvPr/>
        </p:nvSpPr>
        <p:spPr>
          <a:xfrm>
            <a:off x="9164876" y="1016134"/>
            <a:ext cx="796903" cy="790270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g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F8034D69-8952-B0FB-B36F-20745BE19B81}"/>
              </a:ext>
            </a:extLst>
          </p:cNvPr>
          <p:cNvSpPr/>
          <p:nvPr/>
        </p:nvSpPr>
        <p:spPr>
          <a:xfrm>
            <a:off x="7110806" y="2229672"/>
            <a:ext cx="796903" cy="79027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c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7CC38DEB-BD4A-6EB3-57C9-34AF35E25C21}"/>
              </a:ext>
            </a:extLst>
          </p:cNvPr>
          <p:cNvSpPr/>
          <p:nvPr/>
        </p:nvSpPr>
        <p:spPr>
          <a:xfrm>
            <a:off x="8173595" y="2229671"/>
            <a:ext cx="796903" cy="79027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a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75CEDE82-08B8-213C-C019-80597CB8BB52}"/>
              </a:ext>
            </a:extLst>
          </p:cNvPr>
          <p:cNvSpPr/>
          <p:nvPr/>
        </p:nvSpPr>
        <p:spPr>
          <a:xfrm>
            <a:off x="9236385" y="2229671"/>
            <a:ext cx="796903" cy="79027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718F2B9-71DC-759E-D051-EFB744964037}"/>
              </a:ext>
            </a:extLst>
          </p:cNvPr>
          <p:cNvSpPr txBox="1"/>
          <p:nvPr/>
        </p:nvSpPr>
        <p:spPr>
          <a:xfrm>
            <a:off x="10484556" y="2413000"/>
            <a:ext cx="1255889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i="0" u="none" strike="noStrike" baseline="0">
                <a:solidFill>
                  <a:srgbClr val="D7537B"/>
                </a:solidFill>
                <a:latin typeface="Tw Cen MT"/>
              </a:rPr>
              <a:t>H</a:t>
            </a:r>
            <a:r>
              <a:rPr lang="en-US" sz="1300" b="1" i="0" u="none" strike="noStrike" baseline="-25000">
                <a:solidFill>
                  <a:srgbClr val="D7537B"/>
                </a:solidFill>
                <a:latin typeface="Tw Cen MT"/>
              </a:rPr>
              <a:t>P </a:t>
            </a:r>
            <a:r>
              <a:rPr lang="en-US" sz="2400" b="1" i="0" u="none" strike="noStrike" baseline="0">
                <a:solidFill>
                  <a:srgbClr val="D7537B"/>
                </a:solidFill>
                <a:latin typeface="Tw Cen MT"/>
              </a:rPr>
              <a:t>= 89</a:t>
            </a:r>
            <a:r>
              <a:rPr lang="en-US" sz="2400" b="0" i="0" u="none" strike="noStrike" baseline="0">
                <a:solidFill>
                  <a:srgbClr val="FFFFFF"/>
                </a:solidFill>
                <a:latin typeface="Tw Cen MT"/>
              </a:rPr>
              <a:t> </a:t>
            </a:r>
            <a:r>
              <a:rPr sz="2400" b="0" i="0">
                <a:solidFill>
                  <a:srgbClr val="000000"/>
                </a:solidFill>
                <a:latin typeface="Tw Cen MT"/>
                <a:ea typeface="Tw Cen MT"/>
                <a:cs typeface="Tw Cen MT"/>
              </a:rPr>
              <a:t>​</a:t>
            </a:r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EAC2DC2-7354-F445-44F2-8A76505B783D}"/>
              </a:ext>
            </a:extLst>
          </p:cNvPr>
          <p:cNvSpPr txBox="1"/>
          <p:nvPr/>
        </p:nvSpPr>
        <p:spPr>
          <a:xfrm>
            <a:off x="10414000" y="1128889"/>
            <a:ext cx="1255889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>
                <a:solidFill>
                  <a:schemeClr val="accent3">
                    <a:lumMod val="40000"/>
                    <a:lumOff val="60000"/>
                  </a:schemeClr>
                </a:solidFill>
                <a:latin typeface="Tw Cen MT"/>
              </a:rPr>
              <a:t>H</a:t>
            </a:r>
            <a:r>
              <a:rPr lang="en-US" sz="1300" b="1" baseline="-25000">
                <a:solidFill>
                  <a:schemeClr val="accent3">
                    <a:lumMod val="40000"/>
                    <a:lumOff val="60000"/>
                  </a:schemeClr>
                </a:solidFill>
                <a:latin typeface="Tw Cen MT"/>
              </a:rPr>
              <a:t>T </a:t>
            </a:r>
            <a:r>
              <a:rPr lang="en-US" sz="2400" b="1" i="0" u="none" strike="noStrike" baseline="0">
                <a:solidFill>
                  <a:schemeClr val="accent3">
                    <a:lumMod val="40000"/>
                    <a:lumOff val="60000"/>
                  </a:schemeClr>
                </a:solidFill>
                <a:latin typeface="Tw Cen MT"/>
              </a:rPr>
              <a:t>= </a:t>
            </a:r>
            <a:r>
              <a:rPr lang="en-US" sz="2400" b="1">
                <a:solidFill>
                  <a:schemeClr val="accent3">
                    <a:lumMod val="40000"/>
                    <a:lumOff val="60000"/>
                  </a:schemeClr>
                </a:solidFill>
                <a:latin typeface="Tw Cen MT"/>
              </a:rPr>
              <a:t>21</a:t>
            </a:r>
            <a:endParaRPr lang="en-US" sz="240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1AFA436C-E833-4E1A-76EC-24B82DE7F59F}"/>
              </a:ext>
            </a:extLst>
          </p:cNvPr>
          <p:cNvSpPr/>
          <p:nvPr/>
        </p:nvSpPr>
        <p:spPr>
          <a:xfrm>
            <a:off x="7110806" y="3443227"/>
            <a:ext cx="796903" cy="790270"/>
          </a:xfrm>
          <a:prstGeom prst="round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c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E28CCB6B-1324-A48F-5DD1-A2D98F8FB952}"/>
              </a:ext>
            </a:extLst>
          </p:cNvPr>
          <p:cNvSpPr/>
          <p:nvPr/>
        </p:nvSpPr>
        <p:spPr>
          <a:xfrm>
            <a:off x="8173595" y="3443226"/>
            <a:ext cx="796903" cy="790270"/>
          </a:xfrm>
          <a:prstGeom prst="round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a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7B033309-0B36-630C-2F8B-5BA3E6B8D35F}"/>
              </a:ext>
            </a:extLst>
          </p:cNvPr>
          <p:cNvSpPr/>
          <p:nvPr/>
        </p:nvSpPr>
        <p:spPr>
          <a:xfrm>
            <a:off x="9236385" y="3443226"/>
            <a:ext cx="796903" cy="790270"/>
          </a:xfrm>
          <a:prstGeom prst="round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/>
              <a:t>r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D830887-C6FF-7FEB-ECAE-8EE592FD33B0}"/>
              </a:ext>
            </a:extLst>
          </p:cNvPr>
          <p:cNvSpPr txBox="1"/>
          <p:nvPr/>
        </p:nvSpPr>
        <p:spPr>
          <a:xfrm>
            <a:off x="10414000" y="3612444"/>
            <a:ext cx="1255889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>
                <a:solidFill>
                  <a:srgbClr val="FFC000"/>
                </a:solidFill>
                <a:latin typeface="Tw Cen MT"/>
              </a:rPr>
              <a:t>H</a:t>
            </a:r>
            <a:r>
              <a:rPr lang="en-US" sz="1300" b="1" baseline="-25000">
                <a:solidFill>
                  <a:srgbClr val="FFC000"/>
                </a:solidFill>
                <a:latin typeface="Tw Cen MT"/>
              </a:rPr>
              <a:t>T</a:t>
            </a:r>
            <a:r>
              <a:rPr lang="en-US" sz="1300" b="1" i="0" u="none" strike="noStrike" baseline="-25000">
                <a:solidFill>
                  <a:srgbClr val="FFC000"/>
                </a:solidFill>
                <a:latin typeface="Tw Cen MT"/>
              </a:rPr>
              <a:t> </a:t>
            </a:r>
            <a:r>
              <a:rPr lang="en-US" sz="2400" b="1" i="0" u="none" strike="noStrike" baseline="0">
                <a:solidFill>
                  <a:srgbClr val="FFC000"/>
                </a:solidFill>
                <a:latin typeface="Tw Cen MT"/>
              </a:rPr>
              <a:t>= 89</a:t>
            </a:r>
            <a:r>
              <a:rPr lang="en-US" sz="2400" b="0" i="0" u="none" strike="noStrike" baseline="0">
                <a:solidFill>
                  <a:srgbClr val="FFC000"/>
                </a:solidFill>
                <a:latin typeface="Tw Cen MT"/>
              </a:rPr>
              <a:t> </a:t>
            </a:r>
            <a:r>
              <a:rPr sz="2400" b="0" i="0">
                <a:solidFill>
                  <a:srgbClr val="FFC000"/>
                </a:solidFill>
                <a:latin typeface="Tw Cen MT"/>
                <a:ea typeface="Tw Cen MT"/>
                <a:cs typeface="Tw Cen MT"/>
              </a:rPr>
              <a:t>​</a:t>
            </a:r>
            <a:endParaRPr lang="en-US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90403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52C29-2FBD-7778-B954-756B57867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Multi Pattern Matching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E86989-3FC4-BC56-8ED4-67151E8F1A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Because of the possible worst case, other methods like the KMP algorithm are often used instead for single string matching.</a:t>
            </a:r>
          </a:p>
          <a:p>
            <a:r>
              <a:rPr lang="en-US"/>
              <a:t>But the Rabin-Karp algorithm is useful when you have multiple patterns</a:t>
            </a:r>
          </a:p>
        </p:txBody>
      </p:sp>
    </p:spTree>
    <p:extLst>
      <p:ext uri="{BB962C8B-B14F-4D97-AF65-F5344CB8AC3E}">
        <p14:creationId xmlns:p14="http://schemas.microsoft.com/office/powerpoint/2010/main" val="41288611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9E248-D89F-622F-321C-B2B99F109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Multi Pattern Matching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C2A63B-6A38-8689-7F23-4B6DA0A69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5713" y="2259925"/>
            <a:ext cx="6638793" cy="77555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It seems like this would be O(</a:t>
            </a:r>
            <a:r>
              <a:rPr lang="en-US" err="1"/>
              <a:t>kn</a:t>
            </a:r>
            <a:r>
              <a:rPr lang="en-US"/>
              <a:t>) (k = num patterns)</a:t>
            </a:r>
          </a:p>
          <a:p>
            <a:pPr marL="0" indent="0">
              <a:buNone/>
            </a:pPr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01AF930-C0E8-9D80-5567-5AFB32164986}"/>
              </a:ext>
            </a:extLst>
          </p:cNvPr>
          <p:cNvGrpSpPr/>
          <p:nvPr/>
        </p:nvGrpSpPr>
        <p:grpSpPr>
          <a:xfrm>
            <a:off x="8443390" y="2258447"/>
            <a:ext cx="3408527" cy="491355"/>
            <a:chOff x="3188865" y="2378927"/>
            <a:chExt cx="3408527" cy="49135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E206592-D754-8C38-D2D6-EBF7D865E79E}"/>
                </a:ext>
              </a:extLst>
            </p:cNvPr>
            <p:cNvSpPr/>
            <p:nvPr/>
          </p:nvSpPr>
          <p:spPr>
            <a:xfrm>
              <a:off x="3188865" y="2378929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W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FFFE5D1-FF38-7737-DEF7-B749BBAA02CF}"/>
                </a:ext>
              </a:extLst>
            </p:cNvPr>
            <p:cNvSpPr/>
            <p:nvPr/>
          </p:nvSpPr>
          <p:spPr>
            <a:xfrm>
              <a:off x="3679372" y="2378928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A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59D4F9D-2D71-E6CB-7F94-D2C74D34FCF1}"/>
                </a:ext>
              </a:extLst>
            </p:cNvPr>
            <p:cNvSpPr/>
            <p:nvPr/>
          </p:nvSpPr>
          <p:spPr>
            <a:xfrm>
              <a:off x="4169879" y="2378927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H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1AB55D0-1E5D-BEEE-C8DD-F9144D73DBEA}"/>
                </a:ext>
              </a:extLst>
            </p:cNvPr>
            <p:cNvSpPr/>
            <p:nvPr/>
          </p:nvSpPr>
          <p:spPr>
            <a:xfrm>
              <a:off x="4660386" y="2378927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O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6278A6D8-9E46-7F0A-495E-40FED780A96B}"/>
                </a:ext>
              </a:extLst>
            </p:cNvPr>
            <p:cNvSpPr/>
            <p:nvPr/>
          </p:nvSpPr>
          <p:spPr>
            <a:xfrm>
              <a:off x="5151543" y="2378927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O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41C109E-6DD5-B2E8-6345-00D277373AEC}"/>
                </a:ext>
              </a:extLst>
            </p:cNvPr>
            <p:cNvSpPr/>
            <p:nvPr/>
          </p:nvSpPr>
          <p:spPr>
            <a:xfrm>
              <a:off x="5638150" y="2378929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W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361C014-1B4B-C98B-ABE1-65B6B72D1EDF}"/>
                </a:ext>
              </a:extLst>
            </p:cNvPr>
            <p:cNvSpPr/>
            <p:nvPr/>
          </p:nvSpPr>
          <p:spPr>
            <a:xfrm>
              <a:off x="6128657" y="2378928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A</a:t>
              </a:r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5F1D69D5-064C-6AA3-77BC-C935F69B4391}"/>
              </a:ext>
            </a:extLst>
          </p:cNvPr>
          <p:cNvSpPr/>
          <p:nvPr/>
        </p:nvSpPr>
        <p:spPr>
          <a:xfrm>
            <a:off x="7648182" y="2258447"/>
            <a:ext cx="705296" cy="491353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ysClr val="windowText" lastClr="000000"/>
                </a:solidFill>
              </a:rPr>
              <a:t>S =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5D32D29F-C214-A498-3A3D-ABCD0EDE0E55}"/>
              </a:ext>
            </a:extLst>
          </p:cNvPr>
          <p:cNvGrpSpPr/>
          <p:nvPr/>
        </p:nvGrpSpPr>
        <p:grpSpPr>
          <a:xfrm>
            <a:off x="8443385" y="2749842"/>
            <a:ext cx="3412689" cy="276232"/>
            <a:chOff x="3188865" y="2378927"/>
            <a:chExt cx="3408527" cy="491355"/>
          </a:xfrm>
          <a:noFill/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8FFBFA3-615A-8A70-4A32-E730035C50CC}"/>
                </a:ext>
              </a:extLst>
            </p:cNvPr>
            <p:cNvSpPr/>
            <p:nvPr/>
          </p:nvSpPr>
          <p:spPr>
            <a:xfrm>
              <a:off x="3188865" y="2378929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A44C1055-3766-02A3-0FF3-5920D8BDAF45}"/>
                </a:ext>
              </a:extLst>
            </p:cNvPr>
            <p:cNvSpPr/>
            <p:nvPr/>
          </p:nvSpPr>
          <p:spPr>
            <a:xfrm>
              <a:off x="3679372" y="2378928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5A9A3E5-71B9-7952-645D-FD01607BDFC2}"/>
                </a:ext>
              </a:extLst>
            </p:cNvPr>
            <p:cNvSpPr/>
            <p:nvPr/>
          </p:nvSpPr>
          <p:spPr>
            <a:xfrm>
              <a:off x="4169879" y="2378927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BD51E9E1-4D74-50CB-2613-9D1723FD84C7}"/>
                </a:ext>
              </a:extLst>
            </p:cNvPr>
            <p:cNvSpPr/>
            <p:nvPr/>
          </p:nvSpPr>
          <p:spPr>
            <a:xfrm>
              <a:off x="4660386" y="2378927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0C967327-E124-3C4A-0DCD-F88B2F53572A}"/>
                </a:ext>
              </a:extLst>
            </p:cNvPr>
            <p:cNvSpPr/>
            <p:nvPr/>
          </p:nvSpPr>
          <p:spPr>
            <a:xfrm>
              <a:off x="5151543" y="2378927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892AE0FA-B455-516B-818F-5DDA6944AA61}"/>
                </a:ext>
              </a:extLst>
            </p:cNvPr>
            <p:cNvSpPr/>
            <p:nvPr/>
          </p:nvSpPr>
          <p:spPr>
            <a:xfrm>
              <a:off x="5638150" y="2378929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8E698991-B2AB-9F66-4952-ED8507A4C33C}"/>
                </a:ext>
              </a:extLst>
            </p:cNvPr>
            <p:cNvSpPr/>
            <p:nvPr/>
          </p:nvSpPr>
          <p:spPr>
            <a:xfrm>
              <a:off x="6128657" y="2378928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6</a:t>
              </a:r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816A2F73-89E4-A475-1D6E-FC8923A048BF}"/>
              </a:ext>
            </a:extLst>
          </p:cNvPr>
          <p:cNvSpPr/>
          <p:nvPr/>
        </p:nvSpPr>
        <p:spPr>
          <a:xfrm>
            <a:off x="7663087" y="2749801"/>
            <a:ext cx="690391" cy="27622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ysClr val="windowText" lastClr="000000"/>
                </a:solidFill>
              </a:rPr>
              <a:t>index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291BB441-5223-0999-7794-E9E08A7580E1}"/>
              </a:ext>
            </a:extLst>
          </p:cNvPr>
          <p:cNvGrpSpPr/>
          <p:nvPr/>
        </p:nvGrpSpPr>
        <p:grpSpPr>
          <a:xfrm>
            <a:off x="9812663" y="3341280"/>
            <a:ext cx="1449749" cy="491355"/>
            <a:chOff x="3188865" y="2378927"/>
            <a:chExt cx="1449749" cy="491355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0870EB9D-C02C-BDC5-0DD7-2F4806B76269}"/>
                </a:ext>
              </a:extLst>
            </p:cNvPr>
            <p:cNvSpPr/>
            <p:nvPr/>
          </p:nvSpPr>
          <p:spPr>
            <a:xfrm>
              <a:off x="3188865" y="2378929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H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0C044D51-FBF1-E993-E36E-2E38C777B663}"/>
                </a:ext>
              </a:extLst>
            </p:cNvPr>
            <p:cNvSpPr/>
            <p:nvPr/>
          </p:nvSpPr>
          <p:spPr>
            <a:xfrm>
              <a:off x="3679372" y="2378928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O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5C41FFF8-E705-009E-7F4A-03DC97B7B963}"/>
                </a:ext>
              </a:extLst>
            </p:cNvPr>
            <p:cNvSpPr/>
            <p:nvPr/>
          </p:nvSpPr>
          <p:spPr>
            <a:xfrm>
              <a:off x="4169879" y="2378927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O</a:t>
              </a:r>
            </a:p>
          </p:txBody>
        </p:sp>
      </p:grpSp>
      <p:sp>
        <p:nvSpPr>
          <p:cNvPr id="32" name="Rectangle 31">
            <a:extLst>
              <a:ext uri="{FF2B5EF4-FFF2-40B4-BE49-F238E27FC236}">
                <a16:creationId xmlns:a16="http://schemas.microsoft.com/office/drawing/2014/main" id="{35C84465-7A95-398E-2B08-BE52B92EB526}"/>
              </a:ext>
            </a:extLst>
          </p:cNvPr>
          <p:cNvSpPr/>
          <p:nvPr/>
        </p:nvSpPr>
        <p:spPr>
          <a:xfrm>
            <a:off x="9017455" y="3341280"/>
            <a:ext cx="705296" cy="49135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ysClr val="windowText" lastClr="000000"/>
                </a:solidFill>
              </a:rPr>
              <a:t>P</a:t>
            </a:r>
            <a:r>
              <a:rPr lang="en-US" baseline="-25000">
                <a:solidFill>
                  <a:sysClr val="windowText" lastClr="000000"/>
                </a:solidFill>
              </a:rPr>
              <a:t>1</a:t>
            </a:r>
            <a:r>
              <a:rPr lang="en-US">
                <a:solidFill>
                  <a:sysClr val="windowText" lastClr="000000"/>
                </a:solidFill>
              </a:rPr>
              <a:t> =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7187C9F9-4042-17D4-2D32-19EAF6A6D8EF}"/>
              </a:ext>
            </a:extLst>
          </p:cNvPr>
          <p:cNvGrpSpPr/>
          <p:nvPr/>
        </p:nvGrpSpPr>
        <p:grpSpPr>
          <a:xfrm>
            <a:off x="9823101" y="4113718"/>
            <a:ext cx="1449749" cy="491355"/>
            <a:chOff x="3188865" y="2378927"/>
            <a:chExt cx="1449749" cy="491355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78745BBE-03DD-35E4-7B12-BEEE3B7219B9}"/>
                </a:ext>
              </a:extLst>
            </p:cNvPr>
            <p:cNvSpPr/>
            <p:nvPr/>
          </p:nvSpPr>
          <p:spPr>
            <a:xfrm>
              <a:off x="3188865" y="2378929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W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9C6F1377-B2FA-DBA2-220B-1BB679FB2670}"/>
                </a:ext>
              </a:extLst>
            </p:cNvPr>
            <p:cNvSpPr/>
            <p:nvPr/>
          </p:nvSpPr>
          <p:spPr>
            <a:xfrm>
              <a:off x="3679372" y="2378928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A</a:t>
              </a: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E26908CF-40F1-AEE6-11C0-F0B796AF9E14}"/>
                </a:ext>
              </a:extLst>
            </p:cNvPr>
            <p:cNvSpPr/>
            <p:nvPr/>
          </p:nvSpPr>
          <p:spPr>
            <a:xfrm>
              <a:off x="4169879" y="2378927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H</a:t>
              </a: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B7817ACB-5300-1134-2496-A14540FDC50C}"/>
              </a:ext>
            </a:extLst>
          </p:cNvPr>
          <p:cNvSpPr/>
          <p:nvPr/>
        </p:nvSpPr>
        <p:spPr>
          <a:xfrm>
            <a:off x="9027893" y="4113718"/>
            <a:ext cx="705296" cy="49135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ysClr val="windowText" lastClr="000000"/>
                </a:solidFill>
              </a:rPr>
              <a:t>P</a:t>
            </a:r>
            <a:r>
              <a:rPr lang="en-US" baseline="-25000">
                <a:solidFill>
                  <a:sysClr val="windowText" lastClr="000000"/>
                </a:solidFill>
              </a:rPr>
              <a:t>2</a:t>
            </a:r>
            <a:r>
              <a:rPr lang="en-US">
                <a:solidFill>
                  <a:sysClr val="windowText" lastClr="000000"/>
                </a:solidFill>
              </a:rPr>
              <a:t> =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6A4C447-BB2D-E765-37F8-43C19A3D65F5}"/>
              </a:ext>
            </a:extLst>
          </p:cNvPr>
          <p:cNvSpPr txBox="1"/>
          <p:nvPr/>
        </p:nvSpPr>
        <p:spPr>
          <a:xfrm>
            <a:off x="1002082" y="2917520"/>
            <a:ext cx="8016656" cy="14773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AutoNum type="arabicPeriod"/>
            </a:pPr>
            <a:r>
              <a:rPr lang="en-US" sz="2400" b="0" i="0" u="none" strike="noStrike" baseline="0">
                <a:solidFill>
                  <a:srgbClr val="FFFFFF"/>
                </a:solidFill>
                <a:latin typeface="Tw Cen MT"/>
              </a:rPr>
              <a:t>Compute the hash of each pattern</a:t>
            </a:r>
            <a:endParaRPr lang="en-US"/>
          </a:p>
          <a:p>
            <a:pPr marL="457200" indent="-457200">
              <a:buAutoNum type="arabicPeriod"/>
            </a:pPr>
            <a:r>
              <a:rPr lang="en-US" sz="2400"/>
              <a:t>Add each hash to a </a:t>
            </a:r>
            <a:r>
              <a:rPr lang="en-US" sz="2400" err="1"/>
              <a:t>Hashmap</a:t>
            </a:r>
            <a:r>
              <a:rPr lang="en-US" sz="2400"/>
              <a:t>/Dictionary (hash:pattern)</a:t>
            </a:r>
          </a:p>
          <a:p>
            <a:pPr marL="457200" indent="-457200">
              <a:buAutoNum type="arabicPeriod"/>
            </a:pPr>
            <a:r>
              <a:rPr lang="en-US" sz="2400"/>
              <a:t>Check if each substring is in the </a:t>
            </a:r>
            <a:r>
              <a:rPr lang="en-US" sz="2400" err="1"/>
              <a:t>hashmap</a:t>
            </a:r>
          </a:p>
          <a:p>
            <a:pPr algn="ctr"/>
            <a:endParaRPr lang="en-US"/>
          </a:p>
        </p:txBody>
      </p: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21229B16-5A8D-7E38-C7DC-60C214A7F4FD}"/>
              </a:ext>
            </a:extLst>
          </p:cNvPr>
          <p:cNvSpPr txBox="1">
            <a:spLocks/>
          </p:cNvSpPr>
          <p:nvPr/>
        </p:nvSpPr>
        <p:spPr>
          <a:xfrm>
            <a:off x="1001538" y="4353859"/>
            <a:ext cx="6638793" cy="163149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only works if all patterns are of the same length</a:t>
            </a:r>
          </a:p>
          <a:p>
            <a:r>
              <a:rPr lang="en-US"/>
              <a:t>Time Complexity O(n + km)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349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5B764-BBDD-E197-03FF-EE0B265E6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Announcements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07FCAA-BD95-5449-2AD0-EF478A2400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We have no announcements.</a:t>
            </a:r>
          </a:p>
        </p:txBody>
      </p:sp>
    </p:spTree>
    <p:extLst>
      <p:ext uri="{BB962C8B-B14F-4D97-AF65-F5344CB8AC3E}">
        <p14:creationId xmlns:p14="http://schemas.microsoft.com/office/powerpoint/2010/main" val="13194808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C815E-3753-BE70-24D0-A31A19179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9069" y="387162"/>
            <a:ext cx="9905998" cy="1478570"/>
          </a:xfrm>
        </p:spPr>
        <p:txBody>
          <a:bodyPr/>
          <a:lstStyle/>
          <a:p>
            <a:r>
              <a:rPr lang="en-US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2935BE-2988-45EC-177E-EE9900B13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5460" y="1658143"/>
            <a:ext cx="9905999" cy="3541714"/>
          </a:xfrm>
        </p:spPr>
        <p:txBody>
          <a:bodyPr/>
          <a:lstStyle/>
          <a:p>
            <a:r>
              <a:rPr lang="en-US"/>
              <a:t>Rabin-Karp finds the index of a pattern within a string</a:t>
            </a:r>
          </a:p>
          <a:p>
            <a:r>
              <a:rPr lang="en-US"/>
              <a:t>Optimizes comparisons through a rolling hash</a:t>
            </a:r>
          </a:p>
          <a:p>
            <a:r>
              <a:rPr lang="en-US"/>
              <a:t>At scale, produces an average runtime of O(</a:t>
            </a:r>
            <a:r>
              <a:rPr lang="en-US" err="1"/>
              <a:t>n+m</a:t>
            </a:r>
            <a:r>
              <a:rPr lang="en-US"/>
              <a:t>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541C30C-0832-583B-55B8-AB97B2F2EB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0486" y="1995769"/>
            <a:ext cx="2870973" cy="24656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A476AC4-1120-B6F2-D387-B8CB5D2F70DB}"/>
              </a:ext>
            </a:extLst>
          </p:cNvPr>
          <p:cNvSpPr txBox="1"/>
          <p:nvPr/>
        </p:nvSpPr>
        <p:spPr>
          <a:xfrm>
            <a:off x="8240486" y="4648200"/>
            <a:ext cx="2870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Floryan with Mr. Karp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4BB7685-58E2-E57B-A4D4-E4406754C7D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888"/>
          <a:stretch>
            <a:fillRect/>
          </a:stretch>
        </p:blipFill>
        <p:spPr>
          <a:xfrm>
            <a:off x="4303195" y="3615226"/>
            <a:ext cx="2099166" cy="2754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1161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91395-35AA-0C0E-9A72-6D15A1C00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8954" y="0"/>
            <a:ext cx="9905998" cy="1478570"/>
          </a:xfrm>
        </p:spPr>
        <p:txBody>
          <a:bodyPr/>
          <a:lstStyle/>
          <a:p>
            <a:r>
              <a:rPr lang="en-US"/>
              <a:t>Motivation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D03F1D-5050-07A7-1DCB-E72DBE34E1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6704" y="1118981"/>
            <a:ext cx="9905999" cy="354171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i="1" u="sng"/>
              <a:t>Goal:</a:t>
            </a:r>
            <a:r>
              <a:rPr lang="en-US" i="1"/>
              <a:t> </a:t>
            </a:r>
            <a:r>
              <a:rPr lang="en-US"/>
              <a:t>Given a string S and a pattern P, find the starting index of the pattern in the given string, if it exists.</a:t>
            </a:r>
            <a:endParaRPr lang="en-US" u="sng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2A85D53-E2F5-5F40-8398-0BDA00335429}"/>
              </a:ext>
            </a:extLst>
          </p:cNvPr>
          <p:cNvGrpSpPr/>
          <p:nvPr/>
        </p:nvGrpSpPr>
        <p:grpSpPr>
          <a:xfrm>
            <a:off x="7380017" y="2695851"/>
            <a:ext cx="3408527" cy="491355"/>
            <a:chOff x="3188865" y="2378927"/>
            <a:chExt cx="3408527" cy="49135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DB0F1A9-D436-614F-9A25-FDDF2C024ECF}"/>
                </a:ext>
              </a:extLst>
            </p:cNvPr>
            <p:cNvSpPr/>
            <p:nvPr/>
          </p:nvSpPr>
          <p:spPr>
            <a:xfrm>
              <a:off x="3188865" y="2378929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W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593F33BD-E1B0-E549-A224-E3A2A8C2975E}"/>
                </a:ext>
              </a:extLst>
            </p:cNvPr>
            <p:cNvSpPr/>
            <p:nvPr/>
          </p:nvSpPr>
          <p:spPr>
            <a:xfrm>
              <a:off x="3679372" y="2378928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A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108DC24-03F0-0345-9659-E2E663AA1276}"/>
                </a:ext>
              </a:extLst>
            </p:cNvPr>
            <p:cNvSpPr/>
            <p:nvPr/>
          </p:nvSpPr>
          <p:spPr>
            <a:xfrm>
              <a:off x="4169879" y="2378927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H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C58FA48-26D3-054D-A556-252E7519A5A3}"/>
                </a:ext>
              </a:extLst>
            </p:cNvPr>
            <p:cNvSpPr/>
            <p:nvPr/>
          </p:nvSpPr>
          <p:spPr>
            <a:xfrm>
              <a:off x="4660386" y="2378927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O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858FB41-65DA-DF4E-A3B7-9DA708923620}"/>
                </a:ext>
              </a:extLst>
            </p:cNvPr>
            <p:cNvSpPr/>
            <p:nvPr/>
          </p:nvSpPr>
          <p:spPr>
            <a:xfrm>
              <a:off x="5151543" y="2378927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O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38688A2-A4AD-9A49-BDEB-320B65718CE1}"/>
                </a:ext>
              </a:extLst>
            </p:cNvPr>
            <p:cNvSpPr/>
            <p:nvPr/>
          </p:nvSpPr>
          <p:spPr>
            <a:xfrm>
              <a:off x="5638150" y="2378929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W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7E9FA3A-83B8-254B-9F3C-4F1918E42ABA}"/>
                </a:ext>
              </a:extLst>
            </p:cNvPr>
            <p:cNvSpPr/>
            <p:nvPr/>
          </p:nvSpPr>
          <p:spPr>
            <a:xfrm>
              <a:off x="6128657" y="2378928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A</a:t>
              </a:r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D6E4E234-6462-0444-B432-3E9B7D4C8F51}"/>
              </a:ext>
            </a:extLst>
          </p:cNvPr>
          <p:cNvSpPr/>
          <p:nvPr/>
        </p:nvSpPr>
        <p:spPr>
          <a:xfrm>
            <a:off x="6584809" y="2695851"/>
            <a:ext cx="705296" cy="491353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ysClr val="windowText" lastClr="000000"/>
                </a:solidFill>
              </a:rPr>
              <a:t>S =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5BD22496-9835-8CC4-AA8F-5AFD460FCC20}"/>
              </a:ext>
            </a:extLst>
          </p:cNvPr>
          <p:cNvGrpSpPr/>
          <p:nvPr/>
        </p:nvGrpSpPr>
        <p:grpSpPr>
          <a:xfrm>
            <a:off x="7380017" y="3187204"/>
            <a:ext cx="3412686" cy="276223"/>
            <a:chOff x="3188865" y="2378927"/>
            <a:chExt cx="3408527" cy="491355"/>
          </a:xfrm>
          <a:noFill/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FD8024A-19F8-D915-A9D4-BDBA487DA178}"/>
                </a:ext>
              </a:extLst>
            </p:cNvPr>
            <p:cNvSpPr/>
            <p:nvPr/>
          </p:nvSpPr>
          <p:spPr>
            <a:xfrm>
              <a:off x="3188865" y="2378929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EBF4BCF7-F993-9866-5708-4BBD632B580C}"/>
                </a:ext>
              </a:extLst>
            </p:cNvPr>
            <p:cNvSpPr/>
            <p:nvPr/>
          </p:nvSpPr>
          <p:spPr>
            <a:xfrm>
              <a:off x="3679372" y="2378928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C5EBC248-DCB1-DB92-1E6D-B7D3708EB256}"/>
                </a:ext>
              </a:extLst>
            </p:cNvPr>
            <p:cNvSpPr/>
            <p:nvPr/>
          </p:nvSpPr>
          <p:spPr>
            <a:xfrm>
              <a:off x="4169879" y="2378927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18F4BA79-3AA3-DC8E-DE96-6A9B0425A077}"/>
                </a:ext>
              </a:extLst>
            </p:cNvPr>
            <p:cNvSpPr/>
            <p:nvPr/>
          </p:nvSpPr>
          <p:spPr>
            <a:xfrm>
              <a:off x="4660386" y="2378927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D4EEBD9C-66C6-C897-3714-32C3BEE81312}"/>
                </a:ext>
              </a:extLst>
            </p:cNvPr>
            <p:cNvSpPr/>
            <p:nvPr/>
          </p:nvSpPr>
          <p:spPr>
            <a:xfrm>
              <a:off x="5151543" y="2378927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E715FE15-5625-E039-F350-563814EEC3A0}"/>
                </a:ext>
              </a:extLst>
            </p:cNvPr>
            <p:cNvSpPr/>
            <p:nvPr/>
          </p:nvSpPr>
          <p:spPr>
            <a:xfrm>
              <a:off x="5638150" y="2378929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7FF33332-B579-4180-D05A-FF5DF7C68DA6}"/>
                </a:ext>
              </a:extLst>
            </p:cNvPr>
            <p:cNvSpPr/>
            <p:nvPr/>
          </p:nvSpPr>
          <p:spPr>
            <a:xfrm>
              <a:off x="6128657" y="2378928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6</a:t>
              </a: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32CAFD5E-DEDF-037F-00F2-B207185C3C02}"/>
              </a:ext>
            </a:extLst>
          </p:cNvPr>
          <p:cNvSpPr/>
          <p:nvPr/>
        </p:nvSpPr>
        <p:spPr>
          <a:xfrm>
            <a:off x="6599714" y="3187205"/>
            <a:ext cx="690391" cy="27622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ysClr val="windowText" lastClr="000000"/>
                </a:solidFill>
              </a:rPr>
              <a:t>index</a:t>
            </a: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DEC85E09-A2EE-9DDE-9752-7D046DD19083}"/>
              </a:ext>
            </a:extLst>
          </p:cNvPr>
          <p:cNvGrpSpPr/>
          <p:nvPr/>
        </p:nvGrpSpPr>
        <p:grpSpPr>
          <a:xfrm>
            <a:off x="7322953" y="3602035"/>
            <a:ext cx="1449749" cy="491355"/>
            <a:chOff x="3188865" y="2378927"/>
            <a:chExt cx="1449749" cy="491355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59627891-AB15-6829-996D-7B15D65ECEA8}"/>
                </a:ext>
              </a:extLst>
            </p:cNvPr>
            <p:cNvSpPr/>
            <p:nvPr/>
          </p:nvSpPr>
          <p:spPr>
            <a:xfrm>
              <a:off x="3188865" y="2378929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H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45EBB079-EA4B-E8C5-AC8D-67A347BABE51}"/>
                </a:ext>
              </a:extLst>
            </p:cNvPr>
            <p:cNvSpPr/>
            <p:nvPr/>
          </p:nvSpPr>
          <p:spPr>
            <a:xfrm>
              <a:off x="3679372" y="2378928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O</a:t>
              </a: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E813419F-3C78-4D5C-74EC-D3FDE25023D0}"/>
                </a:ext>
              </a:extLst>
            </p:cNvPr>
            <p:cNvSpPr/>
            <p:nvPr/>
          </p:nvSpPr>
          <p:spPr>
            <a:xfrm>
              <a:off x="4169879" y="2378927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O</a:t>
              </a:r>
            </a:p>
          </p:txBody>
        </p:sp>
      </p:grpSp>
      <p:sp>
        <p:nvSpPr>
          <p:cNvPr id="55" name="Rectangle 54">
            <a:extLst>
              <a:ext uri="{FF2B5EF4-FFF2-40B4-BE49-F238E27FC236}">
                <a16:creationId xmlns:a16="http://schemas.microsoft.com/office/drawing/2014/main" id="{66B3A00E-3AEC-0C9A-E428-FBA759ABCE9C}"/>
              </a:ext>
            </a:extLst>
          </p:cNvPr>
          <p:cNvSpPr/>
          <p:nvPr/>
        </p:nvSpPr>
        <p:spPr>
          <a:xfrm>
            <a:off x="6527745" y="3602035"/>
            <a:ext cx="705296" cy="49135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ysClr val="windowText" lastClr="000000"/>
                </a:solidFill>
              </a:rPr>
              <a:t>P =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7840BB3E-69E6-4BE1-DA5E-AAB422D402F5}"/>
              </a:ext>
            </a:extLst>
          </p:cNvPr>
          <p:cNvSpPr txBox="1"/>
          <p:nvPr/>
        </p:nvSpPr>
        <p:spPr>
          <a:xfrm>
            <a:off x="8941709" y="3678557"/>
            <a:ext cx="2431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What would this return?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8A381CC-9A19-BECD-3AC6-DD0FA7BDAD88}"/>
              </a:ext>
            </a:extLst>
          </p:cNvPr>
          <p:cNvSpPr txBox="1"/>
          <p:nvPr/>
        </p:nvSpPr>
        <p:spPr>
          <a:xfrm flipH="1">
            <a:off x="889584" y="2583067"/>
            <a:ext cx="4995289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/>
              <a:t>Real World Applications: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/>
              <a:t>Genomic Sequencing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/>
              <a:t>Plagiarism Detection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/>
              <a:t>Cybersecurity </a:t>
            </a:r>
          </a:p>
          <a:p>
            <a:endParaRPr lang="en-US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93DF5DB-6D68-9C09-A85D-69153926F6F9}"/>
              </a:ext>
            </a:extLst>
          </p:cNvPr>
          <p:cNvSpPr txBox="1"/>
          <p:nvPr/>
        </p:nvSpPr>
        <p:spPr>
          <a:xfrm flipH="1">
            <a:off x="3565729" y="5092688"/>
            <a:ext cx="499528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/>
              <a:t>Extension: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/>
              <a:t>Rabin-Karp can be scaled to check for multiple patterns/occurrences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41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D46E0-4046-D41E-E3A4-C79AF4FDE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8733" y="0"/>
            <a:ext cx="9905998" cy="1478570"/>
          </a:xfrm>
        </p:spPr>
        <p:txBody>
          <a:bodyPr/>
          <a:lstStyle/>
          <a:p>
            <a:r>
              <a:rPr lang="en-US"/>
              <a:t>Naïve Approach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7DA18D8-0F1C-4A30-A3E4-05396FDB5901}"/>
              </a:ext>
            </a:extLst>
          </p:cNvPr>
          <p:cNvGrpSpPr/>
          <p:nvPr/>
        </p:nvGrpSpPr>
        <p:grpSpPr>
          <a:xfrm>
            <a:off x="3725451" y="1243480"/>
            <a:ext cx="3859328" cy="470180"/>
            <a:chOff x="3188865" y="2378927"/>
            <a:chExt cx="3408527" cy="49135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248A2E4A-FDA6-F5D5-E080-1B541F8179D9}"/>
                </a:ext>
              </a:extLst>
            </p:cNvPr>
            <p:cNvSpPr/>
            <p:nvPr/>
          </p:nvSpPr>
          <p:spPr>
            <a:xfrm>
              <a:off x="3188865" y="2378929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W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728533E-87AD-FAD5-2964-AA77448326D3}"/>
                </a:ext>
              </a:extLst>
            </p:cNvPr>
            <p:cNvSpPr/>
            <p:nvPr/>
          </p:nvSpPr>
          <p:spPr>
            <a:xfrm>
              <a:off x="3679372" y="2378928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A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6DB34DE-528F-6FC0-F210-8D89D02C3FB2}"/>
                </a:ext>
              </a:extLst>
            </p:cNvPr>
            <p:cNvSpPr/>
            <p:nvPr/>
          </p:nvSpPr>
          <p:spPr>
            <a:xfrm>
              <a:off x="4169879" y="2378927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H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C59C18A-F153-B882-6C5A-D0D9DD4BB885}"/>
                </a:ext>
              </a:extLst>
            </p:cNvPr>
            <p:cNvSpPr/>
            <p:nvPr/>
          </p:nvSpPr>
          <p:spPr>
            <a:xfrm>
              <a:off x="4660386" y="2378927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O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237C21A-6616-A71A-F18C-36BC55A4562B}"/>
                </a:ext>
              </a:extLst>
            </p:cNvPr>
            <p:cNvSpPr/>
            <p:nvPr/>
          </p:nvSpPr>
          <p:spPr>
            <a:xfrm>
              <a:off x="5151543" y="2378927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H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8C3A4BF-2012-EBA7-B67F-7240A7A68C23}"/>
                </a:ext>
              </a:extLst>
            </p:cNvPr>
            <p:cNvSpPr/>
            <p:nvPr/>
          </p:nvSpPr>
          <p:spPr>
            <a:xfrm>
              <a:off x="5638150" y="2378929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O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0441BA44-28E9-ECE9-D8B3-E97703061309}"/>
                </a:ext>
              </a:extLst>
            </p:cNvPr>
            <p:cNvSpPr/>
            <p:nvPr/>
          </p:nvSpPr>
          <p:spPr>
            <a:xfrm>
              <a:off x="6128657" y="2378928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H</a:t>
              </a: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2A38FED4-1E51-0C13-4F2F-144FDE0AB025}"/>
              </a:ext>
            </a:extLst>
          </p:cNvPr>
          <p:cNvSpPr/>
          <p:nvPr/>
        </p:nvSpPr>
        <p:spPr>
          <a:xfrm>
            <a:off x="2930242" y="1243480"/>
            <a:ext cx="797603" cy="470178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ysClr val="windowText" lastClr="000000"/>
                </a:solidFill>
              </a:rPr>
              <a:t>S =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29D6389-2CA0-BDE5-6DE5-5CF41BE1C684}"/>
              </a:ext>
            </a:extLst>
          </p:cNvPr>
          <p:cNvGrpSpPr/>
          <p:nvPr/>
        </p:nvGrpSpPr>
        <p:grpSpPr>
          <a:xfrm>
            <a:off x="3725451" y="1734832"/>
            <a:ext cx="3859328" cy="264319"/>
            <a:chOff x="3188865" y="2378927"/>
            <a:chExt cx="3408527" cy="491355"/>
          </a:xfrm>
          <a:noFill/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A789CD0-F3BD-D666-AD44-E26DF00A262F}"/>
                </a:ext>
              </a:extLst>
            </p:cNvPr>
            <p:cNvSpPr/>
            <p:nvPr/>
          </p:nvSpPr>
          <p:spPr>
            <a:xfrm>
              <a:off x="3188865" y="2378929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149D4DA-F35F-C987-A87F-763AA318B06E}"/>
                </a:ext>
              </a:extLst>
            </p:cNvPr>
            <p:cNvSpPr/>
            <p:nvPr/>
          </p:nvSpPr>
          <p:spPr>
            <a:xfrm>
              <a:off x="3679372" y="2378928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5AAE54E7-8A36-A857-AE19-FA2C88C4DFFD}"/>
                </a:ext>
              </a:extLst>
            </p:cNvPr>
            <p:cNvSpPr/>
            <p:nvPr/>
          </p:nvSpPr>
          <p:spPr>
            <a:xfrm>
              <a:off x="4169879" y="2378927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8B34A12-F2BF-AA55-9544-185B885341AD}"/>
                </a:ext>
              </a:extLst>
            </p:cNvPr>
            <p:cNvSpPr/>
            <p:nvPr/>
          </p:nvSpPr>
          <p:spPr>
            <a:xfrm>
              <a:off x="4660386" y="2378927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D85E0F5-5373-B3D1-CDDD-ED380F012E95}"/>
                </a:ext>
              </a:extLst>
            </p:cNvPr>
            <p:cNvSpPr/>
            <p:nvPr/>
          </p:nvSpPr>
          <p:spPr>
            <a:xfrm>
              <a:off x="5151543" y="2378927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786ABC3C-E67D-7B5C-3ABA-514CBEEA13F4}"/>
                </a:ext>
              </a:extLst>
            </p:cNvPr>
            <p:cNvSpPr/>
            <p:nvPr/>
          </p:nvSpPr>
          <p:spPr>
            <a:xfrm>
              <a:off x="5638150" y="2378929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5122C876-9AC3-AE4B-8465-2211F3C93F5C}"/>
                </a:ext>
              </a:extLst>
            </p:cNvPr>
            <p:cNvSpPr/>
            <p:nvPr/>
          </p:nvSpPr>
          <p:spPr>
            <a:xfrm>
              <a:off x="6128657" y="2378928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6</a:t>
              </a:r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32DC787F-ED3D-C4EB-EDA5-1EC80A87A63C}"/>
              </a:ext>
            </a:extLst>
          </p:cNvPr>
          <p:cNvSpPr/>
          <p:nvPr/>
        </p:nvSpPr>
        <p:spPr>
          <a:xfrm>
            <a:off x="2945148" y="1734833"/>
            <a:ext cx="780747" cy="26431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ysClr val="windowText" lastClr="000000"/>
                </a:solidFill>
              </a:rPr>
              <a:t>index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7CE6D01C-5B76-D4D8-467D-F49EE0321798}"/>
              </a:ext>
            </a:extLst>
          </p:cNvPr>
          <p:cNvGrpSpPr/>
          <p:nvPr/>
        </p:nvGrpSpPr>
        <p:grpSpPr>
          <a:xfrm>
            <a:off x="5371125" y="2479916"/>
            <a:ext cx="1449749" cy="491355"/>
            <a:chOff x="3188865" y="2378927"/>
            <a:chExt cx="1449749" cy="491355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BF4AE7AF-6389-EA30-8185-CACEC6BA9363}"/>
                </a:ext>
              </a:extLst>
            </p:cNvPr>
            <p:cNvSpPr/>
            <p:nvPr/>
          </p:nvSpPr>
          <p:spPr>
            <a:xfrm>
              <a:off x="3188865" y="2378929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H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3E8E47F8-9872-02DE-7F57-A4D00676ED23}"/>
                </a:ext>
              </a:extLst>
            </p:cNvPr>
            <p:cNvSpPr/>
            <p:nvPr/>
          </p:nvSpPr>
          <p:spPr>
            <a:xfrm>
              <a:off x="3679372" y="2378928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O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EEFAD86-A7CE-30C1-C5EC-77756B35D486}"/>
                </a:ext>
              </a:extLst>
            </p:cNvPr>
            <p:cNvSpPr/>
            <p:nvPr/>
          </p:nvSpPr>
          <p:spPr>
            <a:xfrm>
              <a:off x="4169879" y="2378927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O</a:t>
              </a:r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897304F7-D006-18FB-6DB6-AFD7FB80F009}"/>
              </a:ext>
            </a:extLst>
          </p:cNvPr>
          <p:cNvSpPr/>
          <p:nvPr/>
        </p:nvSpPr>
        <p:spPr>
          <a:xfrm>
            <a:off x="4575917" y="2479916"/>
            <a:ext cx="705296" cy="49135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ysClr val="windowText" lastClr="000000"/>
                </a:solidFill>
              </a:rPr>
              <a:t>P =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D38D56F-1213-2937-B6A4-7B43DA0065BC}"/>
              </a:ext>
            </a:extLst>
          </p:cNvPr>
          <p:cNvSpPr/>
          <p:nvPr/>
        </p:nvSpPr>
        <p:spPr>
          <a:xfrm>
            <a:off x="7605751" y="1734832"/>
            <a:ext cx="530728" cy="2643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838D387-AA6E-50CD-8C46-DDEB34413403}"/>
              </a:ext>
            </a:extLst>
          </p:cNvPr>
          <p:cNvSpPr/>
          <p:nvPr/>
        </p:nvSpPr>
        <p:spPr>
          <a:xfrm>
            <a:off x="7600286" y="1243479"/>
            <a:ext cx="530082" cy="4701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ysClr val="windowText" lastClr="000000"/>
                </a:solidFill>
              </a:rPr>
              <a:t>O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894A282-108E-32DC-E702-EEAFFA63BB5B}"/>
              </a:ext>
            </a:extLst>
          </p:cNvPr>
          <p:cNvSpPr/>
          <p:nvPr/>
        </p:nvSpPr>
        <p:spPr>
          <a:xfrm>
            <a:off x="8155987" y="1734832"/>
            <a:ext cx="530728" cy="2643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EFAEC07-4DD2-202F-AD88-CFE35BB501C1}"/>
              </a:ext>
            </a:extLst>
          </p:cNvPr>
          <p:cNvSpPr/>
          <p:nvPr/>
        </p:nvSpPr>
        <p:spPr>
          <a:xfrm>
            <a:off x="8150522" y="1243479"/>
            <a:ext cx="530082" cy="4701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ysClr val="windowText" lastClr="000000"/>
                </a:solidFill>
              </a:rPr>
              <a:t>O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E58F40A1-801B-1942-334C-F9C45F0389F9}"/>
                  </a:ext>
                </a:extLst>
              </p:cNvPr>
              <p:cNvSpPr txBox="1"/>
              <p:nvPr/>
            </p:nvSpPr>
            <p:spPr>
              <a:xfrm>
                <a:off x="953994" y="3891163"/>
                <a:ext cx="303649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/>
                  <a:t>Iterate through S using a sliding window of size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=|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|</m:t>
                    </m:r>
                  </m:oMath>
                </a14:m>
                <a:endParaRPr lang="en-US"/>
              </a:p>
            </p:txBody>
          </p:sp>
        </mc:Choice>
        <mc:Fallback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E58F40A1-801B-1942-334C-F9C45F0389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994" y="3891163"/>
                <a:ext cx="3036498" cy="646331"/>
              </a:xfrm>
              <a:prstGeom prst="rect">
                <a:avLst/>
              </a:prstGeom>
              <a:blipFill>
                <a:blip r:embed="rId2"/>
                <a:stretch>
                  <a:fillRect l="-1603" t="-4717" r="-200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Box 31">
            <a:extLst>
              <a:ext uri="{FF2B5EF4-FFF2-40B4-BE49-F238E27FC236}">
                <a16:creationId xmlns:a16="http://schemas.microsoft.com/office/drawing/2014/main" id="{629DB169-8E3F-CEA8-F61A-2D1DB77978DD}"/>
              </a:ext>
            </a:extLst>
          </p:cNvPr>
          <p:cNvSpPr txBox="1"/>
          <p:nvPr/>
        </p:nvSpPr>
        <p:spPr>
          <a:xfrm>
            <a:off x="4810236" y="4451230"/>
            <a:ext cx="32219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Compare P to each window, move on if W[</a:t>
            </a:r>
            <a:r>
              <a:rPr lang="en-US" err="1"/>
              <a:t>i</a:t>
            </a:r>
            <a:r>
              <a:rPr lang="en-US"/>
              <a:t>] ≠ P[</a:t>
            </a:r>
            <a:r>
              <a:rPr lang="en-US" err="1"/>
              <a:t>i</a:t>
            </a:r>
            <a:r>
              <a:rPr lang="en-US"/>
              <a:t>]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77AD2947-47F5-5649-CB0D-DACFC81638FC}"/>
                  </a:ext>
                </a:extLst>
              </p:cNvPr>
              <p:cNvSpPr txBox="1"/>
              <p:nvPr/>
            </p:nvSpPr>
            <p:spPr>
              <a:xfrm>
                <a:off x="8289985" y="3441940"/>
                <a:ext cx="2743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/>
                  <a:t>Each check can take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/>
                  <a:t>, making runtime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/>
              </a:p>
            </p:txBody>
          </p:sp>
        </mc:Choice>
        <mc:Fallback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77AD2947-47F5-5649-CB0D-DACFC81638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89985" y="3441940"/>
                <a:ext cx="2743200" cy="646331"/>
              </a:xfrm>
              <a:prstGeom prst="rect">
                <a:avLst/>
              </a:prstGeom>
              <a:blipFill>
                <a:blip r:embed="rId3"/>
                <a:stretch>
                  <a:fillRect l="-2000" t="-5660" r="-1556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2A4D0E86-4566-B230-A6D3-153F157244C9}"/>
              </a:ext>
            </a:extLst>
          </p:cNvPr>
          <p:cNvCxnSpPr/>
          <p:nvPr/>
        </p:nvCxnSpPr>
        <p:spPr>
          <a:xfrm flipH="1">
            <a:off x="2156604" y="2122098"/>
            <a:ext cx="1568847" cy="17690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312B017-B2EB-F891-4856-CEF0AABDE3BE}"/>
              </a:ext>
            </a:extLst>
          </p:cNvPr>
          <p:cNvCxnSpPr/>
          <p:nvPr/>
        </p:nvCxnSpPr>
        <p:spPr>
          <a:xfrm flipH="1" flipV="1">
            <a:off x="5605492" y="3071004"/>
            <a:ext cx="234368" cy="12163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B1BFB894-6E2B-304A-2243-DEF76FE4EAD7}"/>
              </a:ext>
            </a:extLst>
          </p:cNvPr>
          <p:cNvCxnSpPr/>
          <p:nvPr/>
        </p:nvCxnSpPr>
        <p:spPr>
          <a:xfrm flipH="1" flipV="1">
            <a:off x="6586506" y="2216989"/>
            <a:ext cx="2160679" cy="11473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>
            <a:extLst>
              <a:ext uri="{FF2B5EF4-FFF2-40B4-BE49-F238E27FC236}">
                <a16:creationId xmlns:a16="http://schemas.microsoft.com/office/drawing/2014/main" id="{1CDABA7A-BF53-8731-C8E5-73F19786E06B}"/>
              </a:ext>
            </a:extLst>
          </p:cNvPr>
          <p:cNvSpPr/>
          <p:nvPr/>
        </p:nvSpPr>
        <p:spPr>
          <a:xfrm>
            <a:off x="3743862" y="1227499"/>
            <a:ext cx="1664109" cy="491352"/>
          </a:xfrm>
          <a:prstGeom prst="rect">
            <a:avLst/>
          </a:prstGeom>
          <a:noFill/>
          <a:ln w="57150">
            <a:solidFill>
              <a:schemeClr val="accent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08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-4.81481E-6 L 0.04349 0.000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74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349 0.0007 L 0.09037 0.0030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65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3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037 0.00301 L 0.13893 0.000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2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3" grpId="0"/>
      <p:bldP spid="40" grpId="0" animBg="1"/>
      <p:bldP spid="40" grpId="1" animBg="1"/>
      <p:bldP spid="40" grpId="2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E8C8C-E297-187B-9044-802D39AE2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5457" y="-181445"/>
            <a:ext cx="4666891" cy="1492660"/>
          </a:xfrm>
        </p:spPr>
        <p:txBody>
          <a:bodyPr/>
          <a:lstStyle/>
          <a:p>
            <a:r>
              <a:rPr lang="en-US"/>
              <a:t>Rabin-</a:t>
            </a:r>
            <a:r>
              <a:rPr lang="en-US" err="1"/>
              <a:t>karp</a:t>
            </a:r>
            <a:r>
              <a:rPr lang="en-US"/>
              <a:t>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C406EA-0DF2-8957-D7E4-52A808F056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7135" y="2441495"/>
            <a:ext cx="9905999" cy="35417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u="sng"/>
              <a:t>General Approach: </a:t>
            </a:r>
            <a:endParaRPr lang="en-US" altLang="en-US" sz="2000"/>
          </a:p>
          <a:p>
            <a:pPr marL="457200" indent="-457200">
              <a:buFont typeface="+mj-lt"/>
              <a:buAutoNum type="arabicPeriod"/>
            </a:pPr>
            <a:r>
              <a:rPr lang="en-US" altLang="en-US" sz="2000"/>
              <a:t>Convert the search pattern into a numerical hash value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/>
              <a:t>Slide a window across the text and compute its rolling hash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en-US" sz="2000"/>
              <a:t>Update the hash dynamically in constant time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/>
              <a:t>Verify characters manually only if the hash numbers match</a:t>
            </a:r>
            <a:endParaRPr lang="en-US" altLang="en-US" sz="2000"/>
          </a:p>
          <a:p>
            <a:endParaRPr lang="en-US"/>
          </a:p>
          <a:p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C96ED78-0B79-1B7E-0AA0-14BBA7045156}"/>
              </a:ext>
            </a:extLst>
          </p:cNvPr>
          <p:cNvGrpSpPr/>
          <p:nvPr/>
        </p:nvGrpSpPr>
        <p:grpSpPr>
          <a:xfrm>
            <a:off x="8579089" y="2195817"/>
            <a:ext cx="3408527" cy="491355"/>
            <a:chOff x="3188865" y="2378927"/>
            <a:chExt cx="3408527" cy="49135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6F6250A-EBA2-50A2-BFC0-4F79D90C15CA}"/>
                </a:ext>
              </a:extLst>
            </p:cNvPr>
            <p:cNvSpPr/>
            <p:nvPr/>
          </p:nvSpPr>
          <p:spPr>
            <a:xfrm>
              <a:off x="3188865" y="2378929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W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7BD66C8-102B-8966-0C9E-EC277785F55D}"/>
                </a:ext>
              </a:extLst>
            </p:cNvPr>
            <p:cNvSpPr/>
            <p:nvPr/>
          </p:nvSpPr>
          <p:spPr>
            <a:xfrm>
              <a:off x="3679372" y="2378928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A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E627267-2757-8FD1-7C9C-C4CC12A92827}"/>
                </a:ext>
              </a:extLst>
            </p:cNvPr>
            <p:cNvSpPr/>
            <p:nvPr/>
          </p:nvSpPr>
          <p:spPr>
            <a:xfrm>
              <a:off x="4169879" y="2378927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H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CB36A37-0A22-D3AE-0D38-E762398DE02C}"/>
                </a:ext>
              </a:extLst>
            </p:cNvPr>
            <p:cNvSpPr/>
            <p:nvPr/>
          </p:nvSpPr>
          <p:spPr>
            <a:xfrm>
              <a:off x="4660386" y="2378927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O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7D1CA2C-CDE1-BEAC-938D-E87C87EE73AF}"/>
                </a:ext>
              </a:extLst>
            </p:cNvPr>
            <p:cNvSpPr/>
            <p:nvPr/>
          </p:nvSpPr>
          <p:spPr>
            <a:xfrm>
              <a:off x="5151543" y="2378927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O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6E14019-FE9C-E707-AACA-49C3F4199EAB}"/>
                </a:ext>
              </a:extLst>
            </p:cNvPr>
            <p:cNvSpPr/>
            <p:nvPr/>
          </p:nvSpPr>
          <p:spPr>
            <a:xfrm>
              <a:off x="5638150" y="2378929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W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68712CB1-695B-1346-A95C-67E75AEDCE72}"/>
                </a:ext>
              </a:extLst>
            </p:cNvPr>
            <p:cNvSpPr/>
            <p:nvPr/>
          </p:nvSpPr>
          <p:spPr>
            <a:xfrm>
              <a:off x="6128657" y="2378928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A</a:t>
              </a:r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5DB0280D-FE5D-6422-4C63-E4F62F4F5BFA}"/>
              </a:ext>
            </a:extLst>
          </p:cNvPr>
          <p:cNvSpPr/>
          <p:nvPr/>
        </p:nvSpPr>
        <p:spPr>
          <a:xfrm>
            <a:off x="7783881" y="2195817"/>
            <a:ext cx="705296" cy="491353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ysClr val="windowText" lastClr="000000"/>
                </a:solidFill>
              </a:rPr>
              <a:t>S =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9212722-FB1C-645E-005F-69A491DD0103}"/>
              </a:ext>
            </a:extLst>
          </p:cNvPr>
          <p:cNvGrpSpPr/>
          <p:nvPr/>
        </p:nvGrpSpPr>
        <p:grpSpPr>
          <a:xfrm>
            <a:off x="8579089" y="2687170"/>
            <a:ext cx="3412686" cy="276223"/>
            <a:chOff x="3188865" y="2378927"/>
            <a:chExt cx="3408527" cy="491355"/>
          </a:xfrm>
          <a:noFill/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E178793-14C0-4C9F-0DF7-EB221B9DC2DE}"/>
                </a:ext>
              </a:extLst>
            </p:cNvPr>
            <p:cNvSpPr/>
            <p:nvPr/>
          </p:nvSpPr>
          <p:spPr>
            <a:xfrm>
              <a:off x="3188865" y="2378929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05D1AD5-EDB9-85CE-9872-8B28ADE7B142}"/>
                </a:ext>
              </a:extLst>
            </p:cNvPr>
            <p:cNvSpPr/>
            <p:nvPr/>
          </p:nvSpPr>
          <p:spPr>
            <a:xfrm>
              <a:off x="3679372" y="2378928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99C1A1F-CFC3-C07B-5A52-31BD2165BCEC}"/>
                </a:ext>
              </a:extLst>
            </p:cNvPr>
            <p:cNvSpPr/>
            <p:nvPr/>
          </p:nvSpPr>
          <p:spPr>
            <a:xfrm>
              <a:off x="4169879" y="2378927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5B68C496-A1F5-A731-1A09-10D9DB769C4E}"/>
                </a:ext>
              </a:extLst>
            </p:cNvPr>
            <p:cNvSpPr/>
            <p:nvPr/>
          </p:nvSpPr>
          <p:spPr>
            <a:xfrm>
              <a:off x="4660386" y="2378927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EC28D88A-C1F9-95AF-EC70-1FCEA071496D}"/>
                </a:ext>
              </a:extLst>
            </p:cNvPr>
            <p:cNvSpPr/>
            <p:nvPr/>
          </p:nvSpPr>
          <p:spPr>
            <a:xfrm>
              <a:off x="5151543" y="2378927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B0D8489F-1DD6-8021-9034-3F66811F9EC3}"/>
                </a:ext>
              </a:extLst>
            </p:cNvPr>
            <p:cNvSpPr/>
            <p:nvPr/>
          </p:nvSpPr>
          <p:spPr>
            <a:xfrm>
              <a:off x="5638150" y="2378929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C6F0D349-3CED-E691-BAAE-C6D80436AB15}"/>
                </a:ext>
              </a:extLst>
            </p:cNvPr>
            <p:cNvSpPr/>
            <p:nvPr/>
          </p:nvSpPr>
          <p:spPr>
            <a:xfrm>
              <a:off x="6128657" y="2378928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6</a:t>
              </a:r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8342D797-3E4C-4C4A-FB48-3FBBF09486BB}"/>
              </a:ext>
            </a:extLst>
          </p:cNvPr>
          <p:cNvSpPr/>
          <p:nvPr/>
        </p:nvSpPr>
        <p:spPr>
          <a:xfrm>
            <a:off x="7798786" y="2687171"/>
            <a:ext cx="690391" cy="27622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ysClr val="windowText" lastClr="000000"/>
                </a:solidFill>
              </a:rPr>
              <a:t>index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5135F34C-862A-B48C-B1DB-878FA81C0B0F}"/>
              </a:ext>
            </a:extLst>
          </p:cNvPr>
          <p:cNvGrpSpPr/>
          <p:nvPr/>
        </p:nvGrpSpPr>
        <p:grpSpPr>
          <a:xfrm>
            <a:off x="9948362" y="3278650"/>
            <a:ext cx="1449749" cy="491355"/>
            <a:chOff x="3188865" y="2378927"/>
            <a:chExt cx="1449749" cy="491355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9317A45-F99C-0686-24B2-7993486F3C94}"/>
                </a:ext>
              </a:extLst>
            </p:cNvPr>
            <p:cNvSpPr/>
            <p:nvPr/>
          </p:nvSpPr>
          <p:spPr>
            <a:xfrm>
              <a:off x="3188865" y="2378929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H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4BB961AD-824B-4961-2A76-1290D14E36C7}"/>
                </a:ext>
              </a:extLst>
            </p:cNvPr>
            <p:cNvSpPr/>
            <p:nvPr/>
          </p:nvSpPr>
          <p:spPr>
            <a:xfrm>
              <a:off x="3679372" y="2378928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O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0314176B-D70B-EE50-77D6-5F89AB465D70}"/>
                </a:ext>
              </a:extLst>
            </p:cNvPr>
            <p:cNvSpPr/>
            <p:nvPr/>
          </p:nvSpPr>
          <p:spPr>
            <a:xfrm>
              <a:off x="4169879" y="2378927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O</a:t>
              </a:r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A636AE71-EF03-4042-134D-B3174B0C48EC}"/>
              </a:ext>
            </a:extLst>
          </p:cNvPr>
          <p:cNvSpPr/>
          <p:nvPr/>
        </p:nvSpPr>
        <p:spPr>
          <a:xfrm>
            <a:off x="9153154" y="3278650"/>
            <a:ext cx="705296" cy="49135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ysClr val="windowText" lastClr="000000"/>
                </a:solidFill>
              </a:rPr>
              <a:t>P =</a:t>
            </a:r>
          </a:p>
        </p:txBody>
      </p:sp>
    </p:spTree>
    <p:extLst>
      <p:ext uri="{BB962C8B-B14F-4D97-AF65-F5344CB8AC3E}">
        <p14:creationId xmlns:p14="http://schemas.microsoft.com/office/powerpoint/2010/main" val="15775880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5C1DF-A00B-392B-C777-341E56B6F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Rolling Hash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6CB414-7C4C-7A70-B454-88D42D04B3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07734"/>
            <a:ext cx="6377835" cy="358346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/>
            <a:r>
              <a:rPr lang="en-US"/>
              <a:t>If we were to use a normal hash function we would still have time O(n * m)</a:t>
            </a:r>
          </a:p>
          <a:p>
            <a:pPr marL="342900" indent="-342900"/>
            <a:r>
              <a:rPr lang="en-US"/>
              <a:t>Sliding window?</a:t>
            </a: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B99745AD-3073-EF6C-B2D6-2E8CF7FDC13C}"/>
              </a:ext>
            </a:extLst>
          </p:cNvPr>
          <p:cNvGrpSpPr/>
          <p:nvPr/>
        </p:nvGrpSpPr>
        <p:grpSpPr>
          <a:xfrm>
            <a:off x="8579089" y="2195817"/>
            <a:ext cx="3408527" cy="491355"/>
            <a:chOff x="3188865" y="2378927"/>
            <a:chExt cx="3408527" cy="491355"/>
          </a:xfrm>
        </p:grpSpPr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0E647EE1-5188-2DD9-A631-876CA366BEA7}"/>
                </a:ext>
              </a:extLst>
            </p:cNvPr>
            <p:cNvSpPr/>
            <p:nvPr/>
          </p:nvSpPr>
          <p:spPr>
            <a:xfrm>
              <a:off x="3188865" y="2378929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W</a:t>
              </a: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3C3B593A-A01C-0D86-483A-C49956F520D3}"/>
                </a:ext>
              </a:extLst>
            </p:cNvPr>
            <p:cNvSpPr/>
            <p:nvPr/>
          </p:nvSpPr>
          <p:spPr>
            <a:xfrm>
              <a:off x="3679372" y="2378928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A</a:t>
              </a: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CE71D995-ED57-80DC-9F5F-CD5F28C64F22}"/>
                </a:ext>
              </a:extLst>
            </p:cNvPr>
            <p:cNvSpPr/>
            <p:nvPr/>
          </p:nvSpPr>
          <p:spPr>
            <a:xfrm>
              <a:off x="4169879" y="2378927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H</a:t>
              </a:r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A3C574B5-9EB2-97C5-A9EE-C75241657B76}"/>
                </a:ext>
              </a:extLst>
            </p:cNvPr>
            <p:cNvSpPr/>
            <p:nvPr/>
          </p:nvSpPr>
          <p:spPr>
            <a:xfrm>
              <a:off x="4660386" y="2378927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O</a:t>
              </a: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B95B8398-C3C9-E6E0-5A55-FF171A7D6E1C}"/>
                </a:ext>
              </a:extLst>
            </p:cNvPr>
            <p:cNvSpPr/>
            <p:nvPr/>
          </p:nvSpPr>
          <p:spPr>
            <a:xfrm>
              <a:off x="5151543" y="2378927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O</a:t>
              </a: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3C07038-F070-6A66-66DA-748E75E3602E}"/>
                </a:ext>
              </a:extLst>
            </p:cNvPr>
            <p:cNvSpPr/>
            <p:nvPr/>
          </p:nvSpPr>
          <p:spPr>
            <a:xfrm>
              <a:off x="5638150" y="2378929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W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9BBDD3A2-9E39-2F92-37B6-37E2AA9513DD}"/>
                </a:ext>
              </a:extLst>
            </p:cNvPr>
            <p:cNvSpPr/>
            <p:nvPr/>
          </p:nvSpPr>
          <p:spPr>
            <a:xfrm>
              <a:off x="6128657" y="2378928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A</a:t>
              </a:r>
            </a:p>
          </p:txBody>
        </p:sp>
      </p:grpSp>
      <p:sp>
        <p:nvSpPr>
          <p:cNvPr id="72" name="Rectangle 71">
            <a:extLst>
              <a:ext uri="{FF2B5EF4-FFF2-40B4-BE49-F238E27FC236}">
                <a16:creationId xmlns:a16="http://schemas.microsoft.com/office/drawing/2014/main" id="{69F49E17-1E72-F6C8-429F-92839162AA0E}"/>
              </a:ext>
            </a:extLst>
          </p:cNvPr>
          <p:cNvSpPr/>
          <p:nvPr/>
        </p:nvSpPr>
        <p:spPr>
          <a:xfrm>
            <a:off x="7783881" y="2195817"/>
            <a:ext cx="705296" cy="491353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ysClr val="windowText" lastClr="000000"/>
                </a:solidFill>
              </a:rPr>
              <a:t>S =</a:t>
            </a:r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2D18B5FB-7E1B-D84A-1644-B189F3EC1507}"/>
              </a:ext>
            </a:extLst>
          </p:cNvPr>
          <p:cNvGrpSpPr/>
          <p:nvPr/>
        </p:nvGrpSpPr>
        <p:grpSpPr>
          <a:xfrm>
            <a:off x="8579090" y="2687176"/>
            <a:ext cx="3412689" cy="276224"/>
            <a:chOff x="3188865" y="2378927"/>
            <a:chExt cx="3408527" cy="491355"/>
          </a:xfrm>
          <a:noFill/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C5C0009C-2FE3-1422-C0AB-8DE965032731}"/>
                </a:ext>
              </a:extLst>
            </p:cNvPr>
            <p:cNvSpPr/>
            <p:nvPr/>
          </p:nvSpPr>
          <p:spPr>
            <a:xfrm>
              <a:off x="3188865" y="2378929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ABB6BD3F-94CA-B778-B7EB-A912610EFEDA}"/>
                </a:ext>
              </a:extLst>
            </p:cNvPr>
            <p:cNvSpPr/>
            <p:nvPr/>
          </p:nvSpPr>
          <p:spPr>
            <a:xfrm>
              <a:off x="3679372" y="2378928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2CB4160D-1F3F-E09A-4C31-26A96DBE3B19}"/>
                </a:ext>
              </a:extLst>
            </p:cNvPr>
            <p:cNvSpPr/>
            <p:nvPr/>
          </p:nvSpPr>
          <p:spPr>
            <a:xfrm>
              <a:off x="4169879" y="2378927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A49A76CE-84B2-6F6F-F6D0-CACF4048F394}"/>
                </a:ext>
              </a:extLst>
            </p:cNvPr>
            <p:cNvSpPr/>
            <p:nvPr/>
          </p:nvSpPr>
          <p:spPr>
            <a:xfrm>
              <a:off x="4660386" y="2378927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96A72386-F90E-33A8-03E8-C6DD28E4C118}"/>
                </a:ext>
              </a:extLst>
            </p:cNvPr>
            <p:cNvSpPr/>
            <p:nvPr/>
          </p:nvSpPr>
          <p:spPr>
            <a:xfrm>
              <a:off x="5151543" y="2378927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BA937EE0-8DD0-0BF2-4DC0-52E76CD22251}"/>
                </a:ext>
              </a:extLst>
            </p:cNvPr>
            <p:cNvSpPr/>
            <p:nvPr/>
          </p:nvSpPr>
          <p:spPr>
            <a:xfrm>
              <a:off x="5638150" y="2378929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240E9721-5301-38BE-9D4A-BC4C3E50B3F6}"/>
                </a:ext>
              </a:extLst>
            </p:cNvPr>
            <p:cNvSpPr/>
            <p:nvPr/>
          </p:nvSpPr>
          <p:spPr>
            <a:xfrm>
              <a:off x="6128657" y="2378928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6</a:t>
              </a:r>
            </a:p>
          </p:txBody>
        </p:sp>
      </p:grpSp>
      <p:sp>
        <p:nvSpPr>
          <p:cNvPr id="83" name="Rectangle 82">
            <a:extLst>
              <a:ext uri="{FF2B5EF4-FFF2-40B4-BE49-F238E27FC236}">
                <a16:creationId xmlns:a16="http://schemas.microsoft.com/office/drawing/2014/main" id="{FF9AE060-C2F6-120A-8C55-174120ABC429}"/>
              </a:ext>
            </a:extLst>
          </p:cNvPr>
          <p:cNvSpPr/>
          <p:nvPr/>
        </p:nvSpPr>
        <p:spPr>
          <a:xfrm>
            <a:off x="7798786" y="2687171"/>
            <a:ext cx="690391" cy="27622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ysClr val="windowText" lastClr="000000"/>
                </a:solidFill>
              </a:rPr>
              <a:t>index</a:t>
            </a:r>
          </a:p>
        </p:txBody>
      </p:sp>
      <p:grpSp>
        <p:nvGrpSpPr>
          <p:cNvPr id="88" name="Group 87">
            <a:extLst>
              <a:ext uri="{FF2B5EF4-FFF2-40B4-BE49-F238E27FC236}">
                <a16:creationId xmlns:a16="http://schemas.microsoft.com/office/drawing/2014/main" id="{03AF5947-DE77-49C3-987B-849C0F1B8884}"/>
              </a:ext>
            </a:extLst>
          </p:cNvPr>
          <p:cNvGrpSpPr/>
          <p:nvPr/>
        </p:nvGrpSpPr>
        <p:grpSpPr>
          <a:xfrm>
            <a:off x="9948362" y="3278650"/>
            <a:ext cx="1449749" cy="491355"/>
            <a:chOff x="3188865" y="2378927"/>
            <a:chExt cx="1449749" cy="491355"/>
          </a:xfrm>
        </p:grpSpPr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20BE7E8A-3A8F-CF96-3BBD-0D2A18B31883}"/>
                </a:ext>
              </a:extLst>
            </p:cNvPr>
            <p:cNvSpPr/>
            <p:nvPr/>
          </p:nvSpPr>
          <p:spPr>
            <a:xfrm>
              <a:off x="3188865" y="2378929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H</a:t>
              </a:r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0514CB46-4729-922D-01F0-B89E68B8C280}"/>
                </a:ext>
              </a:extLst>
            </p:cNvPr>
            <p:cNvSpPr/>
            <p:nvPr/>
          </p:nvSpPr>
          <p:spPr>
            <a:xfrm>
              <a:off x="3679372" y="2378928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O</a:t>
              </a:r>
            </a:p>
          </p:txBody>
        </p: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3C16B0A9-6C93-48E5-F7BA-B5352F8E454F}"/>
                </a:ext>
              </a:extLst>
            </p:cNvPr>
            <p:cNvSpPr/>
            <p:nvPr/>
          </p:nvSpPr>
          <p:spPr>
            <a:xfrm>
              <a:off x="4169879" y="2378927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O</a:t>
              </a:r>
            </a:p>
          </p:txBody>
        </p:sp>
      </p:grpSp>
      <p:sp>
        <p:nvSpPr>
          <p:cNvPr id="90" name="Rectangle 89">
            <a:extLst>
              <a:ext uri="{FF2B5EF4-FFF2-40B4-BE49-F238E27FC236}">
                <a16:creationId xmlns:a16="http://schemas.microsoft.com/office/drawing/2014/main" id="{D1CC5E69-3C84-44C0-923F-F52C84B39E52}"/>
              </a:ext>
            </a:extLst>
          </p:cNvPr>
          <p:cNvSpPr/>
          <p:nvPr/>
        </p:nvSpPr>
        <p:spPr>
          <a:xfrm>
            <a:off x="9153154" y="3278650"/>
            <a:ext cx="705296" cy="49135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ysClr val="windowText" lastClr="000000"/>
                </a:solidFill>
              </a:rPr>
              <a:t>P =</a:t>
            </a:r>
          </a:p>
        </p:txBody>
      </p:sp>
    </p:spTree>
    <p:extLst>
      <p:ext uri="{BB962C8B-B14F-4D97-AF65-F5344CB8AC3E}">
        <p14:creationId xmlns:p14="http://schemas.microsoft.com/office/powerpoint/2010/main" val="2679930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3FE6F-F165-DA45-6FA4-56D2D9724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Rolling Hash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D7346E-3619-5FEA-F1E3-F4443D71D4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1850" y="2197296"/>
            <a:ext cx="6430027" cy="409494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Create a hash function that can remove a character and add a character from the hash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Would allow for O(1) hash calculations, and potential O(n) time complexity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E063EF6-EDB6-837C-CD50-6055083EAE2A}"/>
              </a:ext>
            </a:extLst>
          </p:cNvPr>
          <p:cNvGrpSpPr/>
          <p:nvPr/>
        </p:nvGrpSpPr>
        <p:grpSpPr>
          <a:xfrm>
            <a:off x="8579089" y="2195817"/>
            <a:ext cx="3408527" cy="491355"/>
            <a:chOff x="3188865" y="2378927"/>
            <a:chExt cx="3408527" cy="49135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623F89C-D4EF-48F7-3C75-A442C2BE6356}"/>
                </a:ext>
              </a:extLst>
            </p:cNvPr>
            <p:cNvSpPr/>
            <p:nvPr/>
          </p:nvSpPr>
          <p:spPr>
            <a:xfrm>
              <a:off x="3188865" y="2378929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W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CF979AD-EC0F-7E44-2544-C6F3D5BC475A}"/>
                </a:ext>
              </a:extLst>
            </p:cNvPr>
            <p:cNvSpPr/>
            <p:nvPr/>
          </p:nvSpPr>
          <p:spPr>
            <a:xfrm>
              <a:off x="3679372" y="2378928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A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0543822-5BB8-09A6-F305-5E2F97D7D4B2}"/>
                </a:ext>
              </a:extLst>
            </p:cNvPr>
            <p:cNvSpPr/>
            <p:nvPr/>
          </p:nvSpPr>
          <p:spPr>
            <a:xfrm>
              <a:off x="4169879" y="2378927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H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AC58B04-EBAB-ECA1-6EE4-F9A05FE5F681}"/>
                </a:ext>
              </a:extLst>
            </p:cNvPr>
            <p:cNvSpPr/>
            <p:nvPr/>
          </p:nvSpPr>
          <p:spPr>
            <a:xfrm>
              <a:off x="4660386" y="2378927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O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2D22E6B-EB7C-CCE5-FF38-906DAA00A278}"/>
                </a:ext>
              </a:extLst>
            </p:cNvPr>
            <p:cNvSpPr/>
            <p:nvPr/>
          </p:nvSpPr>
          <p:spPr>
            <a:xfrm>
              <a:off x="5151543" y="2378927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O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9696C3B-D44C-4B4E-3C39-8BFAB5C98632}"/>
                </a:ext>
              </a:extLst>
            </p:cNvPr>
            <p:cNvSpPr/>
            <p:nvPr/>
          </p:nvSpPr>
          <p:spPr>
            <a:xfrm>
              <a:off x="5638150" y="2378929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W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29A239D-65C8-40C2-BC95-A25D987A71A6}"/>
                </a:ext>
              </a:extLst>
            </p:cNvPr>
            <p:cNvSpPr/>
            <p:nvPr/>
          </p:nvSpPr>
          <p:spPr>
            <a:xfrm>
              <a:off x="6128657" y="2378928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A</a:t>
              </a:r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9F564BE6-33D5-C7ED-F094-C236D6B00F2B}"/>
              </a:ext>
            </a:extLst>
          </p:cNvPr>
          <p:cNvSpPr/>
          <p:nvPr/>
        </p:nvSpPr>
        <p:spPr>
          <a:xfrm>
            <a:off x="7783881" y="2195817"/>
            <a:ext cx="705296" cy="491353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ysClr val="windowText" lastClr="000000"/>
                </a:solidFill>
              </a:rPr>
              <a:t>S =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1EB03D02-DE58-4797-D328-FBFE2A9836E0}"/>
              </a:ext>
            </a:extLst>
          </p:cNvPr>
          <p:cNvGrpSpPr/>
          <p:nvPr/>
        </p:nvGrpSpPr>
        <p:grpSpPr>
          <a:xfrm>
            <a:off x="8579089" y="2687182"/>
            <a:ext cx="3412689" cy="276225"/>
            <a:chOff x="3188865" y="2378927"/>
            <a:chExt cx="3408527" cy="491355"/>
          </a:xfrm>
          <a:noFill/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607D7856-1AB3-DC19-C7B5-3FE5F76B9E52}"/>
                </a:ext>
              </a:extLst>
            </p:cNvPr>
            <p:cNvSpPr/>
            <p:nvPr/>
          </p:nvSpPr>
          <p:spPr>
            <a:xfrm>
              <a:off x="3188865" y="2378929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6355161C-16A6-FB92-C508-8228001F8877}"/>
                </a:ext>
              </a:extLst>
            </p:cNvPr>
            <p:cNvSpPr/>
            <p:nvPr/>
          </p:nvSpPr>
          <p:spPr>
            <a:xfrm>
              <a:off x="3679372" y="2378928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03C4475-6C7F-EA9E-E0B8-B27C0EAD4D2F}"/>
                </a:ext>
              </a:extLst>
            </p:cNvPr>
            <p:cNvSpPr/>
            <p:nvPr/>
          </p:nvSpPr>
          <p:spPr>
            <a:xfrm>
              <a:off x="4169879" y="2378927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6144EBC6-FCF9-D772-956E-A149970C5631}"/>
                </a:ext>
              </a:extLst>
            </p:cNvPr>
            <p:cNvSpPr/>
            <p:nvPr/>
          </p:nvSpPr>
          <p:spPr>
            <a:xfrm>
              <a:off x="4660386" y="2378927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4AEDDF37-B42C-4C2D-E1C1-A0D457FE3315}"/>
                </a:ext>
              </a:extLst>
            </p:cNvPr>
            <p:cNvSpPr/>
            <p:nvPr/>
          </p:nvSpPr>
          <p:spPr>
            <a:xfrm>
              <a:off x="5151543" y="2378927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DA1555E6-0F4F-B0B1-0C0C-D5A5F52FEBCB}"/>
                </a:ext>
              </a:extLst>
            </p:cNvPr>
            <p:cNvSpPr/>
            <p:nvPr/>
          </p:nvSpPr>
          <p:spPr>
            <a:xfrm>
              <a:off x="5638150" y="2378929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D7212F8D-B5CE-923B-921C-D13F5964A240}"/>
                </a:ext>
              </a:extLst>
            </p:cNvPr>
            <p:cNvSpPr/>
            <p:nvPr/>
          </p:nvSpPr>
          <p:spPr>
            <a:xfrm>
              <a:off x="6128657" y="2378928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6</a:t>
              </a:r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BCB0E4D8-8F41-519D-CED7-E9DEE5BD354D}"/>
              </a:ext>
            </a:extLst>
          </p:cNvPr>
          <p:cNvSpPr/>
          <p:nvPr/>
        </p:nvSpPr>
        <p:spPr>
          <a:xfrm>
            <a:off x="7798786" y="2687171"/>
            <a:ext cx="690391" cy="27622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ysClr val="windowText" lastClr="000000"/>
                </a:solidFill>
              </a:rPr>
              <a:t>index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DD28A778-B39E-A585-51C9-2421290B6E1B}"/>
              </a:ext>
            </a:extLst>
          </p:cNvPr>
          <p:cNvGrpSpPr/>
          <p:nvPr/>
        </p:nvGrpSpPr>
        <p:grpSpPr>
          <a:xfrm>
            <a:off x="9948362" y="3278650"/>
            <a:ext cx="1449749" cy="491355"/>
            <a:chOff x="3188865" y="2378927"/>
            <a:chExt cx="1449749" cy="491355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18FD5C8B-EEAE-5D69-8A1E-11CCDB80CF55}"/>
                </a:ext>
              </a:extLst>
            </p:cNvPr>
            <p:cNvSpPr/>
            <p:nvPr/>
          </p:nvSpPr>
          <p:spPr>
            <a:xfrm>
              <a:off x="3188865" y="2378929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H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D6D7F80-C7EE-2CF1-2FB2-02C417F97772}"/>
                </a:ext>
              </a:extLst>
            </p:cNvPr>
            <p:cNvSpPr/>
            <p:nvPr/>
          </p:nvSpPr>
          <p:spPr>
            <a:xfrm>
              <a:off x="3679372" y="2378928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O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892289D0-1BBC-C6BC-91D3-132E1760A17C}"/>
                </a:ext>
              </a:extLst>
            </p:cNvPr>
            <p:cNvSpPr/>
            <p:nvPr/>
          </p:nvSpPr>
          <p:spPr>
            <a:xfrm>
              <a:off x="4169879" y="2378927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O</a:t>
              </a:r>
            </a:p>
          </p:txBody>
        </p:sp>
      </p:grpSp>
      <p:sp>
        <p:nvSpPr>
          <p:cNvPr id="32" name="Rectangle 31">
            <a:extLst>
              <a:ext uri="{FF2B5EF4-FFF2-40B4-BE49-F238E27FC236}">
                <a16:creationId xmlns:a16="http://schemas.microsoft.com/office/drawing/2014/main" id="{9B134622-063B-A6E6-A25D-590584716C46}"/>
              </a:ext>
            </a:extLst>
          </p:cNvPr>
          <p:cNvSpPr/>
          <p:nvPr/>
        </p:nvSpPr>
        <p:spPr>
          <a:xfrm>
            <a:off x="9153154" y="3278650"/>
            <a:ext cx="705296" cy="49135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ysClr val="windowText" lastClr="000000"/>
                </a:solidFill>
              </a:rPr>
              <a:t>P =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85E3825-5A2D-0CDA-C99E-F239435DAEBD}"/>
              </a:ext>
            </a:extLst>
          </p:cNvPr>
          <p:cNvSpPr txBox="1"/>
          <p:nvPr/>
        </p:nvSpPr>
        <p:spPr>
          <a:xfrm>
            <a:off x="1152786" y="3586147"/>
            <a:ext cx="9455062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/>
              <a:t>H(           ) = f(H(           ),     ) 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A5B824A-A70D-F308-EB6E-A5353EEDB945}"/>
              </a:ext>
            </a:extLst>
          </p:cNvPr>
          <p:cNvSpPr/>
          <p:nvPr/>
        </p:nvSpPr>
        <p:spPr>
          <a:xfrm>
            <a:off x="4779527" y="3678064"/>
            <a:ext cx="468735" cy="4913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ysClr val="windowText" lastClr="000000"/>
                </a:solidFill>
              </a:rPr>
              <a:t>W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C6484CE-B594-9961-ECED-E454FE391EBE}"/>
              </a:ext>
            </a:extLst>
          </p:cNvPr>
          <p:cNvSpPr/>
          <p:nvPr/>
        </p:nvSpPr>
        <p:spPr>
          <a:xfrm>
            <a:off x="1741869" y="3667625"/>
            <a:ext cx="468735" cy="4913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ysClr val="windowText" lastClr="000000"/>
                </a:solidFill>
              </a:rPr>
              <a:t>A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D21A2F6-B12E-01FD-AD48-7473D8059CC8}"/>
              </a:ext>
            </a:extLst>
          </p:cNvPr>
          <p:cNvSpPr/>
          <p:nvPr/>
        </p:nvSpPr>
        <p:spPr>
          <a:xfrm>
            <a:off x="2232377" y="3667624"/>
            <a:ext cx="468735" cy="4913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ysClr val="windowText" lastClr="000000"/>
                </a:solidFill>
              </a:rPr>
              <a:t>H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A325028-2B26-2C58-84A8-0AB36CCC0D6A}"/>
              </a:ext>
            </a:extLst>
          </p:cNvPr>
          <p:cNvSpPr/>
          <p:nvPr/>
        </p:nvSpPr>
        <p:spPr>
          <a:xfrm>
            <a:off x="2722884" y="3667624"/>
            <a:ext cx="468735" cy="4913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ysClr val="windowText" lastClr="000000"/>
                </a:solidFill>
              </a:rPr>
              <a:t>O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ADC5FA4-3F68-CAB8-5582-CD907321484A}"/>
              </a:ext>
            </a:extLst>
          </p:cNvPr>
          <p:cNvSpPr/>
          <p:nvPr/>
        </p:nvSpPr>
        <p:spPr>
          <a:xfrm>
            <a:off x="6658698" y="3688501"/>
            <a:ext cx="468735" cy="4913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ysClr val="windowText" lastClr="000000"/>
                </a:solidFill>
              </a:rPr>
              <a:t>O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3C227927-0F69-2470-DDD3-A55198824116}"/>
              </a:ext>
            </a:extLst>
          </p:cNvPr>
          <p:cNvSpPr/>
          <p:nvPr/>
        </p:nvSpPr>
        <p:spPr>
          <a:xfrm>
            <a:off x="5249157" y="3678063"/>
            <a:ext cx="468735" cy="4913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ysClr val="windowText" lastClr="000000"/>
                </a:solidFill>
              </a:rPr>
              <a:t>A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422AAA3-B328-2745-F39A-DA68870E1EE8}"/>
              </a:ext>
            </a:extLst>
          </p:cNvPr>
          <p:cNvSpPr/>
          <p:nvPr/>
        </p:nvSpPr>
        <p:spPr>
          <a:xfrm>
            <a:off x="5739665" y="3678062"/>
            <a:ext cx="468735" cy="4913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ysClr val="windowText" lastClr="000000"/>
                </a:solidFill>
              </a:rPr>
              <a:t>H</a:t>
            </a:r>
          </a:p>
        </p:txBody>
      </p:sp>
    </p:spTree>
    <p:extLst>
      <p:ext uri="{BB962C8B-B14F-4D97-AF65-F5344CB8AC3E}">
        <p14:creationId xmlns:p14="http://schemas.microsoft.com/office/powerpoint/2010/main" val="3016142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2424F-BF50-0859-7B3B-C4B01CBAD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Rolling Hash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B01DF8-CFF0-1BFA-E937-393865EFB0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197296"/>
            <a:ext cx="5490575" cy="343733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Simple Hashing algorithm, sum the integer value of each char</a:t>
            </a:r>
          </a:p>
          <a:p>
            <a:pPr marL="0" indent="0">
              <a:buNone/>
            </a:pPr>
            <a:r>
              <a:rPr lang="en-US" sz="1700">
                <a:latin typeface="Courier New"/>
                <a:cs typeface="Courier New"/>
              </a:rPr>
              <a:t>hash(</a:t>
            </a:r>
            <a:r>
              <a:rPr lang="en-US" sz="1700" err="1">
                <a:latin typeface="Courier New"/>
                <a:cs typeface="Courier New"/>
              </a:rPr>
              <a:t>wah</a:t>
            </a:r>
            <a:r>
              <a:rPr lang="en-US" sz="1700">
                <a:latin typeface="Courier New"/>
                <a:cs typeface="Courier New"/>
              </a:rPr>
              <a:t>) = </a:t>
            </a:r>
            <a:r>
              <a:rPr lang="en-US" sz="1700">
                <a:latin typeface="Courier New"/>
                <a:ea typeface="+mn-lt"/>
                <a:cs typeface="Courier New"/>
              </a:rPr>
              <a:t>119 + 97 + 104 = 320</a:t>
            </a:r>
          </a:p>
          <a:p>
            <a:pPr marL="0" indent="0">
              <a:buNone/>
            </a:pPr>
            <a:r>
              <a:rPr lang="en-US" sz="1700">
                <a:latin typeface="Courier New"/>
                <a:cs typeface="Courier New"/>
              </a:rPr>
              <a:t>hash(</a:t>
            </a:r>
            <a:r>
              <a:rPr lang="en-US" sz="1700" err="1">
                <a:latin typeface="Courier New"/>
                <a:cs typeface="Courier New"/>
              </a:rPr>
              <a:t>aho</a:t>
            </a:r>
            <a:r>
              <a:rPr lang="en-US" sz="1700">
                <a:latin typeface="Courier New"/>
                <a:cs typeface="Courier New"/>
              </a:rPr>
              <a:t>) = hash(</a:t>
            </a:r>
            <a:r>
              <a:rPr lang="en-US" sz="1700" err="1">
                <a:latin typeface="Courier New"/>
                <a:cs typeface="Courier New"/>
              </a:rPr>
              <a:t>wah</a:t>
            </a:r>
            <a:r>
              <a:rPr lang="en-US" sz="1700">
                <a:latin typeface="Courier New"/>
                <a:cs typeface="Courier New"/>
              </a:rPr>
              <a:t>) - int(w) + int(o)</a:t>
            </a:r>
          </a:p>
          <a:p>
            <a:pPr marL="0" indent="0">
              <a:buNone/>
            </a:pPr>
            <a:r>
              <a:rPr lang="en-US" sz="1700">
                <a:latin typeface="Courier New"/>
                <a:cs typeface="Courier New"/>
              </a:rPr>
              <a:t>          = 320 – 119 + 111 = 31</a:t>
            </a:r>
          </a:p>
          <a:p>
            <a:pPr marL="0" indent="0">
              <a:buNone/>
            </a:pPr>
            <a:r>
              <a:rPr lang="en-US" sz="1700">
                <a:latin typeface="Courier New"/>
                <a:cs typeface="Courier New"/>
              </a:rPr>
              <a:t>2</a:t>
            </a:r>
            <a:endParaRPr lang="en-US"/>
          </a:p>
          <a:p>
            <a:pPr marL="342900" indent="-342900"/>
            <a:r>
              <a:rPr lang="en-US"/>
              <a:t>But this method easily has collisions</a:t>
            </a:r>
          </a:p>
          <a:p>
            <a:pPr marL="0" indent="0">
              <a:buNone/>
            </a:pPr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D32FF43-64A2-5F96-A68A-E442898E8DDA}"/>
              </a:ext>
            </a:extLst>
          </p:cNvPr>
          <p:cNvGrpSpPr/>
          <p:nvPr/>
        </p:nvGrpSpPr>
        <p:grpSpPr>
          <a:xfrm>
            <a:off x="8579089" y="2195817"/>
            <a:ext cx="3408527" cy="491355"/>
            <a:chOff x="3188865" y="2378927"/>
            <a:chExt cx="3408527" cy="49135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BF0274E-742B-4F4F-40EF-34C78FA1A76A}"/>
                </a:ext>
              </a:extLst>
            </p:cNvPr>
            <p:cNvSpPr/>
            <p:nvPr/>
          </p:nvSpPr>
          <p:spPr>
            <a:xfrm>
              <a:off x="3188865" y="2378929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W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1A3D9D4-5E00-4A46-9DF9-05F45A549D9A}"/>
                </a:ext>
              </a:extLst>
            </p:cNvPr>
            <p:cNvSpPr/>
            <p:nvPr/>
          </p:nvSpPr>
          <p:spPr>
            <a:xfrm>
              <a:off x="3679372" y="2378928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A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D035455-47B4-6EBD-74A0-2FED3CA3DD58}"/>
                </a:ext>
              </a:extLst>
            </p:cNvPr>
            <p:cNvSpPr/>
            <p:nvPr/>
          </p:nvSpPr>
          <p:spPr>
            <a:xfrm>
              <a:off x="4169879" y="2378927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H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252CCA7-8F5B-E008-E363-6E8B93CB5AA7}"/>
                </a:ext>
              </a:extLst>
            </p:cNvPr>
            <p:cNvSpPr/>
            <p:nvPr/>
          </p:nvSpPr>
          <p:spPr>
            <a:xfrm>
              <a:off x="4660386" y="2378927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O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4119144-B72E-158C-7AC9-F9C3A0469035}"/>
                </a:ext>
              </a:extLst>
            </p:cNvPr>
            <p:cNvSpPr/>
            <p:nvPr/>
          </p:nvSpPr>
          <p:spPr>
            <a:xfrm>
              <a:off x="5151543" y="2378927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O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C1E902F-FC50-A86B-904D-0CF5FCE19C8C}"/>
                </a:ext>
              </a:extLst>
            </p:cNvPr>
            <p:cNvSpPr/>
            <p:nvPr/>
          </p:nvSpPr>
          <p:spPr>
            <a:xfrm>
              <a:off x="5638150" y="2378929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W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029AF22-5CB7-ADCA-B6DB-BB377F165B95}"/>
                </a:ext>
              </a:extLst>
            </p:cNvPr>
            <p:cNvSpPr/>
            <p:nvPr/>
          </p:nvSpPr>
          <p:spPr>
            <a:xfrm>
              <a:off x="6128657" y="2378928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A</a:t>
              </a:r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77B8BAE2-C974-80F8-8398-F821635A30EC}"/>
              </a:ext>
            </a:extLst>
          </p:cNvPr>
          <p:cNvSpPr/>
          <p:nvPr/>
        </p:nvSpPr>
        <p:spPr>
          <a:xfrm>
            <a:off x="7783881" y="2195817"/>
            <a:ext cx="705296" cy="491353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ysClr val="windowText" lastClr="000000"/>
                </a:solidFill>
              </a:rPr>
              <a:t>S =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8B7EA951-7B10-A675-F409-DCDCAA86993B}"/>
              </a:ext>
            </a:extLst>
          </p:cNvPr>
          <p:cNvGrpSpPr/>
          <p:nvPr/>
        </p:nvGrpSpPr>
        <p:grpSpPr>
          <a:xfrm>
            <a:off x="8579088" y="2687188"/>
            <a:ext cx="3412689" cy="276226"/>
            <a:chOff x="3188865" y="2378927"/>
            <a:chExt cx="3408527" cy="491355"/>
          </a:xfrm>
          <a:noFill/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789C8D01-7879-8E7A-19AD-FD5535DB17EE}"/>
                </a:ext>
              </a:extLst>
            </p:cNvPr>
            <p:cNvSpPr/>
            <p:nvPr/>
          </p:nvSpPr>
          <p:spPr>
            <a:xfrm>
              <a:off x="3188865" y="2378929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7C10451-D38D-234D-47D9-ABE32A0B82B6}"/>
                </a:ext>
              </a:extLst>
            </p:cNvPr>
            <p:cNvSpPr/>
            <p:nvPr/>
          </p:nvSpPr>
          <p:spPr>
            <a:xfrm>
              <a:off x="3679372" y="2378928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C70DD58-99FD-86D1-5B3B-5EF7CE5E09D7}"/>
                </a:ext>
              </a:extLst>
            </p:cNvPr>
            <p:cNvSpPr/>
            <p:nvPr/>
          </p:nvSpPr>
          <p:spPr>
            <a:xfrm>
              <a:off x="4169879" y="2378927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B4E3A028-B35E-9A03-DF9B-A118150AD3FC}"/>
                </a:ext>
              </a:extLst>
            </p:cNvPr>
            <p:cNvSpPr/>
            <p:nvPr/>
          </p:nvSpPr>
          <p:spPr>
            <a:xfrm>
              <a:off x="4660386" y="2378927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C954689D-A8A1-9490-6B83-37BC1215A2AD}"/>
                </a:ext>
              </a:extLst>
            </p:cNvPr>
            <p:cNvSpPr/>
            <p:nvPr/>
          </p:nvSpPr>
          <p:spPr>
            <a:xfrm>
              <a:off x="5151543" y="2378927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D81B7617-34D2-5D62-3AF5-A1F7B8EB0F99}"/>
                </a:ext>
              </a:extLst>
            </p:cNvPr>
            <p:cNvSpPr/>
            <p:nvPr/>
          </p:nvSpPr>
          <p:spPr>
            <a:xfrm>
              <a:off x="5638150" y="2378929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A4E363C8-44DA-E331-0C53-3772407ABCCF}"/>
                </a:ext>
              </a:extLst>
            </p:cNvPr>
            <p:cNvSpPr/>
            <p:nvPr/>
          </p:nvSpPr>
          <p:spPr>
            <a:xfrm>
              <a:off x="6128657" y="2378928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6</a:t>
              </a:r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BFCF27DB-2399-6F22-9707-80232843B0BC}"/>
              </a:ext>
            </a:extLst>
          </p:cNvPr>
          <p:cNvSpPr/>
          <p:nvPr/>
        </p:nvSpPr>
        <p:spPr>
          <a:xfrm>
            <a:off x="7798786" y="2687171"/>
            <a:ext cx="690391" cy="27622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ysClr val="windowText" lastClr="000000"/>
                </a:solidFill>
              </a:rPr>
              <a:t>index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D6729364-37EA-9D74-08C1-0C424C5BDC71}"/>
              </a:ext>
            </a:extLst>
          </p:cNvPr>
          <p:cNvGrpSpPr/>
          <p:nvPr/>
        </p:nvGrpSpPr>
        <p:grpSpPr>
          <a:xfrm>
            <a:off x="9948362" y="3278650"/>
            <a:ext cx="1449749" cy="491355"/>
            <a:chOff x="3188865" y="2378927"/>
            <a:chExt cx="1449749" cy="491355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A6419BC9-AEB6-3496-085D-4E12A58444E0}"/>
                </a:ext>
              </a:extLst>
            </p:cNvPr>
            <p:cNvSpPr/>
            <p:nvPr/>
          </p:nvSpPr>
          <p:spPr>
            <a:xfrm>
              <a:off x="3188865" y="2378929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H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74A627A-DDCB-F12F-8FCC-E1946C52E48F}"/>
                </a:ext>
              </a:extLst>
            </p:cNvPr>
            <p:cNvSpPr/>
            <p:nvPr/>
          </p:nvSpPr>
          <p:spPr>
            <a:xfrm>
              <a:off x="3679372" y="2378928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O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6BAD379-3C74-A4E3-BCE5-B80AC9DE5288}"/>
                </a:ext>
              </a:extLst>
            </p:cNvPr>
            <p:cNvSpPr/>
            <p:nvPr/>
          </p:nvSpPr>
          <p:spPr>
            <a:xfrm>
              <a:off x="4169879" y="2378927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O</a:t>
              </a:r>
            </a:p>
          </p:txBody>
        </p:sp>
      </p:grpSp>
      <p:sp>
        <p:nvSpPr>
          <p:cNvPr id="32" name="Rectangle 31">
            <a:extLst>
              <a:ext uri="{FF2B5EF4-FFF2-40B4-BE49-F238E27FC236}">
                <a16:creationId xmlns:a16="http://schemas.microsoft.com/office/drawing/2014/main" id="{7BE76CB4-6D52-A8AC-D5AB-69CAB6EEA999}"/>
              </a:ext>
            </a:extLst>
          </p:cNvPr>
          <p:cNvSpPr/>
          <p:nvPr/>
        </p:nvSpPr>
        <p:spPr>
          <a:xfrm>
            <a:off x="9153154" y="3278650"/>
            <a:ext cx="705296" cy="49135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ysClr val="windowText" lastClr="000000"/>
                </a:solidFill>
              </a:rPr>
              <a:t>P =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8F37BB3-7B49-3E54-F342-BEBECA987E8D}"/>
              </a:ext>
            </a:extLst>
          </p:cNvPr>
          <p:cNvSpPr txBox="1"/>
          <p:nvPr/>
        </p:nvSpPr>
        <p:spPr>
          <a:xfrm>
            <a:off x="1137781" y="3157603"/>
            <a:ext cx="6096000" cy="1677382"/>
          </a:xfrm>
          <a:prstGeom prst="rect">
            <a:avLst/>
          </a:prstGeom>
          <a:solidFill>
            <a:schemeClr val="tx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1700">
              <a:solidFill>
                <a:schemeClr val="bg1"/>
              </a:solidFill>
              <a:latin typeface="Courier New"/>
              <a:ea typeface="Segoe UI"/>
              <a:cs typeface="Segoe UI"/>
            </a:endParaRPr>
          </a:p>
          <a:p>
            <a:pPr algn="l"/>
            <a:r>
              <a:rPr lang="en-US" sz="1700" b="0" i="0" u="none" strike="noStrike" baseline="0">
                <a:solidFill>
                  <a:schemeClr val="bg1"/>
                </a:solidFill>
                <a:latin typeface="Courier New"/>
                <a:ea typeface="Segoe UI"/>
                <a:cs typeface="Segoe UI"/>
              </a:rPr>
              <a:t>hash(</a:t>
            </a:r>
            <a:r>
              <a:rPr lang="en-US" sz="1700" b="0" i="0" u="none" strike="noStrike" baseline="0" err="1">
                <a:solidFill>
                  <a:schemeClr val="bg1"/>
                </a:solidFill>
                <a:latin typeface="Courier New"/>
                <a:ea typeface="Segoe UI"/>
                <a:cs typeface="Segoe UI"/>
              </a:rPr>
              <a:t>wah</a:t>
            </a:r>
            <a:r>
              <a:rPr lang="en-US" sz="1700" b="0" i="0" u="none" strike="noStrike" baseline="0">
                <a:solidFill>
                  <a:schemeClr val="bg1"/>
                </a:solidFill>
                <a:latin typeface="Courier New"/>
                <a:ea typeface="Segoe UI"/>
                <a:cs typeface="Segoe UI"/>
              </a:rPr>
              <a:t>) = 119 + 97 + 104 = 320</a:t>
            </a:r>
            <a:r>
              <a:rPr lang="en-US" sz="1700" b="0" i="0">
                <a:solidFill>
                  <a:schemeClr val="bg1"/>
                </a:solidFill>
                <a:latin typeface="Courier New"/>
                <a:ea typeface="Segoe UI"/>
                <a:cs typeface="Segoe UI"/>
              </a:rPr>
              <a:t>​</a:t>
            </a:r>
            <a:endParaRPr lang="en-US">
              <a:solidFill>
                <a:schemeClr val="bg1"/>
              </a:solidFill>
            </a:endParaRPr>
          </a:p>
          <a:p>
            <a:endParaRPr lang="en-US" sz="1700">
              <a:solidFill>
                <a:schemeClr val="bg1"/>
              </a:solidFill>
              <a:latin typeface="Courier New"/>
              <a:ea typeface="Segoe UI"/>
              <a:cs typeface="Segoe UI"/>
            </a:endParaRPr>
          </a:p>
          <a:p>
            <a:pPr algn="l" rtl="0"/>
            <a:r>
              <a:rPr lang="en-US" sz="1700" b="0" i="0" u="none" strike="noStrike" baseline="0">
                <a:solidFill>
                  <a:schemeClr val="bg1"/>
                </a:solidFill>
                <a:latin typeface="Courier New"/>
                <a:ea typeface="Segoe UI"/>
                <a:cs typeface="Segoe UI"/>
              </a:rPr>
              <a:t>hash(</a:t>
            </a:r>
            <a:r>
              <a:rPr lang="en-US" sz="1700" b="0" i="0" u="none" strike="noStrike" baseline="0" err="1">
                <a:solidFill>
                  <a:schemeClr val="bg1"/>
                </a:solidFill>
                <a:latin typeface="Courier New"/>
                <a:ea typeface="Segoe UI"/>
                <a:cs typeface="Segoe UI"/>
              </a:rPr>
              <a:t>aho</a:t>
            </a:r>
            <a:r>
              <a:rPr lang="en-US" sz="1700" b="0" i="0" u="none" strike="noStrike" baseline="0">
                <a:solidFill>
                  <a:schemeClr val="bg1"/>
                </a:solidFill>
                <a:latin typeface="Courier New"/>
                <a:ea typeface="Segoe UI"/>
                <a:cs typeface="Segoe UI"/>
              </a:rPr>
              <a:t>) = hash(</a:t>
            </a:r>
            <a:r>
              <a:rPr lang="en-US" sz="1700" b="0" i="0" u="none" strike="noStrike" baseline="0" err="1">
                <a:solidFill>
                  <a:schemeClr val="bg1"/>
                </a:solidFill>
                <a:latin typeface="Courier New"/>
                <a:ea typeface="Segoe UI"/>
                <a:cs typeface="Segoe UI"/>
              </a:rPr>
              <a:t>wah</a:t>
            </a:r>
            <a:r>
              <a:rPr lang="en-US" sz="1700" b="0" i="0" u="none" strike="noStrike" baseline="0">
                <a:solidFill>
                  <a:schemeClr val="bg1"/>
                </a:solidFill>
                <a:latin typeface="Courier New"/>
                <a:ea typeface="Segoe UI"/>
                <a:cs typeface="Segoe UI"/>
              </a:rPr>
              <a:t>) - int(w) + int(o)</a:t>
            </a:r>
            <a:r>
              <a:rPr lang="en-US" sz="1700" b="0" i="0">
                <a:solidFill>
                  <a:schemeClr val="bg1"/>
                </a:solidFill>
                <a:latin typeface="Courier New"/>
                <a:ea typeface="Segoe UI"/>
                <a:cs typeface="Segoe UI"/>
              </a:rPr>
              <a:t>​</a:t>
            </a:r>
          </a:p>
          <a:p>
            <a:pPr algn="l" rtl="0"/>
            <a:r>
              <a:rPr lang="en-US" sz="1700" b="0" i="0" u="none" strike="noStrike" baseline="0">
                <a:solidFill>
                  <a:schemeClr val="bg1"/>
                </a:solidFill>
                <a:latin typeface="Courier New"/>
                <a:ea typeface="Segoe UI"/>
                <a:cs typeface="Segoe UI"/>
              </a:rPr>
              <a:t>          = 320 – 119 + 111 = 312</a:t>
            </a:r>
          </a:p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789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8342E-AC1B-E974-8BAA-AC9202469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Rolling Hash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C1FBE3-7D42-F6BD-2715-CBC4EFA518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103352"/>
            <a:ext cx="9613724" cy="368784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Our base is the amount of possible characters (256)</a:t>
            </a:r>
          </a:p>
          <a:p>
            <a:r>
              <a:rPr lang="en-US"/>
              <a:t>The place of each character is multiplied by the base that many times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791B506-FF32-AB8A-1236-8D1AB102C854}"/>
              </a:ext>
            </a:extLst>
          </p:cNvPr>
          <p:cNvGrpSpPr/>
          <p:nvPr/>
        </p:nvGrpSpPr>
        <p:grpSpPr>
          <a:xfrm>
            <a:off x="8526897" y="327351"/>
            <a:ext cx="3408527" cy="491355"/>
            <a:chOff x="3188865" y="2378927"/>
            <a:chExt cx="3408527" cy="49135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D261DB5-C634-563F-93E6-D09642C7821F}"/>
                </a:ext>
              </a:extLst>
            </p:cNvPr>
            <p:cNvSpPr/>
            <p:nvPr/>
          </p:nvSpPr>
          <p:spPr>
            <a:xfrm>
              <a:off x="3188865" y="2378929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W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5AA1C3D-E5E1-828C-F0A3-72B9D075B3F9}"/>
                </a:ext>
              </a:extLst>
            </p:cNvPr>
            <p:cNvSpPr/>
            <p:nvPr/>
          </p:nvSpPr>
          <p:spPr>
            <a:xfrm>
              <a:off x="3679372" y="2378928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A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6B8BA97-1D50-4227-EB3E-FB9EF8E56785}"/>
                </a:ext>
              </a:extLst>
            </p:cNvPr>
            <p:cNvSpPr/>
            <p:nvPr/>
          </p:nvSpPr>
          <p:spPr>
            <a:xfrm>
              <a:off x="4169879" y="2378927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H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4147F52-02F9-043E-071E-3B466AD3C54E}"/>
                </a:ext>
              </a:extLst>
            </p:cNvPr>
            <p:cNvSpPr/>
            <p:nvPr/>
          </p:nvSpPr>
          <p:spPr>
            <a:xfrm>
              <a:off x="4660386" y="2378927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O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6B3474B5-25AA-3CAF-10CD-6C168B592B38}"/>
                </a:ext>
              </a:extLst>
            </p:cNvPr>
            <p:cNvSpPr/>
            <p:nvPr/>
          </p:nvSpPr>
          <p:spPr>
            <a:xfrm>
              <a:off x="5151543" y="2378927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O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01AFD0D-0A8D-DF54-6EB5-0727120A84AE}"/>
                </a:ext>
              </a:extLst>
            </p:cNvPr>
            <p:cNvSpPr/>
            <p:nvPr/>
          </p:nvSpPr>
          <p:spPr>
            <a:xfrm>
              <a:off x="5638150" y="2378929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W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B40B5CF-00F0-EFEC-FEA4-B762C3D62FFD}"/>
                </a:ext>
              </a:extLst>
            </p:cNvPr>
            <p:cNvSpPr/>
            <p:nvPr/>
          </p:nvSpPr>
          <p:spPr>
            <a:xfrm>
              <a:off x="6128657" y="2378928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A</a:t>
              </a:r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8B50D2F-35FF-4001-78FE-1E0744D3998A}"/>
              </a:ext>
            </a:extLst>
          </p:cNvPr>
          <p:cNvSpPr/>
          <p:nvPr/>
        </p:nvSpPr>
        <p:spPr>
          <a:xfrm>
            <a:off x="7731689" y="327351"/>
            <a:ext cx="705296" cy="491353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ysClr val="windowText" lastClr="000000"/>
                </a:solidFill>
              </a:rPr>
              <a:t>S =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46972FE0-532F-96EA-237B-BE4C2C578DE4}"/>
              </a:ext>
            </a:extLst>
          </p:cNvPr>
          <p:cNvGrpSpPr/>
          <p:nvPr/>
        </p:nvGrpSpPr>
        <p:grpSpPr>
          <a:xfrm>
            <a:off x="8526895" y="818728"/>
            <a:ext cx="3412689" cy="276227"/>
            <a:chOff x="3188865" y="2378927"/>
            <a:chExt cx="3408527" cy="491355"/>
          </a:xfrm>
          <a:noFill/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5B6AA68-BA17-1426-B0A2-A8D16F94AB6F}"/>
                </a:ext>
              </a:extLst>
            </p:cNvPr>
            <p:cNvSpPr/>
            <p:nvPr/>
          </p:nvSpPr>
          <p:spPr>
            <a:xfrm>
              <a:off x="3188865" y="2378929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32D82901-22DE-9C7A-67F8-66A9EA383233}"/>
                </a:ext>
              </a:extLst>
            </p:cNvPr>
            <p:cNvSpPr/>
            <p:nvPr/>
          </p:nvSpPr>
          <p:spPr>
            <a:xfrm>
              <a:off x="3679372" y="2378928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D5A9EA7-A13F-3551-A09D-2749F40D0327}"/>
                </a:ext>
              </a:extLst>
            </p:cNvPr>
            <p:cNvSpPr/>
            <p:nvPr/>
          </p:nvSpPr>
          <p:spPr>
            <a:xfrm>
              <a:off x="4169879" y="2378927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C67A4BAB-7DCB-94E9-AF7E-1D06D1316F07}"/>
                </a:ext>
              </a:extLst>
            </p:cNvPr>
            <p:cNvSpPr/>
            <p:nvPr/>
          </p:nvSpPr>
          <p:spPr>
            <a:xfrm>
              <a:off x="4660386" y="2378927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EF9B8D92-B5FB-004E-5E32-8CBFC5241092}"/>
                </a:ext>
              </a:extLst>
            </p:cNvPr>
            <p:cNvSpPr/>
            <p:nvPr/>
          </p:nvSpPr>
          <p:spPr>
            <a:xfrm>
              <a:off x="5151543" y="2378927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EC7CAE07-8BF7-71F0-F644-E45F61D2EA6D}"/>
                </a:ext>
              </a:extLst>
            </p:cNvPr>
            <p:cNvSpPr/>
            <p:nvPr/>
          </p:nvSpPr>
          <p:spPr>
            <a:xfrm>
              <a:off x="5638150" y="2378929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D7D6962A-D114-D765-2D39-DA0FF87E2EA0}"/>
                </a:ext>
              </a:extLst>
            </p:cNvPr>
            <p:cNvSpPr/>
            <p:nvPr/>
          </p:nvSpPr>
          <p:spPr>
            <a:xfrm>
              <a:off x="6128657" y="2378928"/>
              <a:ext cx="468735" cy="49135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</a:rPr>
                <a:t>6</a:t>
              </a:r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E11F70CB-B3B0-FE24-961A-C58351702A79}"/>
              </a:ext>
            </a:extLst>
          </p:cNvPr>
          <p:cNvSpPr/>
          <p:nvPr/>
        </p:nvSpPr>
        <p:spPr>
          <a:xfrm>
            <a:off x="7746594" y="818705"/>
            <a:ext cx="690391" cy="27622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ysClr val="windowText" lastClr="000000"/>
                </a:solidFill>
              </a:rPr>
              <a:t>index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174E81B1-2EA0-7F5F-1D24-F6AEBBA99FA7}"/>
              </a:ext>
            </a:extLst>
          </p:cNvPr>
          <p:cNvGrpSpPr/>
          <p:nvPr/>
        </p:nvGrpSpPr>
        <p:grpSpPr>
          <a:xfrm>
            <a:off x="9896170" y="1410184"/>
            <a:ext cx="1449749" cy="491355"/>
            <a:chOff x="3188865" y="2378927"/>
            <a:chExt cx="1449749" cy="491355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C3A5746C-9677-2871-86EA-D9DDEF5F308D}"/>
                </a:ext>
              </a:extLst>
            </p:cNvPr>
            <p:cNvSpPr/>
            <p:nvPr/>
          </p:nvSpPr>
          <p:spPr>
            <a:xfrm>
              <a:off x="3188865" y="2378929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H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B2555B1-A35C-8DA6-4B7C-026A6BCE3A38}"/>
                </a:ext>
              </a:extLst>
            </p:cNvPr>
            <p:cNvSpPr/>
            <p:nvPr/>
          </p:nvSpPr>
          <p:spPr>
            <a:xfrm>
              <a:off x="3679372" y="2378928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O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90B6A286-3C2B-C93C-A765-47240139A43C}"/>
                </a:ext>
              </a:extLst>
            </p:cNvPr>
            <p:cNvSpPr/>
            <p:nvPr/>
          </p:nvSpPr>
          <p:spPr>
            <a:xfrm>
              <a:off x="4169879" y="2378927"/>
              <a:ext cx="468735" cy="4913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ysClr val="windowText" lastClr="000000"/>
                  </a:solidFill>
                </a:rPr>
                <a:t>O</a:t>
              </a:r>
            </a:p>
          </p:txBody>
        </p:sp>
      </p:grpSp>
      <p:sp>
        <p:nvSpPr>
          <p:cNvPr id="32" name="Rectangle 31">
            <a:extLst>
              <a:ext uri="{FF2B5EF4-FFF2-40B4-BE49-F238E27FC236}">
                <a16:creationId xmlns:a16="http://schemas.microsoft.com/office/drawing/2014/main" id="{E60E3D47-3A01-8BAB-13A8-3E965E2C14D8}"/>
              </a:ext>
            </a:extLst>
          </p:cNvPr>
          <p:cNvSpPr/>
          <p:nvPr/>
        </p:nvSpPr>
        <p:spPr>
          <a:xfrm>
            <a:off x="9100962" y="1410184"/>
            <a:ext cx="705296" cy="49135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ysClr val="windowText" lastClr="000000"/>
                </a:solidFill>
              </a:rPr>
              <a:t>P =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93A41A4-5F0A-039F-06FC-C63069099CF1}"/>
              </a:ext>
            </a:extLst>
          </p:cNvPr>
          <p:cNvSpPr txBox="1"/>
          <p:nvPr/>
        </p:nvSpPr>
        <p:spPr>
          <a:xfrm>
            <a:off x="1137781" y="3742151"/>
            <a:ext cx="9373643" cy="1477328"/>
          </a:xfrm>
          <a:prstGeom prst="rect">
            <a:avLst/>
          </a:prstGeom>
          <a:solidFill>
            <a:schemeClr val="tx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schemeClr val="bg1"/>
              </a:solidFill>
              <a:latin typeface="Courier New"/>
              <a:ea typeface="Segoe UI"/>
              <a:cs typeface="Segoe UI"/>
            </a:endParaRPr>
          </a:p>
          <a:p>
            <a:pPr algn="l"/>
            <a:r>
              <a:rPr lang="en-US" sz="1800" b="0" i="0" u="none" strike="noStrike" baseline="0">
                <a:solidFill>
                  <a:schemeClr val="bg1"/>
                </a:solidFill>
                <a:latin typeface="Courier New"/>
                <a:ea typeface="Segoe UI"/>
                <a:cs typeface="Segoe UI"/>
              </a:rPr>
              <a:t>hash(</a:t>
            </a:r>
            <a:r>
              <a:rPr lang="en-US" sz="1800" b="0" i="0" u="none" strike="noStrike" baseline="0" err="1">
                <a:solidFill>
                  <a:schemeClr val="bg1"/>
                </a:solidFill>
                <a:latin typeface="Courier New"/>
                <a:ea typeface="Segoe UI"/>
                <a:cs typeface="Segoe UI"/>
              </a:rPr>
              <a:t>wah</a:t>
            </a:r>
            <a:r>
              <a:rPr lang="en-US" sz="1800" b="0" i="0" u="none" strike="noStrike" baseline="0">
                <a:solidFill>
                  <a:schemeClr val="bg1"/>
                </a:solidFill>
                <a:latin typeface="Courier New"/>
                <a:ea typeface="Segoe UI"/>
                <a:cs typeface="Segoe UI"/>
              </a:rPr>
              <a:t>) = ( int(w) * 256</a:t>
            </a:r>
            <a:r>
              <a:rPr lang="en-US" sz="1200" b="0" i="0" u="none" strike="noStrike" baseline="30000">
                <a:solidFill>
                  <a:schemeClr val="bg1"/>
                </a:solidFill>
                <a:latin typeface="Courier New"/>
                <a:ea typeface="Segoe UI"/>
                <a:cs typeface="Segoe UI"/>
              </a:rPr>
              <a:t>2</a:t>
            </a:r>
            <a:r>
              <a:rPr lang="en-US" sz="1800" b="0" i="0" u="none" strike="noStrike" baseline="0">
                <a:solidFill>
                  <a:schemeClr val="bg1"/>
                </a:solidFill>
                <a:latin typeface="Courier New"/>
                <a:ea typeface="Segoe UI"/>
                <a:cs typeface="Segoe UI"/>
              </a:rPr>
              <a:t>) + (int(a) * 256</a:t>
            </a:r>
            <a:r>
              <a:rPr lang="en-US" sz="1200" b="0" i="0" u="none" strike="noStrike" baseline="30000">
                <a:solidFill>
                  <a:schemeClr val="bg1"/>
                </a:solidFill>
                <a:latin typeface="Courier New"/>
                <a:ea typeface="Segoe UI"/>
                <a:cs typeface="Segoe UI"/>
              </a:rPr>
              <a:t>1</a:t>
            </a:r>
            <a:r>
              <a:rPr lang="en-US" sz="1800" b="0" i="0" u="none" strike="noStrike" baseline="0">
                <a:solidFill>
                  <a:schemeClr val="bg1"/>
                </a:solidFill>
                <a:latin typeface="Courier New"/>
                <a:ea typeface="Segoe UI"/>
                <a:cs typeface="Segoe UI"/>
              </a:rPr>
              <a:t>) + (int(h) * 256</a:t>
            </a:r>
            <a:r>
              <a:rPr lang="en-US" sz="800" b="0" i="0" u="none" strike="noStrike" baseline="30000">
                <a:solidFill>
                  <a:schemeClr val="bg1"/>
                </a:solidFill>
                <a:latin typeface="Courier New"/>
                <a:ea typeface="Segoe UI"/>
                <a:cs typeface="Segoe UI"/>
              </a:rPr>
              <a:t>0</a:t>
            </a:r>
            <a:r>
              <a:rPr lang="en-US" sz="1800" b="0" i="0" u="none" strike="noStrike" baseline="0">
                <a:solidFill>
                  <a:schemeClr val="bg1"/>
                </a:solidFill>
                <a:latin typeface="Courier New"/>
                <a:ea typeface="Segoe UI"/>
                <a:cs typeface="Segoe UI"/>
              </a:rPr>
              <a:t>)</a:t>
            </a:r>
            <a:r>
              <a:rPr lang="en-US" sz="1800" b="0" i="0">
                <a:solidFill>
                  <a:schemeClr val="bg1"/>
                </a:solidFill>
                <a:latin typeface="Courier New"/>
                <a:ea typeface="Segoe UI"/>
                <a:cs typeface="Segoe UI"/>
              </a:rPr>
              <a:t>​</a:t>
            </a:r>
            <a:endParaRPr lang="en-US">
              <a:solidFill>
                <a:schemeClr val="bg1"/>
              </a:solidFill>
            </a:endParaRPr>
          </a:p>
          <a:p>
            <a:endParaRPr lang="en-US">
              <a:solidFill>
                <a:schemeClr val="bg1"/>
              </a:solidFill>
              <a:latin typeface="Courier New"/>
              <a:ea typeface="Segoe UI"/>
              <a:cs typeface="Segoe UI"/>
            </a:endParaRPr>
          </a:p>
          <a:p>
            <a:pPr algn="l" rtl="0"/>
            <a:r>
              <a:rPr lang="en-US" sz="1800" b="0" i="0" u="none" strike="noStrike" baseline="0">
                <a:solidFill>
                  <a:schemeClr val="bg1"/>
                </a:solidFill>
                <a:latin typeface="Courier New"/>
                <a:ea typeface="Segoe UI"/>
                <a:cs typeface="Segoe UI"/>
              </a:rPr>
              <a:t>hash(</a:t>
            </a:r>
            <a:r>
              <a:rPr lang="en-US" sz="1800" b="0" i="0" u="none" strike="noStrike" baseline="0" err="1">
                <a:solidFill>
                  <a:schemeClr val="bg1"/>
                </a:solidFill>
                <a:latin typeface="Courier New"/>
                <a:ea typeface="Segoe UI"/>
                <a:cs typeface="Segoe UI"/>
              </a:rPr>
              <a:t>aho</a:t>
            </a:r>
            <a:r>
              <a:rPr lang="en-US" sz="1800" b="0" i="0" u="none" strike="noStrike" baseline="0">
                <a:solidFill>
                  <a:schemeClr val="bg1"/>
                </a:solidFill>
                <a:latin typeface="Courier New"/>
                <a:ea typeface="Segoe UI"/>
                <a:cs typeface="Segoe UI"/>
              </a:rPr>
              <a:t>) = (hash(</a:t>
            </a:r>
            <a:r>
              <a:rPr lang="en-US" sz="1800" b="0" i="0" u="none" strike="noStrike" baseline="0" err="1">
                <a:solidFill>
                  <a:schemeClr val="bg1"/>
                </a:solidFill>
                <a:latin typeface="Courier New"/>
                <a:ea typeface="Segoe UI"/>
                <a:cs typeface="Segoe UI"/>
              </a:rPr>
              <a:t>wah</a:t>
            </a:r>
            <a:r>
              <a:rPr lang="en-US" sz="1800" b="0" i="0" u="none" strike="noStrike" baseline="0">
                <a:solidFill>
                  <a:schemeClr val="bg1"/>
                </a:solidFill>
                <a:latin typeface="Courier New"/>
                <a:ea typeface="Segoe UI"/>
                <a:cs typeface="Segoe UI"/>
              </a:rPr>
              <a:t>) - ( int(w) * 256</a:t>
            </a:r>
            <a:r>
              <a:rPr lang="en-US" sz="800" b="0" i="0" u="none" strike="noStrike" baseline="30000">
                <a:solidFill>
                  <a:schemeClr val="bg1"/>
                </a:solidFill>
                <a:latin typeface="Courier New"/>
                <a:ea typeface="Segoe UI"/>
                <a:cs typeface="Segoe UI"/>
              </a:rPr>
              <a:t>2</a:t>
            </a:r>
            <a:r>
              <a:rPr lang="en-US" sz="1800" b="0" i="0" u="none" strike="noStrike" baseline="0">
                <a:solidFill>
                  <a:schemeClr val="bg1"/>
                </a:solidFill>
                <a:latin typeface="Courier New"/>
                <a:ea typeface="Segoe UI"/>
                <a:cs typeface="Segoe UI"/>
              </a:rPr>
              <a:t>)) * 256 + int(o)</a:t>
            </a:r>
          </a:p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82268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F8FFE270-7816-4A88-BB9C-2F4500493920}" vid="{CC68137B-B764-44F6-8369-3FD736A6123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c362cbc-b54f-463d-b3bd-fedd6cca353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37FB52D8A8CEB41BD3C006749C55323" ma:contentTypeVersion="12" ma:contentTypeDescription="Create a new document." ma:contentTypeScope="" ma:versionID="9e5d9afa138f1c19c2defea58126bbc6">
  <xsd:schema xmlns:xsd="http://www.w3.org/2001/XMLSchema" xmlns:xs="http://www.w3.org/2001/XMLSchema" xmlns:p="http://schemas.microsoft.com/office/2006/metadata/properties" xmlns:ns3="6c362cbc-b54f-463d-b3bd-fedd6cca353e" xmlns:ns4="c833cb0e-3f4e-44c3-aca0-18574ca50091" targetNamespace="http://schemas.microsoft.com/office/2006/metadata/properties" ma:root="true" ma:fieldsID="1f02e448b1deb9ac91ca8623c6e286c2" ns3:_="" ns4:_="">
    <xsd:import namespace="6c362cbc-b54f-463d-b3bd-fedd6cca353e"/>
    <xsd:import namespace="c833cb0e-3f4e-44c3-aca0-18574ca5009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SearchPropertie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362cbc-b54f-463d-b3bd-fedd6cca35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33cb0e-3f4e-44c3-aca0-18574ca5009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B897AB5-D5B0-40A9-9228-F16337BF144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362331C-F30E-4184-B378-320D5ACD4EBA}">
  <ds:schemaRefs>
    <ds:schemaRef ds:uri="6c362cbc-b54f-463d-b3bd-fedd6cca353e"/>
    <ds:schemaRef ds:uri="c833cb0e-3f4e-44c3-aca0-18574ca5009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17D70CF-37ED-4700-97DB-9126D206CA3B}">
  <ds:schemaRefs>
    <ds:schemaRef ds:uri="6c362cbc-b54f-463d-b3bd-fedd6cca353e"/>
    <ds:schemaRef ds:uri="c833cb0e-3f4e-44c3-aca0-18574ca5009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Application>Microsoft Office PowerPoint</Application>
  <PresentationFormat>Widescreen</PresentationFormat>
  <Slides>20</Slides>
  <Notes>4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Theme1</vt:lpstr>
      <vt:lpstr>Rabin-Karp String Matching</vt:lpstr>
      <vt:lpstr>Announcements </vt:lpstr>
      <vt:lpstr>Motivation</vt:lpstr>
      <vt:lpstr>Naïve Approach</vt:lpstr>
      <vt:lpstr>Rabin-karp Overview</vt:lpstr>
      <vt:lpstr>Rolling Hash</vt:lpstr>
      <vt:lpstr>Rolling Hash</vt:lpstr>
      <vt:lpstr>Rolling Hash</vt:lpstr>
      <vt:lpstr>Rolling Hash</vt:lpstr>
      <vt:lpstr>Rolling Hash</vt:lpstr>
      <vt:lpstr>ALGORITHM: PREPROCESSING</vt:lpstr>
      <vt:lpstr>ALGORITHM: INITIAL HASH</vt:lpstr>
      <vt:lpstr>ALGORITHM: ROLLING HASH</vt:lpstr>
      <vt:lpstr>ALGORITHM: ROLLING HASH</vt:lpstr>
      <vt:lpstr>ALGORITHM: ROLLING HASH</vt:lpstr>
      <vt:lpstr>ALGORITHM: ELEMENT-WISE COMPARISON</vt:lpstr>
      <vt:lpstr>Time Complexity</vt:lpstr>
      <vt:lpstr>Multi Pattern Matching</vt:lpstr>
      <vt:lpstr>Multi Pattern Matching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Abboud, Wadie Salim (ucu8tt)</dc:creator>
  <cp:revision>3</cp:revision>
  <dcterms:created xsi:type="dcterms:W3CDTF">2026-04-13T16:15:07Z</dcterms:created>
  <dcterms:modified xsi:type="dcterms:W3CDTF">2026-04-20T20:35:38Z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0x010100037FB52D8A8CEB41BD3C006749C55323</vt:lpwstr>
  </property>
</Properties>
</file>