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8" r:id="rId1"/>
  </p:sldMasterIdLst>
  <p:notesMasterIdLst>
    <p:notesMasterId r:id="rId17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7" r:id="rId11"/>
    <p:sldId id="265" r:id="rId12"/>
    <p:sldId id="268" r:id="rId13"/>
    <p:sldId id="266" r:id="rId14"/>
    <p:sldId id="269" r:id="rId15"/>
    <p:sldId id="270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289EFED-96BF-4AFE-8E8E-695AEB67A800}" v="161" dt="2026-04-21T01:19:44.175"/>
    <p1510:client id="{F8CA59A4-A002-1969-E3C8-0A6CE4C4F0D4}" v="171" dt="2026-04-21T06:31:53.83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/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microsoft.com/office/2015/10/relationships/revisionInfo" Target="revisionInfo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EB341E0-9823-493F-886D-FCF1D33B7AEA}" type="datetimeFigureOut">
              <a:t>4/20/2026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463D987-8A1A-4AF4-936A-FDDE1C151732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47476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ea typeface="Calibri"/>
                <a:cs typeface="Calibri"/>
              </a:rPr>
              <a:t>Carmichael numbers are the only case where</a:t>
            </a:r>
            <a:r>
              <a:rPr lang="en-US">
                <a:ea typeface="Calibri"/>
                <a:cs typeface="Calibri"/>
              </a:rPr>
              <a:t> the strict inverse of Fermat's Little Theorem does not hold.</a:t>
            </a:r>
            <a:endParaRPr lang="en-US" dirty="0"/>
          </a:p>
          <a:p>
            <a:endParaRPr lang="en-US" dirty="0">
              <a:ea typeface="Calibri" panose="020F0502020204030204"/>
              <a:cs typeface="Calibri" panose="020F0502020204030204"/>
            </a:endParaRPr>
          </a:p>
          <a:p>
            <a:r>
              <a:rPr lang="en-US" dirty="0">
                <a:ea typeface="Calibri" panose="020F0502020204030204"/>
                <a:cs typeface="Calibri" panose="020F0502020204030204"/>
              </a:rPr>
              <a:t>In order to find it with </a:t>
            </a:r>
            <a:r>
              <a:rPr lang="en-US" dirty="0" err="1">
                <a:ea typeface="Calibri" panose="020F0502020204030204"/>
                <a:cs typeface="Calibri" panose="020F0502020204030204"/>
              </a:rPr>
              <a:t>fermat's</a:t>
            </a:r>
            <a:r>
              <a:rPr lang="en-US" dirty="0">
                <a:ea typeface="Calibri" panose="020F0502020204030204"/>
                <a:cs typeface="Calibri" panose="020F0502020204030204"/>
              </a:rPr>
              <a:t> primality test, you have to pick a base that is not coprime with n. If you want to detect 561, you have to pick a b that has 3, 11, or 17 as a factor.</a:t>
            </a:r>
          </a:p>
          <a:p>
            <a:endParaRPr lang="en-US" dirty="0"/>
          </a:p>
          <a:p>
            <a:r>
              <a:rPr lang="en-US" dirty="0"/>
              <a:t>As numbers become larger, Carmichael numbers become increasingly rare. For example, there are 20138200 Carmichael numbers between 1 and 10^</a:t>
            </a:r>
            <a:r>
              <a:rPr lang="en-US" baseline="30000" dirty="0"/>
              <a:t>21</a:t>
            </a:r>
            <a:r>
              <a:rPr lang="en-US" dirty="0"/>
              <a:t> (approximately one in 50 trillion (5×10</a:t>
            </a:r>
            <a:r>
              <a:rPr lang="en-US" baseline="30000" dirty="0"/>
              <a:t>13</a:t>
            </a:r>
            <a:r>
              <a:rPr lang="en-US" dirty="0"/>
              <a:t>) numbers). 1 in 48 numbers with 21 digits are actually prime, so </a:t>
            </a:r>
            <a:r>
              <a:rPr lang="en-US" dirty="0" err="1"/>
              <a:t>carmichael</a:t>
            </a:r>
            <a:r>
              <a:rPr lang="en-US" dirty="0"/>
              <a:t> numbers are exceedingly rare.</a:t>
            </a:r>
            <a:endParaRPr lang="en-US" dirty="0">
              <a:ea typeface="Calibri" panose="020F0502020204030204"/>
              <a:cs typeface="Calibri" panose="020F0502020204030204"/>
            </a:endParaRPr>
          </a:p>
          <a:p>
            <a:endParaRPr lang="en-US" dirty="0">
              <a:ea typeface="Calibri" panose="020F0502020204030204"/>
              <a:cs typeface="Calibri" panose="020F0502020204030204"/>
            </a:endParaRPr>
          </a:p>
          <a:p>
            <a:r>
              <a:rPr lang="en-US" dirty="0">
                <a:ea typeface="Calibri" panose="020F0502020204030204"/>
                <a:cs typeface="Calibri" panose="020F0502020204030204"/>
              </a:rPr>
              <a:t>The other problem with this test is consistency. Outside of Carmichael numbers, there is no guarantee of the probability of a composite number passing a round of the </a:t>
            </a:r>
            <a:r>
              <a:rPr lang="en-US" dirty="0" err="1">
                <a:ea typeface="Calibri" panose="020F0502020204030204"/>
                <a:cs typeface="Calibri" panose="020F0502020204030204"/>
              </a:rPr>
              <a:t>fermat</a:t>
            </a:r>
            <a:r>
              <a:rPr lang="en-US" dirty="0">
                <a:ea typeface="Calibri" panose="020F0502020204030204"/>
                <a:cs typeface="Calibri" panose="020F0502020204030204"/>
              </a:rPr>
              <a:t> test.</a:t>
            </a:r>
          </a:p>
          <a:p>
            <a:endParaRPr lang="en-US" dirty="0">
              <a:ea typeface="Calibri" panose="020F0502020204030204"/>
              <a:cs typeface="Calibri" panose="020F0502020204030204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463D987-8A1A-4AF4-936A-FDDE1C151732}" type="slidenum"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519192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>
                <a:ea typeface="Calibri"/>
                <a:cs typeface="Calibri"/>
              </a:rPr>
              <a:t>For any prime number greater than 2, we can rewrite n-1 as 2^s * d, where d is odd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463D987-8A1A-4AF4-936A-FDDE1C151732}" type="slidenum"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94556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dirty="0"/>
              <a:t>4/20/2026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22531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4/20/2026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12634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4/20/2026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156030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4/20/2026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18506777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4/20/2026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88654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4/20/2026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063688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endParaRPr lang="en-US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endParaRPr lang="en-US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endParaRPr lang="en-US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4/20/2026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191940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4/20/2026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95809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4/20/2026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29447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4/20/2026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39928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4/20/2026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34170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4/20/2026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9053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4/20/2026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86093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4/20/2026</a:t>
            </a:fld>
            <a:endParaRPr lang="en-US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2949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4/20/2026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7369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4/20/2026</a:t>
            </a:fld>
            <a:endParaRPr lang="en-US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984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4/20/2026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23520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4AAD347D-5ACD-4C99-B74B-A9C85AD731AF}" type="datetimeFigureOut">
              <a:rPr lang="en-US" dirty="0"/>
              <a:t>4/20/2026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02111984F565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341791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39" r:id="rId1"/>
    <p:sldLayoutId id="2147483740" r:id="rId2"/>
    <p:sldLayoutId id="2147483741" r:id="rId3"/>
    <p:sldLayoutId id="2147483742" r:id="rId4"/>
    <p:sldLayoutId id="2147483743" r:id="rId5"/>
    <p:sldLayoutId id="2147483744" r:id="rId6"/>
    <p:sldLayoutId id="2147483745" r:id="rId7"/>
    <p:sldLayoutId id="2147483746" r:id="rId8"/>
    <p:sldLayoutId id="2147483747" r:id="rId9"/>
    <p:sldLayoutId id="2147483748" r:id="rId10"/>
    <p:sldLayoutId id="2147483749" r:id="rId11"/>
    <p:sldLayoutId id="2147483750" r:id="rId12"/>
    <p:sldLayoutId id="2147483751" r:id="rId13"/>
    <p:sldLayoutId id="2147483752" r:id="rId14"/>
    <p:sldLayoutId id="2147483753" r:id="rId15"/>
    <p:sldLayoutId id="2147483754" r:id="rId16"/>
    <p:sldLayoutId id="2147483755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0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5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Primality Tests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/>
              <a:t>Aidan Szilagyi, Benjamin Wolcott, Elsa Norman</a:t>
            </a:r>
          </a:p>
        </p:txBody>
      </p:sp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30DC73A-27E1-4564-3E0E-40245EA38A5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1BC15A-F1CE-4BC9-8E8C-1D9A8EFFF8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Expanding on the Fermat test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2152FB-3D75-575D-3A24-A9AB50CF0A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21896" y="4963334"/>
            <a:ext cx="8946541" cy="1644898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>
                <a:ea typeface="+mj-lt"/>
                <a:cs typeface="+mj-lt"/>
              </a:rPr>
              <a:t>We can now test all of these factors, and if any of them are not prime we know the number is not prime.</a:t>
            </a:r>
          </a:p>
          <a:p>
            <a:pPr>
              <a:buClr>
                <a:srgbClr val="8AD0D6"/>
              </a:buClr>
            </a:pPr>
            <a:r>
              <a:rPr lang="en-US">
                <a:ea typeface="+mj-lt"/>
                <a:cs typeface="+mj-lt"/>
              </a:rPr>
              <a:t>Is this a stronger test than the basic Fermat test?</a:t>
            </a:r>
          </a:p>
          <a:p>
            <a:pPr>
              <a:buClr>
                <a:srgbClr val="8AD0D6"/>
              </a:buClr>
            </a:pPr>
            <a:endParaRPr lang="en-US">
              <a:ea typeface="+mj-lt"/>
              <a:cs typeface="+mj-lt"/>
            </a:endParaRPr>
          </a:p>
        </p:txBody>
      </p:sp>
      <p:pic>
        <p:nvPicPr>
          <p:cNvPr id="5" name="Picture 4" descr="A math equations on a white background&#10;&#10;AI-generated content may be incorrect.">
            <a:extLst>
              <a:ext uri="{FF2B5EF4-FFF2-40B4-BE49-F238E27FC236}">
                <a16:creationId xmlns:a16="http://schemas.microsoft.com/office/drawing/2014/main" id="{5FA0F705-6103-7DF8-4A6B-813BF3B6D12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15583" y="1271024"/>
            <a:ext cx="8360834" cy="35116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491163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C03F2E-2B03-6B82-B48D-262C302DD4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Miller-Rabin Primality Test</a:t>
            </a:r>
          </a:p>
        </p:txBody>
      </p:sp>
      <p:pic>
        <p:nvPicPr>
          <p:cNvPr id="4" name="Content Placeholder 3" descr="A screenshot of a computer program&#10;&#10;AI-generated content may be incorrect.">
            <a:extLst>
              <a:ext uri="{FF2B5EF4-FFF2-40B4-BE49-F238E27FC236}">
                <a16:creationId xmlns:a16="http://schemas.microsoft.com/office/drawing/2014/main" id="{E4BEDAE0-31C2-1A27-B1DD-CFAB6AB5382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495898" y="1379941"/>
            <a:ext cx="7939616" cy="4927600"/>
          </a:xfrm>
          <a:prstGeom prst="rect">
            <a:avLst/>
          </a:prstGeom>
        </p:spPr>
      </p:pic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611DBD1F-334D-F6E5-1BDF-1DAC009EB98F}"/>
              </a:ext>
            </a:extLst>
          </p:cNvPr>
          <p:cNvCxnSpPr/>
          <p:nvPr/>
        </p:nvCxnSpPr>
        <p:spPr>
          <a:xfrm>
            <a:off x="1714500" y="1904999"/>
            <a:ext cx="2391833" cy="58208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6D333E05-7B38-3332-402F-CC2AA28E20D2}"/>
              </a:ext>
            </a:extLst>
          </p:cNvPr>
          <p:cNvSpPr txBox="1"/>
          <p:nvPr/>
        </p:nvSpPr>
        <p:spPr>
          <a:xfrm>
            <a:off x="338666" y="1227666"/>
            <a:ext cx="3026833" cy="92333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/>
              <a:t>Use binary operations to decompose n into 2</a:t>
            </a:r>
            <a:r>
              <a:rPr lang="en-US" baseline="30000"/>
              <a:t>s</a:t>
            </a:r>
            <a:r>
              <a:rPr lang="en-US"/>
              <a:t> and d</a:t>
            </a:r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C856C619-28D5-ED57-2546-4A726ECBD094}"/>
              </a:ext>
            </a:extLst>
          </p:cNvPr>
          <p:cNvCxnSpPr/>
          <p:nvPr/>
        </p:nvCxnSpPr>
        <p:spPr>
          <a:xfrm>
            <a:off x="2211917" y="3481917"/>
            <a:ext cx="2116666" cy="84666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1A5FDCEB-9A41-8BC6-235C-A7CBC57B4541}"/>
              </a:ext>
            </a:extLst>
          </p:cNvPr>
          <p:cNvSpPr txBox="1"/>
          <p:nvPr/>
        </p:nvSpPr>
        <p:spPr>
          <a:xfrm>
            <a:off x="338665" y="2783416"/>
            <a:ext cx="3026833" cy="64633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/>
              <a:t>Run check for each of 5 random test cases</a:t>
            </a:r>
          </a:p>
        </p:txBody>
      </p:sp>
    </p:spTree>
    <p:extLst>
      <p:ext uri="{BB962C8B-B14F-4D97-AF65-F5344CB8AC3E}">
        <p14:creationId xmlns:p14="http://schemas.microsoft.com/office/powerpoint/2010/main" val="417367699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9607BD7-6FD0-8D56-A354-FA4583C3DB6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Content Placeholder 12" descr="A white background with black text&#10;&#10;AI-generated content may be incorrect.">
            <a:extLst>
              <a:ext uri="{FF2B5EF4-FFF2-40B4-BE49-F238E27FC236}">
                <a16:creationId xmlns:a16="http://schemas.microsoft.com/office/drawing/2014/main" id="{B5B284CD-1D23-F2C2-6119-D257D35C654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rcRect l="-5" t="661" r="24898" b="-661"/>
          <a:stretch>
            <a:fillRect/>
          </a:stretch>
        </p:blipFill>
        <p:spPr>
          <a:xfrm>
            <a:off x="5638495" y="1378883"/>
            <a:ext cx="5099689" cy="509588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29E1C966-69C4-EDFC-7AD2-BCF431FE9D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Miller-Rabin Primality Test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C16B645-1818-857A-DF49-8731FD8F105C}"/>
              </a:ext>
            </a:extLst>
          </p:cNvPr>
          <p:cNvSpPr txBox="1"/>
          <p:nvPr/>
        </p:nvSpPr>
        <p:spPr>
          <a:xfrm>
            <a:off x="338666" y="1227666"/>
            <a:ext cx="3026833" cy="120032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/>
              <a:t>Check the last two factors of our factorization: (a</a:t>
            </a:r>
            <a:r>
              <a:rPr lang="en-US" baseline="30000"/>
              <a:t>d</a:t>
            </a:r>
            <a:r>
              <a:rPr lang="en-US"/>
              <a:t> + 1) and (a</a:t>
            </a:r>
            <a:r>
              <a:rPr lang="en-US" baseline="30000"/>
              <a:t>d</a:t>
            </a:r>
            <a:r>
              <a:rPr lang="en-US"/>
              <a:t> –1)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C714DCB-F59A-D130-415A-81A7CB8F81D3}"/>
              </a:ext>
            </a:extLst>
          </p:cNvPr>
          <p:cNvSpPr txBox="1"/>
          <p:nvPr/>
        </p:nvSpPr>
        <p:spPr>
          <a:xfrm>
            <a:off x="338665" y="3037416"/>
            <a:ext cx="4339166" cy="120032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/>
              <a:t>x is (a</a:t>
            </a:r>
            <a:r>
              <a:rPr lang="en-US" baseline="30000"/>
              <a:t>d</a:t>
            </a:r>
            <a:r>
              <a:rPr lang="en-US"/>
              <a:t> % n) at first, so multiplying it by itself produces (a</a:t>
            </a:r>
            <a:r>
              <a:rPr lang="en-US" baseline="30000"/>
              <a:t>2d</a:t>
            </a:r>
            <a:r>
              <a:rPr lang="en-US"/>
              <a:t> % n), then (a</a:t>
            </a:r>
            <a:r>
              <a:rPr lang="en-US" baseline="30000"/>
              <a:t>4d </a:t>
            </a:r>
            <a:r>
              <a:rPr lang="en-US"/>
              <a:t>% n), and with successively higher powers of 2 </a:t>
            </a:r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7951D927-3CF6-E8B0-CA3C-16AF02572648}"/>
              </a:ext>
            </a:extLst>
          </p:cNvPr>
          <p:cNvCxnSpPr/>
          <p:nvPr/>
        </p:nvCxnSpPr>
        <p:spPr>
          <a:xfrm>
            <a:off x="4678892" y="3688292"/>
            <a:ext cx="2466974" cy="26987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B091826F-2691-3B12-DDD5-F90143064F64}"/>
              </a:ext>
            </a:extLst>
          </p:cNvPr>
          <p:cNvCxnSpPr/>
          <p:nvPr/>
        </p:nvCxnSpPr>
        <p:spPr>
          <a:xfrm>
            <a:off x="3048000" y="1989666"/>
            <a:ext cx="3354916" cy="28575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9154387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C3EB14-5ECD-8D2D-C6D8-94DBFD9212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Analysis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CF5F4E87-DA6E-90B3-9AE1-9C13EB5C2F3D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 vert="horz" lIns="91440" tIns="45720" rIns="91440" bIns="45720" rtlCol="0" anchor="t">
                <a:normAutofit/>
              </a:bodyPr>
              <a:lstStyle/>
              <a:p>
                <a:r>
                  <a:rPr lang="en-US" b="1"/>
                  <a:t>O(k log</a:t>
                </a:r>
                <a:r>
                  <a:rPr lang="en-US" b="1" baseline="30000"/>
                  <a:t>3</a:t>
                </a:r>
                <a:r>
                  <a:rPr lang="en-US" b="1"/>
                  <a:t> n) </a:t>
                </a:r>
                <a:r>
                  <a:rPr lang="en-US"/>
                  <a:t>runtime</a:t>
                </a:r>
                <a:endParaRPr lang="en-US" b="1"/>
              </a:p>
              <a:p>
                <a:pPr lvl="1">
                  <a:buClr>
                    <a:srgbClr val="8AD0D6"/>
                  </a:buClr>
                  <a:buFont typeface="Courier New" charset="2"/>
                  <a:buChar char="o"/>
                </a:pPr>
                <a:r>
                  <a:rPr lang="en-US" b="1"/>
                  <a:t>O(log n) </a:t>
                </a:r>
                <a:r>
                  <a:rPr lang="en-US"/>
                  <a:t>multiplications with binary exponentiation</a:t>
                </a:r>
              </a:p>
              <a:p>
                <a:pPr lvl="1">
                  <a:buClr>
                    <a:srgbClr val="8AD0D6"/>
                  </a:buClr>
                  <a:buFont typeface="Courier New" charset="2"/>
                  <a:buChar char="o"/>
                </a:pPr>
                <a:r>
                  <a:rPr lang="en-US" b="1"/>
                  <a:t>O(log</a:t>
                </a:r>
                <a:r>
                  <a:rPr lang="en-US" b="1" baseline="30000"/>
                  <a:t>2</a:t>
                </a:r>
                <a:r>
                  <a:rPr lang="en-US" b="1"/>
                  <a:t> n) </a:t>
                </a:r>
                <a:r>
                  <a:rPr lang="en-US"/>
                  <a:t>for each multiplication</a:t>
                </a:r>
              </a:p>
              <a:p>
                <a:pPr lvl="1">
                  <a:buClr>
                    <a:srgbClr val="8AD0D6"/>
                  </a:buClr>
                  <a:buFont typeface="Courier New" charset="2"/>
                  <a:buChar char="o"/>
                </a:pPr>
                <a:r>
                  <a:rPr lang="en-US" b="1"/>
                  <a:t>k</a:t>
                </a:r>
                <a:r>
                  <a:rPr lang="en-US"/>
                  <a:t> rounds of testing</a:t>
                </a:r>
              </a:p>
              <a:p>
                <a:pPr marL="457200" lvl="1" indent="0">
                  <a:buClr>
                    <a:srgbClr val="8AD0D6"/>
                  </a:buClr>
                  <a:buNone/>
                </a:pPr>
                <a:endParaRPr lang="en-US" sz="2000"/>
              </a:p>
              <a:p>
                <a:pPr>
                  <a:buClr>
                    <a:srgbClr val="8AD0D6"/>
                  </a:buClr>
                </a:pPr>
                <a:r>
                  <a:rPr lang="en-US"/>
                  <a:t>Same runtime as Fermat, but much stronger</a:t>
                </a:r>
              </a:p>
              <a:p>
                <a:pPr lvl="1">
                  <a:buClr>
                    <a:srgbClr val="8AD0D6"/>
                  </a:buClr>
                  <a:buFont typeface="Courier New" charset="2"/>
                  <a:buChar char="o"/>
                </a:pPr>
                <a:r>
                  <a:rPr lang="en-US" b="1"/>
                  <a:t>¼</a:t>
                </a:r>
                <a:r>
                  <a:rPr lang="en-US"/>
                  <a:t> chance of failing on a composite number for any round</a:t>
                </a:r>
              </a:p>
              <a:p>
                <a:pPr lvl="1">
                  <a:buClr>
                    <a:srgbClr val="8AD0D6"/>
                  </a:buClr>
                  <a:buFont typeface="Courier New" charset="2"/>
                  <a:buChar char="o"/>
                </a:pPr>
                <a:r>
                  <a:rPr lang="en-US"/>
                  <a:t>Overall chance of error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≤</m:t>
                    </m:r>
                  </m:oMath>
                </a14:m>
                <a:r>
                  <a:rPr lang="en-US" b="1"/>
                  <a:t> </a:t>
                </a:r>
                <a14:m>
                  <m:oMath xmlns:m="http://schemas.openxmlformats.org/officeDocument/2006/math">
                    <m:box>
                      <m:boxPr>
                        <m:ctrlPr>
                          <a:rPr lang="en-US" b="1" i="1" smtClean="0">
                            <a:latin typeface="Cambria Math" panose="02040503050406030204" pitchFamily="18" charset="0"/>
                          </a:rPr>
                        </m:ctrlPr>
                      </m:boxPr>
                      <m:e>
                        <m:argPr>
                          <m:argSz m:val="-1"/>
                        </m:argPr>
                        <m:d>
                          <m:dPr>
                            <m:ctrlPr>
                              <a:rPr lang="en-US" b="1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b="1" i="1" smtClean="0">
                                <a:latin typeface="Cambria Math" panose="02040503050406030204" pitchFamily="18" charset="0"/>
                              </a:rPr>
                              <m:t> </m:t>
                            </m:r>
                            <m:box>
                              <m:boxPr>
                                <m:ctrlPr>
                                  <a:rPr lang="en-US" b="1" i="1" smtClean="0">
                                    <a:latin typeface="Cambria Math" panose="02040503050406030204" pitchFamily="18" charset="0"/>
                                  </a:rPr>
                                </m:ctrlPr>
                              </m:boxPr>
                              <m:e>
                                <m:argPr>
                                  <m:argSz m:val="-1"/>
                                </m:argPr>
                                <m:f>
                                  <m:fPr>
                                    <m:ctrlPr>
                                      <a:rPr lang="en-US" b="1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b="1" i="1" smtClean="0">
                                        <a:latin typeface="Cambria Math" panose="02040503050406030204" pitchFamily="18" charset="0"/>
                                      </a:rPr>
                                      <m:t>𝟏</m:t>
                                    </m:r>
                                  </m:num>
                                  <m:den>
                                    <m:r>
                                      <a:rPr lang="en-US" b="1" i="1" smtClean="0">
                                        <a:latin typeface="Cambria Math" panose="02040503050406030204" pitchFamily="18" charset="0"/>
                                      </a:rPr>
                                      <m:t>𝟒</m:t>
                                    </m:r>
                                  </m:den>
                                </m:f>
                              </m:e>
                            </m:box>
                            <m:r>
                              <a:rPr lang="en-US" b="1" i="1" smtClean="0">
                                <a:latin typeface="Cambria Math" panose="02040503050406030204" pitchFamily="18" charset="0"/>
                              </a:rPr>
                              <m:t> </m:t>
                            </m:r>
                          </m:e>
                        </m:d>
                      </m:e>
                    </m:box>
                  </m:oMath>
                </a14:m>
                <a:r>
                  <a:rPr lang="en-US" b="1" baseline="30000"/>
                  <a:t>k</a:t>
                </a:r>
              </a:p>
              <a:p>
                <a:pPr lvl="1">
                  <a:buClr>
                    <a:srgbClr val="8AD0D6"/>
                  </a:buClr>
                  <a:buFont typeface="Courier New" charset="2"/>
                  <a:buChar char="o"/>
                </a:pPr>
                <a:r>
                  <a:rPr lang="en-US"/>
                  <a:t>No more Carmichael issues</a:t>
                </a:r>
              </a:p>
              <a:p>
                <a:pPr>
                  <a:buClr>
                    <a:srgbClr val="8AD0D6"/>
                  </a:buClr>
                </a:pPr>
                <a:endParaRPr lang="en-US"/>
              </a:p>
              <a:p>
                <a:pPr>
                  <a:buClr>
                    <a:srgbClr val="8AD0D6"/>
                  </a:buClr>
                </a:pPr>
                <a:endParaRPr lang="en-US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CF5F4E87-DA6E-90B3-9AE1-9C13EB5C2F3D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409" t="-87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2884529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A6B2AF-B798-4D2F-8FD3-FA652D9F1A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Why?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294D34-1FB9-C771-EC0A-88B591882CD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The Miller-Rabin test is more thorough than Fermat's test because residual 1 of the modulo from our Fermat's Little Theorem formulation can have different properties when our candidate p is prime or not.</a:t>
            </a:r>
          </a:p>
          <a:p>
            <a:pPr>
              <a:buClr>
                <a:srgbClr val="8AD0D6"/>
              </a:buClr>
            </a:pPr>
            <a:r>
              <a:rPr lang="en-US"/>
              <a:t>Let n be prime, and x be a square root of 1 modulo n. Consider:</a:t>
            </a:r>
            <a:br>
              <a:rPr lang="en-US"/>
            </a:br>
            <a:br>
              <a:rPr lang="en-US"/>
            </a:br>
            <a:endParaRPr lang="en-US"/>
          </a:p>
          <a:p>
            <a:pPr>
              <a:buClr>
                <a:srgbClr val="8AD0D6"/>
              </a:buClr>
            </a:pPr>
            <a:r>
              <a:rPr lang="en-US"/>
              <a:t>So n divides either (x-1) or (x+1), meaning that x is congruent to 1 or –1 mod n.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A031285-25E2-4A2C-8210-9E8149601F2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69659" y="3664805"/>
            <a:ext cx="5286375" cy="485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769784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56FD66-8AA7-9967-D493-DF8BB56302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Why? 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D0E21F-CBDE-1BDF-1089-0196B9C83C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lnSpcReduction="10000"/>
          </a:bodyPr>
          <a:lstStyle/>
          <a:p>
            <a:r>
              <a:rPr lang="en-US"/>
              <a:t>When p is prime, square roots of 1 mod p themselves are congruent to 1 or -1 mod p.</a:t>
            </a:r>
          </a:p>
          <a:p>
            <a:pPr>
              <a:buClr>
                <a:srgbClr val="8AD0D6"/>
              </a:buClr>
            </a:pPr>
            <a:r>
              <a:rPr lang="en-US"/>
              <a:t>However, when p is </a:t>
            </a:r>
            <a:r>
              <a:rPr lang="en-US" i="1"/>
              <a:t>composite</a:t>
            </a:r>
            <a:r>
              <a:rPr lang="en-US"/>
              <a:t>, this isn't the case. Take the Carmichael number 561 and its coprime 4:</a:t>
            </a:r>
            <a:br>
              <a:rPr lang="en-US"/>
            </a:br>
            <a:br>
              <a:rPr lang="en-US"/>
            </a:br>
            <a:br>
              <a:rPr lang="en-US"/>
            </a:br>
            <a:r>
              <a:rPr lang="en-US"/>
              <a:t> with 4</a:t>
            </a:r>
            <a:br>
              <a:rPr lang="en-US"/>
            </a:br>
            <a:endParaRPr lang="en-US"/>
          </a:p>
          <a:p>
            <a:pPr>
              <a:buClr>
                <a:srgbClr val="8AD0D6"/>
              </a:buClr>
            </a:pPr>
            <a:endParaRPr lang="en-US"/>
          </a:p>
          <a:p>
            <a:pPr>
              <a:buClr>
                <a:srgbClr val="8AD0D6"/>
              </a:buClr>
            </a:pPr>
            <a:endParaRPr lang="en-US"/>
          </a:p>
          <a:p>
            <a:pPr>
              <a:buClr>
                <a:srgbClr val="8AD0D6"/>
              </a:buClr>
            </a:pPr>
            <a:r>
              <a:rPr lang="en-US"/>
              <a:t>Here, Miller-Rabin tested with 4 detects 561 as a composite number, since repeated square roots reveal a non-one residual</a:t>
            </a:r>
          </a:p>
        </p:txBody>
      </p:sp>
      <p:pic>
        <p:nvPicPr>
          <p:cNvPr id="5" name="Picture 4" descr="A number and text on a white background&#10;&#10;AI-generated content may be incorrect.">
            <a:extLst>
              <a:ext uri="{FF2B5EF4-FFF2-40B4-BE49-F238E27FC236}">
                <a16:creationId xmlns:a16="http://schemas.microsoft.com/office/drawing/2014/main" id="{3719B5F8-E2EE-88CB-A721-CAFD5C31B71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19200" y="3548796"/>
            <a:ext cx="2846754" cy="16361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55600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3B1BCA-5427-BBF2-B146-9A4475DE8E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Primality Testing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F43B03-CA29-F4F6-461A-F4600844FD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3312" y="2052918"/>
            <a:ext cx="9054148" cy="4195481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b="1"/>
              <a:t>Prime number </a:t>
            </a:r>
            <a:r>
              <a:rPr lang="en-US"/>
              <a:t>– a number which is only divisible by itself and 1</a:t>
            </a:r>
            <a:endParaRPr lang="en-US" b="1"/>
          </a:p>
          <a:p>
            <a:endParaRPr lang="en-US" b="1"/>
          </a:p>
          <a:p>
            <a:r>
              <a:rPr lang="en-US" b="1" dirty="0"/>
              <a:t>Our goal: </a:t>
            </a:r>
            <a:r>
              <a:rPr lang="en-US" dirty="0"/>
              <a:t>given a number </a:t>
            </a:r>
            <a:r>
              <a:rPr lang="en-US" i="1" dirty="0"/>
              <a:t>n</a:t>
            </a:r>
            <a:r>
              <a:rPr lang="en-US" dirty="0"/>
              <a:t>, determine if it is prime in a way that is both fast and accurate</a:t>
            </a:r>
          </a:p>
          <a:p>
            <a:endParaRPr lang="en-US" b="1"/>
          </a:p>
          <a:p>
            <a:endParaRPr lang="en-US" b="1"/>
          </a:p>
        </p:txBody>
      </p:sp>
    </p:spTree>
    <p:extLst>
      <p:ext uri="{BB962C8B-B14F-4D97-AF65-F5344CB8AC3E}">
        <p14:creationId xmlns:p14="http://schemas.microsoft.com/office/powerpoint/2010/main" val="27018055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9834D2-9682-3931-84B1-477FEB5EA7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Trial Division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AC9DE0B6-CB65-FBBC-ACF9-CDA77C513CC1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1104293" y="1580497"/>
                <a:ext cx="8946541" cy="4195481"/>
              </a:xfrm>
            </p:spPr>
            <p:txBody>
              <a:bodyPr vert="horz" lIns="91440" tIns="45720" rIns="91440" bIns="45720" rtlCol="0" anchor="t">
                <a:normAutofit/>
              </a:bodyPr>
              <a:lstStyle/>
              <a:p>
                <a:r>
                  <a:rPr lang="en-US"/>
                  <a:t>Naïve approach: test every possible factor and check if n evenly divides by it</a:t>
                </a:r>
              </a:p>
              <a:p>
                <a:r>
                  <a:rPr lang="en-US"/>
                  <a:t>Iterate from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2</m:t>
                    </m:r>
                  </m:oMath>
                </a14:m>
                <a:r>
                  <a:rPr lang="en-US"/>
                  <a:t> to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</m:rad>
                  </m:oMath>
                </a14:m>
                <a:endParaRPr lang="en-US" b="0"/>
              </a:p>
              <a:p>
                <a:pPr marL="457200" lvl="1" indent="0">
                  <a:buNone/>
                </a:pPr>
                <a:r>
                  <a:rPr lang="en-US"/>
                  <a:t>any number which divides n must be less than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</m:rad>
                  </m:oMath>
                </a14:m>
                <a:r>
                  <a:rPr lang="en-US"/>
                  <a:t> or is multiplied by a number less than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</m:rad>
                  </m:oMath>
                </a14:m>
                <a:r>
                  <a:rPr lang="en-US"/>
                  <a:t> to reach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endParaRPr lang="en-US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AC9DE0B6-CB65-FBBC-ACF9-CDA77C513CC1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104293" y="1580497"/>
                <a:ext cx="8946541" cy="4195481"/>
              </a:xfrm>
              <a:blipFill>
                <a:blip r:embed="rId2"/>
                <a:stretch>
                  <a:fillRect l="-341" t="-72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6" name="Picture 5" descr="A math equations on a white background&#10;&#10;AI-generated content may be incorrect.">
            <a:extLst>
              <a:ext uri="{FF2B5EF4-FFF2-40B4-BE49-F238E27FC236}">
                <a16:creationId xmlns:a16="http://schemas.microsoft.com/office/drawing/2014/main" id="{9526F236-CEF7-8FAA-6811-562FE2A3DCB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65780" y="3578473"/>
            <a:ext cx="5435600" cy="27125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34984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43E24B-2D23-4A99-C436-AEEAB96FE7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Analysis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4BCE9E2A-FBC7-A6B8-0931-F160D32CACAD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 vert="horz" lIns="91440" tIns="45720" rIns="91440" bIns="45720" rtlCol="0" anchor="t">
                <a:normAutofit/>
              </a:bodyPr>
              <a:lstStyle/>
              <a:p>
                <a:pPr>
                  <a:buClr>
                    <a:srgbClr val="8AD0D6"/>
                  </a:buClr>
                </a:pPr>
                <a:r>
                  <a:rPr lang="en-US" b="1"/>
                  <a:t>O(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b="1" i="1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b="1" i="1">
                            <a:latin typeface="Cambria Math" panose="02040503050406030204" pitchFamily="18" charset="0"/>
                          </a:rPr>
                          <m:t>𝒏</m:t>
                        </m:r>
                      </m:e>
                    </m:rad>
                    <m:r>
                      <a:rPr lang="en-US" b="1" i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b="1" i="0" smtClean="0">
                        <a:latin typeface="Cambria Math" panose="02040503050406030204" pitchFamily="18" charset="0"/>
                      </a:rPr>
                      <m:t>𝐥𝐨𝐠</m:t>
                    </m:r>
                    <m:r>
                      <a:rPr lang="en-US" b="1" i="0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b="1" i="0" smtClean="0">
                        <a:latin typeface="Cambria Math" panose="02040503050406030204" pitchFamily="18" charset="0"/>
                      </a:rPr>
                      <m:t>𝐧</m:t>
                    </m:r>
                    <m:r>
                      <a:rPr lang="en-US" b="1" i="0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b="1"/>
                  <a:t>) </a:t>
                </a:r>
                <a:r>
                  <a:rPr lang="en-US"/>
                  <a:t>runtime</a:t>
                </a:r>
                <a:endParaRPr lang="en-US" b="1"/>
              </a:p>
              <a:p>
                <a:pPr lvl="1">
                  <a:buClr>
                    <a:srgbClr val="8AD0D6"/>
                  </a:buClr>
                </a:pPr>
                <a:r>
                  <a:rPr lang="en-US"/>
                  <a:t>Since we check numbers from 2 to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</m:rad>
                  </m:oMath>
                </a14:m>
                <a:endParaRPr lang="en-US"/>
              </a:p>
              <a:p>
                <a:pPr marL="0" indent="0">
                  <a:buClr>
                    <a:srgbClr val="8AD0D6"/>
                  </a:buClr>
                  <a:buNone/>
                </a:pPr>
                <a:r>
                  <a:rPr lang="en-US"/>
                  <a:t>	Not ideal when numbers get increasingly larger</a:t>
                </a:r>
              </a:p>
              <a:p>
                <a:pPr>
                  <a:buClr>
                    <a:srgbClr val="8AD0D6"/>
                  </a:buClr>
                </a:pPr>
                <a:endParaRPr lang="en-US"/>
              </a:p>
              <a:p>
                <a:pPr>
                  <a:buClr>
                    <a:srgbClr val="8AD0D6"/>
                  </a:buClr>
                </a:pPr>
                <a:r>
                  <a:rPr lang="en-US"/>
                  <a:t>Optimizations can be made, such as by skipping even numbers beyond 2</a:t>
                </a:r>
              </a:p>
              <a:p>
                <a:pPr>
                  <a:buClr>
                    <a:srgbClr val="8AD0D6"/>
                  </a:buClr>
                </a:pPr>
                <a:endParaRPr lang="en-US"/>
              </a:p>
              <a:p>
                <a:pPr>
                  <a:buClr>
                    <a:srgbClr val="8AD0D6"/>
                  </a:buClr>
                </a:pPr>
                <a:r>
                  <a:rPr lang="en-US"/>
                  <a:t>Slow, but accurate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4BCE9E2A-FBC7-A6B8-0931-F160D32CACAD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409" t="-72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6260316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88950A-7692-0A0A-0102-E7B5B301F0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Fermat's Little Theorem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0EA7C0-5969-87E4-8F62-5F2A5A7B92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fontScale="92500" lnSpcReduction="10000"/>
          </a:bodyPr>
          <a:lstStyle/>
          <a:p>
            <a:r>
              <a:rPr lang="en-US" dirty="0"/>
              <a:t>Fermat's Little Theorem states that for all prime numbers p and integers a, </a:t>
            </a:r>
          </a:p>
          <a:p>
            <a:pPr>
              <a:buClr>
                <a:srgbClr val="8AD0D6"/>
              </a:buClr>
            </a:pPr>
            <a:endParaRPr lang="en-US"/>
          </a:p>
          <a:p>
            <a:pPr>
              <a:buClr>
                <a:srgbClr val="8AD0D6"/>
              </a:buClr>
            </a:pPr>
            <a:endParaRPr lang="en-US"/>
          </a:p>
          <a:p>
            <a:pPr>
              <a:buClr>
                <a:srgbClr val="8AD0D6"/>
              </a:buClr>
            </a:pPr>
            <a:r>
              <a:rPr lang="en-US" dirty="0"/>
              <a:t>You can divide this formulation by a (when </a:t>
            </a:r>
            <a:r>
              <a:rPr lang="en-US" dirty="0" err="1"/>
              <a:t>gcd</a:t>
            </a:r>
            <a:r>
              <a:rPr lang="en-US" dirty="0"/>
              <a:t>(a, p) = 1) on both sides to get:</a:t>
            </a:r>
            <a:br>
              <a:rPr lang="en-US" dirty="0"/>
            </a:br>
            <a:endParaRPr lang="en-US"/>
          </a:p>
          <a:p>
            <a:pPr>
              <a:buClr>
                <a:srgbClr val="8AD0D6"/>
              </a:buClr>
            </a:pPr>
            <a:endParaRPr lang="en-US" dirty="0"/>
          </a:p>
          <a:p>
            <a:pPr>
              <a:buClr>
                <a:srgbClr val="8AD0D6"/>
              </a:buClr>
            </a:pPr>
            <a:r>
              <a:rPr lang="en-US"/>
              <a:t>When a number fails Fermat's Little Theorem, we know it is not prime. Proving that a number is prime is more difficult</a:t>
            </a:r>
            <a:br>
              <a:rPr lang="en-US" dirty="0"/>
            </a:br>
            <a:br>
              <a:rPr lang="en-US" dirty="0"/>
            </a:br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8848C12-42DF-CDEC-7E07-DF4F61D5E38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37746" y="2840567"/>
            <a:ext cx="2352675" cy="457200"/>
          </a:xfrm>
          <a:prstGeom prst="rect">
            <a:avLst/>
          </a:prstGeom>
        </p:spPr>
      </p:pic>
      <p:pic>
        <p:nvPicPr>
          <p:cNvPr id="5" name="Picture 4" descr="A number one and a number one&#10;&#10;AI-generated content may be incorrect.">
            <a:extLst>
              <a:ext uri="{FF2B5EF4-FFF2-40B4-BE49-F238E27FC236}">
                <a16:creationId xmlns:a16="http://schemas.microsoft.com/office/drawing/2014/main" id="{54B1E388-5D0B-2BD5-FE3E-76C204D18C6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33543" y="4149601"/>
            <a:ext cx="2533650" cy="476250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DFE3E5A2-F99A-9CC9-EE8E-CB6DC94CFE68}"/>
                  </a:ext>
                </a:extLst>
              </p:cNvPr>
              <p:cNvSpPr txBox="1"/>
              <p:nvPr/>
            </p:nvSpPr>
            <p:spPr>
              <a:xfrm>
                <a:off x="5434024" y="2983745"/>
                <a:ext cx="1518060" cy="277000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≡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𝑎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𝑚𝑜𝑑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𝑦</m:t>
                      </m:r>
                    </m:oMath>
                  </m:oMathPara>
                </a14:m>
                <a:endParaRPr lang="en-US"/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DFE3E5A2-F99A-9CC9-EE8E-CB6DC94CFE6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34024" y="2983745"/>
                <a:ext cx="1518060" cy="277000"/>
              </a:xfrm>
              <a:prstGeom prst="rect">
                <a:avLst/>
              </a:prstGeom>
              <a:blipFill>
                <a:blip r:embed="rId4"/>
                <a:stretch>
                  <a:fillRect b="-2826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TextBox 8">
            <a:extLst>
              <a:ext uri="{FF2B5EF4-FFF2-40B4-BE49-F238E27FC236}">
                <a16:creationId xmlns:a16="http://schemas.microsoft.com/office/drawing/2014/main" id="{990B133D-D19B-1D7C-53DC-21DAEAD10C6E}"/>
              </a:ext>
            </a:extLst>
          </p:cNvPr>
          <p:cNvSpPr txBox="1"/>
          <p:nvPr/>
        </p:nvSpPr>
        <p:spPr>
          <a:xfrm>
            <a:off x="6952084" y="2937578"/>
            <a:ext cx="23134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/>
              <a:t>means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280C7C36-4C91-1813-670B-F20A62E6BACB}"/>
                  </a:ext>
                </a:extLst>
              </p:cNvPr>
              <p:cNvSpPr txBox="1"/>
              <p:nvPr/>
            </p:nvSpPr>
            <p:spPr>
              <a:xfrm>
                <a:off x="8021008" y="2983744"/>
                <a:ext cx="1244508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% 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==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𝑎</m:t>
                      </m:r>
                    </m:oMath>
                  </m:oMathPara>
                </a14:m>
                <a:endParaRPr lang="en-US"/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280C7C36-4C91-1813-670B-F20A62E6BAC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21008" y="2983744"/>
                <a:ext cx="1244508" cy="276999"/>
              </a:xfrm>
              <a:prstGeom prst="rect">
                <a:avLst/>
              </a:prstGeom>
              <a:blipFill>
                <a:blip r:embed="rId5"/>
                <a:stretch>
                  <a:fillRect l="-1961" r="-1471" b="-2826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0283562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06FE02-32FE-2621-CC13-F95A9734DE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Using this to test primality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3B8428-88F0-5FB5-3672-C302BD6DB3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If we check every possible base a, we can prove that a number is prime</a:t>
            </a:r>
          </a:p>
          <a:p>
            <a:pPr lvl="1">
              <a:buClr>
                <a:srgbClr val="8AD0D6"/>
              </a:buClr>
              <a:buFont typeface="Courier New" charset="2"/>
              <a:buChar char="o"/>
            </a:pPr>
            <a:r>
              <a:rPr lang="en-US"/>
              <a:t>If we test a non-prime p with one of its factors a, it will fail Fermat's little Theorem</a:t>
            </a:r>
          </a:p>
          <a:p>
            <a:pPr lvl="1">
              <a:buClr>
                <a:srgbClr val="8AD0D6"/>
              </a:buClr>
              <a:buFont typeface="Courier New" charset="2"/>
              <a:buChar char="o"/>
            </a:pPr>
            <a:r>
              <a:rPr lang="en-US"/>
              <a:t>However, this would be slower than our trial division algorithm</a:t>
            </a:r>
          </a:p>
          <a:p>
            <a:pPr>
              <a:buClr>
                <a:srgbClr val="8AD0D6"/>
              </a:buClr>
            </a:pPr>
            <a:r>
              <a:rPr lang="en-US"/>
              <a:t>Still, if a number passes the Little Theorem with several random potential factors, then we have good reason to believe that the number is prime.</a:t>
            </a:r>
          </a:p>
        </p:txBody>
      </p:sp>
    </p:spTree>
    <p:extLst>
      <p:ext uri="{BB962C8B-B14F-4D97-AF65-F5344CB8AC3E}">
        <p14:creationId xmlns:p14="http://schemas.microsoft.com/office/powerpoint/2010/main" val="8651261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54B419-74FB-7062-7FB3-3BE2D1A9CB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Fermat Primality Test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ACE1E7-3627-7896-6F66-35AFF3DE5B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4293" y="1853248"/>
            <a:ext cx="8946541" cy="4195481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Idea: test a candidate number p against a few random values for a. If any value of a fails, the number is not prime. If they all pass, the number is </a:t>
            </a:r>
            <a:r>
              <a:rPr lang="en-US" i="1"/>
              <a:t>probably </a:t>
            </a:r>
            <a:r>
              <a:rPr lang="en-US"/>
              <a:t>prime</a:t>
            </a:r>
          </a:p>
        </p:txBody>
      </p:sp>
      <p:pic>
        <p:nvPicPr>
          <p:cNvPr id="5" name="Picture 4" descr="A white background with black text&#10;&#10;AI-generated content may be incorrect.">
            <a:extLst>
              <a:ext uri="{FF2B5EF4-FFF2-40B4-BE49-F238E27FC236}">
                <a16:creationId xmlns:a16="http://schemas.microsoft.com/office/drawing/2014/main" id="{26FDB6A9-2C5F-78AC-E028-9735621A286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94959" y="3146955"/>
            <a:ext cx="7810500" cy="29813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155081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A6E024-C6FE-10D0-A6C0-EAFE834D43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Analysis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51B413-C5F6-15E1-8C5E-A4C587688B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4293" y="1626198"/>
            <a:ext cx="8946541" cy="4675258"/>
          </a:xfrm>
        </p:spPr>
        <p:txBody>
          <a:bodyPr vert="horz" lIns="91440" tIns="45720" rIns="91440" bIns="45720" rtlCol="0" anchor="t">
            <a:normAutofit lnSpcReduction="10000"/>
          </a:bodyPr>
          <a:lstStyle/>
          <a:p>
            <a:r>
              <a:rPr lang="en-US" b="1"/>
              <a:t>O(k log</a:t>
            </a:r>
            <a:r>
              <a:rPr lang="en-US" b="1" baseline="30000"/>
              <a:t>3 </a:t>
            </a:r>
            <a:r>
              <a:rPr lang="en-US" b="1"/>
              <a:t>n) </a:t>
            </a:r>
            <a:r>
              <a:rPr lang="en-US"/>
              <a:t>runtime</a:t>
            </a:r>
            <a:endParaRPr lang="en-US" b="1"/>
          </a:p>
          <a:p>
            <a:pPr lvl="1">
              <a:buClr>
                <a:srgbClr val="8AD0D6"/>
              </a:buClr>
              <a:buFont typeface="Courier New" charset="2"/>
              <a:buChar char="o"/>
            </a:pPr>
            <a:r>
              <a:rPr lang="en-US"/>
              <a:t>n – number being tested</a:t>
            </a:r>
          </a:p>
          <a:p>
            <a:pPr lvl="1">
              <a:buClr>
                <a:srgbClr val="8AD0D6"/>
              </a:buClr>
              <a:buFont typeface="Courier New" charset="2"/>
              <a:buChar char="o"/>
            </a:pPr>
            <a:r>
              <a:rPr lang="en-US"/>
              <a:t>k – number of random iterations</a:t>
            </a:r>
          </a:p>
          <a:p>
            <a:pPr>
              <a:buClr>
                <a:srgbClr val="8AD0D6"/>
              </a:buClr>
            </a:pPr>
            <a:r>
              <a:rPr lang="en-US"/>
              <a:t>Using binary exponentiation to compute </a:t>
            </a:r>
            <a:r>
              <a:rPr lang="en-US" i="1"/>
              <a:t>a</a:t>
            </a:r>
            <a:r>
              <a:rPr lang="en-US" i="1" baseline="30000"/>
              <a:t>(n-1) </a:t>
            </a:r>
            <a:r>
              <a:rPr lang="en-US" i="1"/>
              <a:t>mod n</a:t>
            </a:r>
            <a:r>
              <a:rPr lang="en-US"/>
              <a:t> takes </a:t>
            </a:r>
            <a:r>
              <a:rPr lang="en-US" b="1"/>
              <a:t>O(log n)</a:t>
            </a:r>
            <a:r>
              <a:rPr lang="en-US" dirty="0"/>
              <a:t> </a:t>
            </a:r>
            <a:r>
              <a:rPr lang="en-US"/>
              <a:t>multiplications</a:t>
            </a:r>
          </a:p>
          <a:p>
            <a:pPr>
              <a:buClr>
                <a:srgbClr val="8AD0D6"/>
              </a:buClr>
            </a:pPr>
            <a:r>
              <a:rPr lang="en-US"/>
              <a:t>Multiplication for large integers is </a:t>
            </a:r>
            <a:r>
              <a:rPr lang="en-US" b="1"/>
              <a:t>O(log</a:t>
            </a:r>
            <a:r>
              <a:rPr lang="en-US" b="1" baseline="30000"/>
              <a:t>2</a:t>
            </a:r>
            <a:r>
              <a:rPr lang="en-US" b="1"/>
              <a:t> n)</a:t>
            </a:r>
          </a:p>
          <a:p>
            <a:pPr>
              <a:buClr>
                <a:srgbClr val="8AD0D6"/>
              </a:buClr>
            </a:pPr>
            <a:endParaRPr lang="en-US"/>
          </a:p>
          <a:p>
            <a:pPr>
              <a:buClr>
                <a:srgbClr val="8AD0D6"/>
              </a:buClr>
            </a:pPr>
            <a:r>
              <a:rPr lang="en-US"/>
              <a:t>Carmichael Numbers</a:t>
            </a:r>
          </a:p>
          <a:p>
            <a:pPr lvl="1">
              <a:buClr>
                <a:srgbClr val="8AD0D6"/>
              </a:buClr>
              <a:buFont typeface="Courier New" charset="2"/>
              <a:buChar char="o"/>
            </a:pPr>
            <a:r>
              <a:rPr lang="en-US"/>
              <a:t>                                      for all coprime b and n.</a:t>
            </a:r>
            <a:endParaRPr lang="en-US" dirty="0"/>
          </a:p>
          <a:p>
            <a:pPr marL="457200" lvl="1" indent="0">
              <a:buClr>
                <a:srgbClr val="8AD0D6"/>
              </a:buClr>
              <a:buNone/>
            </a:pPr>
            <a:r>
              <a:rPr lang="en-US">
                <a:ea typeface="+mj-lt"/>
                <a:cs typeface="+mj-lt"/>
              </a:rPr>
              <a:t>   =&gt; n has no repeated prime factors, and </a:t>
            </a:r>
            <a:endParaRPr lang="en-US" dirty="0">
              <a:ea typeface="+mj-lt"/>
              <a:cs typeface="+mj-lt"/>
            </a:endParaRPr>
          </a:p>
          <a:p>
            <a:pPr lvl="1">
              <a:buClr>
                <a:srgbClr val="8AD0D6"/>
              </a:buClr>
            </a:pPr>
            <a:r>
              <a:rPr lang="en-US">
                <a:ea typeface="+mj-lt"/>
                <a:cs typeface="+mj-lt"/>
              </a:rPr>
              <a:t>561 = 3 × 11 × 17</a:t>
            </a:r>
          </a:p>
          <a:p>
            <a:pPr lvl="1">
              <a:buClr>
                <a:srgbClr val="8AD0D6"/>
              </a:buClr>
            </a:pPr>
            <a:r>
              <a:rPr lang="en-US">
                <a:ea typeface="+mj-lt"/>
                <a:cs typeface="+mj-lt"/>
              </a:rPr>
              <a:t>1105 = 5 × 13 × 17</a:t>
            </a:r>
            <a:endParaRPr lang="en-US"/>
          </a:p>
          <a:p>
            <a:pPr lvl="1">
              <a:buClr>
                <a:srgbClr val="8AD0D6"/>
              </a:buClr>
            </a:pPr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F9C4204F-CD6D-D30C-AC4C-70C9241C33B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26110" y="4721128"/>
            <a:ext cx="2437144" cy="396282"/>
          </a:xfrm>
          <a:prstGeom prst="rect">
            <a:avLst/>
          </a:prstGeom>
        </p:spPr>
      </p:pic>
      <p:pic>
        <p:nvPicPr>
          <p:cNvPr id="8" name="Picture 7" descr="A close up of a letter&#10;&#10;AI-generated content may be incorrect.">
            <a:extLst>
              <a:ext uri="{FF2B5EF4-FFF2-40B4-BE49-F238E27FC236}">
                <a16:creationId xmlns:a16="http://schemas.microsoft.com/office/drawing/2014/main" id="{0C1CFACE-65C5-A7DC-083F-C05B54F290A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510390" y="5115972"/>
            <a:ext cx="2922605" cy="3858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872508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7DD10F-E962-7DEC-78C2-FB564FED4F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Expanding on the Fermat test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AA518D-7101-752E-6BBD-E4EA5D6535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Faster, but not always reliable </a:t>
            </a:r>
            <a:r>
              <a:rPr lang="en-US">
                <a:ea typeface="+mj-lt"/>
                <a:cs typeface="+mj-lt"/>
              </a:rPr>
              <a:t>→ how can we improve?</a:t>
            </a:r>
          </a:p>
          <a:p>
            <a:pPr>
              <a:buClr>
                <a:srgbClr val="8AD0D6"/>
              </a:buClr>
            </a:pPr>
            <a:r>
              <a:rPr lang="en-US"/>
              <a:t>Rewrite </a:t>
            </a:r>
            <a:r>
              <a:rPr lang="en-US" i="1"/>
              <a:t>n – 1</a:t>
            </a:r>
            <a:r>
              <a:rPr lang="en-US"/>
              <a:t> as </a:t>
            </a:r>
            <a:r>
              <a:rPr lang="en-US" i="1"/>
              <a:t>2</a:t>
            </a:r>
            <a:r>
              <a:rPr lang="en-US" i="1" baseline="30000"/>
              <a:t>s</a:t>
            </a:r>
            <a:r>
              <a:rPr lang="en-US" i="1">
                <a:ea typeface="+mj-lt"/>
                <a:cs typeface="+mj-lt"/>
              </a:rPr>
              <a:t>· d </a:t>
            </a:r>
            <a:r>
              <a:rPr lang="en-US">
                <a:ea typeface="+mj-lt"/>
                <a:cs typeface="+mj-lt"/>
              </a:rPr>
              <a:t>where </a:t>
            </a:r>
            <a:r>
              <a:rPr lang="en-US" i="1">
                <a:ea typeface="+mj-lt"/>
                <a:cs typeface="+mj-lt"/>
              </a:rPr>
              <a:t>d</a:t>
            </a:r>
            <a:r>
              <a:rPr lang="en-US">
                <a:ea typeface="+mj-lt"/>
                <a:cs typeface="+mj-lt"/>
              </a:rPr>
              <a:t> is odd, then factorize</a:t>
            </a:r>
          </a:p>
          <a:p>
            <a:pPr>
              <a:buClr>
                <a:srgbClr val="8AD0D6"/>
              </a:buClr>
            </a:pPr>
            <a:endParaRPr lang="en-US">
              <a:ea typeface="+mj-lt"/>
              <a:cs typeface="+mj-lt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9655A15-0862-E258-E870-7E3667FBE52A}"/>
              </a:ext>
            </a:extLst>
          </p:cNvPr>
          <p:cNvSpPr txBox="1"/>
          <p:nvPr/>
        </p:nvSpPr>
        <p:spPr>
          <a:xfrm>
            <a:off x="902392" y="1479255"/>
            <a:ext cx="8674546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err="1"/>
              <a:t>isPrimeTrialDivision</a:t>
            </a:r>
            <a:r>
              <a:rPr lang="en-US"/>
              <a:t>(561) → </a:t>
            </a:r>
            <a:r>
              <a:rPr lang="en-US" b="1"/>
              <a:t>False</a:t>
            </a:r>
            <a:r>
              <a:rPr lang="en-US"/>
              <a:t>           </a:t>
            </a:r>
            <a:r>
              <a:rPr lang="en-US" err="1"/>
              <a:t>isPrimeFermat</a:t>
            </a:r>
            <a:r>
              <a:rPr lang="en-US"/>
              <a:t>(561) </a:t>
            </a:r>
            <a:r>
              <a:rPr lang="en-US">
                <a:ea typeface="+mn-lt"/>
                <a:cs typeface="+mn-lt"/>
              </a:rPr>
              <a:t>→ </a:t>
            </a:r>
            <a:r>
              <a:rPr lang="en-US" b="1">
                <a:ea typeface="+mn-lt"/>
                <a:cs typeface="+mn-lt"/>
              </a:rPr>
              <a:t>True </a:t>
            </a:r>
            <a:endParaRPr lang="en-US" b="1"/>
          </a:p>
        </p:txBody>
      </p:sp>
      <p:pic>
        <p:nvPicPr>
          <p:cNvPr id="5" name="Picture 4" descr="A math equations on a white background&#10;&#10;AI-generated content may be incorrect.">
            <a:extLst>
              <a:ext uri="{FF2B5EF4-FFF2-40B4-BE49-F238E27FC236}">
                <a16:creationId xmlns:a16="http://schemas.microsoft.com/office/drawing/2014/main" id="{A5002386-E8C2-C433-BBCB-BDEFECC22A1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15583" y="3228941"/>
            <a:ext cx="8360834" cy="35116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14490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350" row="0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D122DC55-3B8E-4656-A65E-BB23550F49E0}">
  <we:reference id="c22bf5f7-55ef-4467-ac55-88a268666587" version="1.0.0.5" store="excatalog" storeType="excatalog"/>
  <we:alternateReferences>
    <we:reference id="WA200006038" version="1.0.0.5" store="en-us" storeType="omex"/>
  </we:alternateReferences>
  <we:properties>
    <we:property name="pptx_export_from_biorender" value="false"/>
  </we:properties>
  <we:bindings/>
  <we:snapshot xmlns:r="http://schemas.openxmlformats.org/officeDocument/2006/relationships"/>
  <we:extLst>
    <a:ext xmlns:a="http://schemas.openxmlformats.org/drawingml/2006/main" uri="{0858819E-0033-43BF-8937-05EC82904868}">
      <we:backgroundApp state="1" runtimeId="Taskpane.Url"/>
    </a:ext>
  </we:extLst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Application>Microsoft Office PowerPoint</Application>
  <PresentationFormat>Widescreen</PresentationFormat>
  <Slides>15</Slides>
  <Notes>2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Ion</vt:lpstr>
      <vt:lpstr>Primality Tests</vt:lpstr>
      <vt:lpstr>Primality Testing</vt:lpstr>
      <vt:lpstr>Trial Division</vt:lpstr>
      <vt:lpstr>Analysis</vt:lpstr>
      <vt:lpstr>Fermat's Little Theorem</vt:lpstr>
      <vt:lpstr>Using this to test primality</vt:lpstr>
      <vt:lpstr>Fermat Primality Test</vt:lpstr>
      <vt:lpstr>Analysis</vt:lpstr>
      <vt:lpstr>Expanding on the Fermat test</vt:lpstr>
      <vt:lpstr>Expanding on the Fermat test</vt:lpstr>
      <vt:lpstr>Miller-Rabin Primality Test</vt:lpstr>
      <vt:lpstr>Miller-Rabin Primality Test</vt:lpstr>
      <vt:lpstr>Analysis</vt:lpstr>
      <vt:lpstr>Why?</vt:lpstr>
      <vt:lpstr>Why? 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revision>139</cp:revision>
  <dcterms:created xsi:type="dcterms:W3CDTF">2026-04-17T17:03:26Z</dcterms:created>
  <dcterms:modified xsi:type="dcterms:W3CDTF">2026-04-21T06:36:02Z</dcterms:modified>
</cp:coreProperties>
</file>