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Lexend" panose="020B0604020202020204" charset="0"/>
      <p:regular r:id="rId21"/>
      <p:bold r:id="rId22"/>
    </p:embeddedFont>
    <p:embeddedFont>
      <p:font typeface="Lexend Light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34d6451c0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34d6451c0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35093feb8b8_0_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35093feb8b8_0_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35093feb8b8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35093feb8b8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35093feb8b8_0_2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35093feb8b8_0_2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34db10965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7" name="Google Shape;2397;g34db10965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35093feb8b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35093feb8b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35093feb8b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35093feb8b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34db10965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5" name="Google Shape;2445;g34db10965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34dd4611ab4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34dd4611ab4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4d6451c021_0_2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4d6451c021_0_2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35093feb8b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35093feb8b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35093feb8b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35093feb8b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34dac20305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34dac20305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db0064f1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db0064f1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35093feb8b8_0_6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35093feb8b8_0_6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MATTHEW - re-iterate BRIEFLY that indirect representations are the only way to speed up runtime (1 pop 1 path), show how to go back to a full path representation quickly using our precomputed values. Be sure to mention that reverse Djikstra’s is what gives us the optimal path/weight for each vertex (essential for rebuilding path)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35093feb8b8_0_4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35093feb8b8_0_4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GAVIN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34e378906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34e3789062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solid with header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5767125" y="425525"/>
            <a:ext cx="32385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53409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88">
          <p15:clr>
            <a:srgbClr val="E46962"/>
          </p15:clr>
        </p15:guide>
        <p15:guide id="2" orient="horz" pos="3168">
          <p15:clr>
            <a:srgbClr val="E46962"/>
          </p15:clr>
        </p15:guide>
        <p15:guide id="3" orient="horz" pos="936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grid with header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64" name="Google Shape;64;p15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2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3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4"/>
          </p:nvPr>
        </p:nvSpPr>
        <p:spPr>
          <a:xfrm>
            <a:off x="5767125" y="572700"/>
            <a:ext cx="32385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5340900" cy="18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88">
          <p15:clr>
            <a:srgbClr val="E46962"/>
          </p15:clr>
        </p15:guide>
        <p15:guide id="2" orient="horz" pos="72">
          <p15:clr>
            <a:srgbClr val="E46962"/>
          </p15:clr>
        </p15:guide>
        <p15:guide id="3" orient="horz" pos="316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header">
  <p:cSld name="CUSTOM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6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32" name="Google Shape;132;p16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1" name="Google Shape;191;p16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1579100" y="491225"/>
            <a:ext cx="4966200" cy="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2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body" idx="3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88">
          <p15:clr>
            <a:srgbClr val="E46962"/>
          </p15:clr>
        </p15:guide>
        <p15:guide id="2" orient="horz" pos="72">
          <p15:clr>
            <a:srgbClr val="E46962"/>
          </p15:clr>
        </p15:guide>
        <p15:guide id="3" orient="horz" pos="3168">
          <p15:clr>
            <a:srgbClr val="E46962"/>
          </p15:clr>
        </p15:guide>
        <p15:guide id="4" orient="horz" pos="72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header">
  <p:cSld name="CUSTOM_1_1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7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99" name="Google Shape;199;p17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body" idx="2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body" idx="3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subTitle" idx="4"/>
          </p:nvPr>
        </p:nvSpPr>
        <p:spPr>
          <a:xfrm>
            <a:off x="516425" y="2548200"/>
            <a:ext cx="37362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subTitle" idx="5"/>
          </p:nvPr>
        </p:nvSpPr>
        <p:spPr>
          <a:xfrm>
            <a:off x="5128850" y="2548200"/>
            <a:ext cx="36795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title"/>
          </p:nvPr>
        </p:nvSpPr>
        <p:spPr>
          <a:xfrm>
            <a:off x="209775" y="468575"/>
            <a:ext cx="60489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CUSTOM_1_1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8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7" name="Google Shape;327;p18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body" idx="2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31" name="Google Shape;331;p18"/>
          <p:cNvSpPr txBox="1">
            <a:spLocks noGrp="1"/>
          </p:cNvSpPr>
          <p:nvPr>
            <p:ph type="body" idx="3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/>
          </p:nvPr>
        </p:nvSpPr>
        <p:spPr>
          <a:xfrm>
            <a:off x="209775" y="468575"/>
            <a:ext cx="60489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boxes with header">
  <p:cSld name="CUSTOM_1_1_1_1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9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335" name="Google Shape;335;p19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94" name="Google Shape;394;p19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9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96" name="Google Shape;396;p19"/>
          <p:cNvSpPr txBox="1">
            <a:spLocks noGrp="1"/>
          </p:cNvSpPr>
          <p:nvPr>
            <p:ph type="title"/>
          </p:nvPr>
        </p:nvSpPr>
        <p:spPr>
          <a:xfrm>
            <a:off x="209775" y="468575"/>
            <a:ext cx="5016000" cy="13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9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98" name="Google Shape;398;p19"/>
          <p:cNvSpPr txBox="1">
            <a:spLocks noGrp="1"/>
          </p:cNvSpPr>
          <p:nvPr>
            <p:ph type="body" idx="2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99" name="Google Shape;399;p19"/>
          <p:cNvSpPr txBox="1">
            <a:spLocks noGrp="1"/>
          </p:cNvSpPr>
          <p:nvPr>
            <p:ph type="body" idx="3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oxes with header">
  <p:cSld name="CUSTOM_1_1_1_1_1_1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0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402" name="Google Shape;402;p20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61" name="Google Shape;461;p20"/>
          <p:cNvSpPr txBox="1">
            <a:spLocks noGrp="1"/>
          </p:cNvSpPr>
          <p:nvPr>
            <p:ph type="title"/>
          </p:nvPr>
        </p:nvSpPr>
        <p:spPr>
          <a:xfrm>
            <a:off x="209775" y="468575"/>
            <a:ext cx="50160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0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463" name="Google Shape;463;p20"/>
          <p:cNvSpPr txBox="1"/>
          <p:nvPr/>
        </p:nvSpPr>
        <p:spPr>
          <a:xfrm>
            <a:off x="0" y="-39600"/>
            <a:ext cx="263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▶ </a:t>
            </a:r>
            <a:endParaRPr sz="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4" name="Google Shape;464;p20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0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66" name="Google Shape;466;p20"/>
          <p:cNvSpPr txBox="1">
            <a:spLocks noGrp="1"/>
          </p:cNvSpPr>
          <p:nvPr>
            <p:ph type="body" idx="2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●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○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67" name="Google Shape;467;p20"/>
          <p:cNvSpPr txBox="1">
            <a:spLocks noGrp="1"/>
          </p:cNvSpPr>
          <p:nvPr>
            <p:ph type="body" idx="3"/>
          </p:nvPr>
        </p:nvSpPr>
        <p:spPr>
          <a:xfrm>
            <a:off x="940775" y="-39600"/>
            <a:ext cx="38103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20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1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471" name="Google Shape;471;p21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0" name="Google Shape;530;p21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531" name="Google Shape;531;p21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53409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1"/>
          </p:nvPr>
        </p:nvSpPr>
        <p:spPr>
          <a:xfrm>
            <a:off x="5767125" y="425525"/>
            <a:ext cx="3238500" cy="3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1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1_1_1_1_1_1_1_1_1_1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22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537" name="Google Shape;537;p22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96" name="Google Shape;596;p22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597" name="Google Shape;597;p22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2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53409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2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1_1_1_1_1_1_1_1_1_1_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23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602" name="Google Shape;602;p23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61" name="Google Shape;661;p23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62" name="Google Shape;662;p23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3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76404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3"/>
          <p:cNvSpPr txBox="1">
            <a:spLocks noGrp="1"/>
          </p:cNvSpPr>
          <p:nvPr>
            <p:ph type="body" idx="1"/>
          </p:nvPr>
        </p:nvSpPr>
        <p:spPr>
          <a:xfrm>
            <a:off x="208725" y="2320375"/>
            <a:ext cx="7353900" cy="25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3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_1_1_1_1_1_1_1_1_1_2_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24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668" name="Google Shape;668;p24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7" name="Google Shape;727;p24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28" name="Google Shape;728;p2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74184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4"/>
          <p:cNvSpPr txBox="1">
            <a:spLocks noGrp="1"/>
          </p:cNvSpPr>
          <p:nvPr>
            <p:ph type="body" idx="1"/>
          </p:nvPr>
        </p:nvSpPr>
        <p:spPr>
          <a:xfrm>
            <a:off x="208725" y="2320375"/>
            <a:ext cx="4254900" cy="25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731" name="Google Shape;731;p24"/>
          <p:cNvSpPr txBox="1">
            <a:spLocks noGrp="1"/>
          </p:cNvSpPr>
          <p:nvPr>
            <p:ph type="body" idx="2"/>
          </p:nvPr>
        </p:nvSpPr>
        <p:spPr>
          <a:xfrm>
            <a:off x="4684150" y="2320375"/>
            <a:ext cx="4254900" cy="25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732" name="Google Shape;732;p2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_1_1_1_1_1_1_1_1_1_2_1_1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25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735" name="Google Shape;735;p25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94" name="Google Shape;794;p25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95" name="Google Shape;795;p25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5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76011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5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one column text">
  <p:cSld name="CUSTOM_1_1_1_1_1_1_1_1_1_1_2_1_1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6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800" name="Google Shape;800;p26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59" name="Google Shape;859;p26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860" name="Google Shape;860;p26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6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55584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26"/>
          <p:cNvSpPr txBox="1">
            <a:spLocks noGrp="1"/>
          </p:cNvSpPr>
          <p:nvPr>
            <p:ph type="subTitle" idx="1"/>
          </p:nvPr>
        </p:nvSpPr>
        <p:spPr>
          <a:xfrm>
            <a:off x="5767125" y="425525"/>
            <a:ext cx="32385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26"/>
          <p:cNvSpPr txBox="1">
            <a:spLocks noGrp="1"/>
          </p:cNvSpPr>
          <p:nvPr>
            <p:ph type="body" idx="2"/>
          </p:nvPr>
        </p:nvSpPr>
        <p:spPr>
          <a:xfrm>
            <a:off x="208725" y="3050325"/>
            <a:ext cx="6666600" cy="18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864" name="Google Shape;864;p26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1_1_1_1_1_1_1_1_1_1_2_1_1_1_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7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867" name="Google Shape;867;p27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6" name="Google Shape;926;p27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927" name="Google Shape;927;p27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7"/>
          <p:cNvSpPr txBox="1">
            <a:spLocks noGrp="1"/>
          </p:cNvSpPr>
          <p:nvPr>
            <p:ph type="title"/>
          </p:nvPr>
        </p:nvSpPr>
        <p:spPr>
          <a:xfrm>
            <a:off x="836250" y="1569150"/>
            <a:ext cx="74715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7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2" name="Google Shape;932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33" name="Google Shape;93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7" name="Google Shape;937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8" name="Google Shape;938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939" name="Google Shape;93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title and description">
  <p:cSld name="CUSTOM_1_1_1_1_1_1_1_1_1_1_2_1_1_1_1_1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" name="Google Shape;941;p30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942" name="Google Shape;942;p30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1" name="Google Shape;1001;p30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02" name="Google Shape;1002;p30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30"/>
          <p:cNvSpPr txBox="1">
            <a:spLocks noGrp="1"/>
          </p:cNvSpPr>
          <p:nvPr>
            <p:ph type="subTitle" idx="1"/>
          </p:nvPr>
        </p:nvSpPr>
        <p:spPr>
          <a:xfrm>
            <a:off x="208725" y="2464950"/>
            <a:ext cx="32385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0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1_1_1_1_1_1_1_1_1_1_2_1_1_1_1_1_1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1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008" name="Google Shape;1008;p31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67" name="Google Shape;1067;p31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68" name="Google Shape;1068;p31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1"/>
          <p:cNvSpPr txBox="1">
            <a:spLocks noGrp="1"/>
          </p:cNvSpPr>
          <p:nvPr>
            <p:ph type="body" idx="1"/>
          </p:nvPr>
        </p:nvSpPr>
        <p:spPr>
          <a:xfrm>
            <a:off x="1578900" y="1135050"/>
            <a:ext cx="59862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070" name="Google Shape;1070;p31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1_1_1_1_1_1_1_1_1_1_2_1_1_1_1_1_1_1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32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073" name="Google Shape;1073;p32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32" name="Google Shape;1132;p32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133" name="Google Shape;1133;p32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2"/>
          <p:cNvSpPr txBox="1">
            <a:spLocks noGrp="1"/>
          </p:cNvSpPr>
          <p:nvPr>
            <p:ph type="body" idx="1"/>
          </p:nvPr>
        </p:nvSpPr>
        <p:spPr>
          <a:xfrm>
            <a:off x="2919350" y="1423650"/>
            <a:ext cx="59862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135" name="Google Shape;1135;p32"/>
          <p:cNvSpPr txBox="1">
            <a:spLocks noGrp="1"/>
          </p:cNvSpPr>
          <p:nvPr>
            <p:ph type="title"/>
          </p:nvPr>
        </p:nvSpPr>
        <p:spPr>
          <a:xfrm>
            <a:off x="221150" y="1423650"/>
            <a:ext cx="2510100" cy="22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32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grid">
  <p:cSld name="CUSTOM_1_1_1_1_1_1_1_1_1_1_2_1_1_1_1_1_1_1_1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33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139" name="Google Shape;1139;p33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98" name="Google Shape;1198;p33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199" name="Google Shape;1199;p33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3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_1_1_1_1_1_1_1_1_1_2_1_1_1_1_1_1_1_1_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4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203" name="Google Shape;1203;p3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_1_1_1_1_1_1_1_1_1_2_1_1_1_1_1_1_1_1_1_1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5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207" name="Google Shape;1207;p35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208" name="Google Shape;1208;p35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7" name="Google Shape;1267;p35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5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35"/>
          <p:cNvSpPr txBox="1">
            <a:spLocks noGrp="1"/>
          </p:cNvSpPr>
          <p:nvPr>
            <p:ph type="subTitle" idx="1"/>
          </p:nvPr>
        </p:nvSpPr>
        <p:spPr>
          <a:xfrm>
            <a:off x="208725" y="2464950"/>
            <a:ext cx="2580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p35"/>
          <p:cNvSpPr txBox="1">
            <a:spLocks noGrp="1"/>
          </p:cNvSpPr>
          <p:nvPr>
            <p:ph type="subTitle" idx="2"/>
          </p:nvPr>
        </p:nvSpPr>
        <p:spPr>
          <a:xfrm>
            <a:off x="3281550" y="2464950"/>
            <a:ext cx="2580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35"/>
          <p:cNvSpPr txBox="1">
            <a:spLocks noGrp="1"/>
          </p:cNvSpPr>
          <p:nvPr>
            <p:ph type="subTitle" idx="3"/>
          </p:nvPr>
        </p:nvSpPr>
        <p:spPr>
          <a:xfrm>
            <a:off x="6354375" y="2464950"/>
            <a:ext cx="2580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35"/>
          <p:cNvSpPr txBox="1">
            <a:spLocks noGrp="1"/>
          </p:cNvSpPr>
          <p:nvPr>
            <p:ph type="subTitle" idx="4"/>
          </p:nvPr>
        </p:nvSpPr>
        <p:spPr>
          <a:xfrm>
            <a:off x="208725" y="3659899"/>
            <a:ext cx="2580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35"/>
          <p:cNvSpPr txBox="1">
            <a:spLocks noGrp="1"/>
          </p:cNvSpPr>
          <p:nvPr>
            <p:ph type="subTitle" idx="5"/>
          </p:nvPr>
        </p:nvSpPr>
        <p:spPr>
          <a:xfrm>
            <a:off x="3281550" y="3659899"/>
            <a:ext cx="2580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35"/>
          <p:cNvSpPr txBox="1">
            <a:spLocks noGrp="1"/>
          </p:cNvSpPr>
          <p:nvPr>
            <p:ph type="subTitle" idx="6"/>
          </p:nvPr>
        </p:nvSpPr>
        <p:spPr>
          <a:xfrm>
            <a:off x="6354375" y="3659899"/>
            <a:ext cx="2580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35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1_1_1_1_1_1_1_1_1_1_2_1_1_1_1_1_1_1_1_1_1_1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6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278" name="Google Shape;1278;p36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279" name="Google Shape;1279;p36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38" name="Google Shape;1338;p36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0" name="Google Shape;1340;p36"/>
          <p:cNvSpPr txBox="1">
            <a:spLocks noGrp="1"/>
          </p:cNvSpPr>
          <p:nvPr>
            <p:ph type="body" idx="1"/>
          </p:nvPr>
        </p:nvSpPr>
        <p:spPr>
          <a:xfrm>
            <a:off x="208725" y="2304400"/>
            <a:ext cx="33528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341" name="Google Shape;1341;p36"/>
          <p:cNvSpPr>
            <a:spLocks noGrp="1"/>
          </p:cNvSpPr>
          <p:nvPr>
            <p:ph type="pic" idx="2"/>
          </p:nvPr>
        </p:nvSpPr>
        <p:spPr>
          <a:xfrm>
            <a:off x="3769050" y="2304400"/>
            <a:ext cx="5156700" cy="2568600"/>
          </a:xfrm>
          <a:prstGeom prst="roundRect">
            <a:avLst>
              <a:gd name="adj" fmla="val 4123"/>
            </a:avLst>
          </a:prstGeom>
          <a:noFill/>
          <a:ln>
            <a:noFill/>
          </a:ln>
        </p:spPr>
      </p:sp>
      <p:sp>
        <p:nvSpPr>
          <p:cNvPr id="1342" name="Google Shape;1342;p36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_1_1_1_1_1_1_1_1_2_1_1_1_1_1_1_1_1_1_1_1_1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7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345" name="Google Shape;1345;p37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346" name="Google Shape;1346;p37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05" name="Google Shape;1405;p37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7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37"/>
          <p:cNvSpPr txBox="1">
            <a:spLocks noGrp="1"/>
          </p:cNvSpPr>
          <p:nvPr>
            <p:ph type="body" idx="1"/>
          </p:nvPr>
        </p:nvSpPr>
        <p:spPr>
          <a:xfrm>
            <a:off x="1173600" y="2751950"/>
            <a:ext cx="30543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408" name="Google Shape;1408;p37"/>
          <p:cNvSpPr txBox="1">
            <a:spLocks noGrp="1"/>
          </p:cNvSpPr>
          <p:nvPr>
            <p:ph type="subTitle" idx="2"/>
          </p:nvPr>
        </p:nvSpPr>
        <p:spPr>
          <a:xfrm>
            <a:off x="1173600" y="2160100"/>
            <a:ext cx="30543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37"/>
          <p:cNvSpPr txBox="1">
            <a:spLocks noGrp="1"/>
          </p:cNvSpPr>
          <p:nvPr>
            <p:ph type="body" idx="3"/>
          </p:nvPr>
        </p:nvSpPr>
        <p:spPr>
          <a:xfrm>
            <a:off x="4916100" y="2751950"/>
            <a:ext cx="30543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410" name="Google Shape;1410;p37"/>
          <p:cNvSpPr txBox="1">
            <a:spLocks noGrp="1"/>
          </p:cNvSpPr>
          <p:nvPr>
            <p:ph type="subTitle" idx="4"/>
          </p:nvPr>
        </p:nvSpPr>
        <p:spPr>
          <a:xfrm>
            <a:off x="4916100" y="2160100"/>
            <a:ext cx="30543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37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1_1_1_1_1_1_1_1_1_1_2_1_1_1_1_1_1_1_1_1_1_1_1_1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8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414" name="Google Shape;1414;p38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415" name="Google Shape;1415;p38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74" name="Google Shape;1474;p38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8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6" name="Google Shape;1476;p38"/>
          <p:cNvSpPr txBox="1">
            <a:spLocks noGrp="1"/>
          </p:cNvSpPr>
          <p:nvPr>
            <p:ph type="body" idx="1"/>
          </p:nvPr>
        </p:nvSpPr>
        <p:spPr>
          <a:xfrm>
            <a:off x="208725" y="2751950"/>
            <a:ext cx="25311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477" name="Google Shape;1477;p38"/>
          <p:cNvSpPr txBox="1">
            <a:spLocks noGrp="1"/>
          </p:cNvSpPr>
          <p:nvPr>
            <p:ph type="subTitle" idx="2"/>
          </p:nvPr>
        </p:nvSpPr>
        <p:spPr>
          <a:xfrm>
            <a:off x="208725" y="2160100"/>
            <a:ext cx="25311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8" name="Google Shape;1478;p38"/>
          <p:cNvSpPr txBox="1">
            <a:spLocks noGrp="1"/>
          </p:cNvSpPr>
          <p:nvPr>
            <p:ph type="body" idx="3"/>
          </p:nvPr>
        </p:nvSpPr>
        <p:spPr>
          <a:xfrm>
            <a:off x="3310098" y="2751950"/>
            <a:ext cx="25311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479" name="Google Shape;1479;p38"/>
          <p:cNvSpPr txBox="1">
            <a:spLocks noGrp="1"/>
          </p:cNvSpPr>
          <p:nvPr>
            <p:ph type="subTitle" idx="4"/>
          </p:nvPr>
        </p:nvSpPr>
        <p:spPr>
          <a:xfrm>
            <a:off x="3310098" y="2160100"/>
            <a:ext cx="25311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38"/>
          <p:cNvSpPr txBox="1">
            <a:spLocks noGrp="1"/>
          </p:cNvSpPr>
          <p:nvPr>
            <p:ph type="body" idx="5"/>
          </p:nvPr>
        </p:nvSpPr>
        <p:spPr>
          <a:xfrm>
            <a:off x="6411471" y="2751950"/>
            <a:ext cx="25311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481" name="Google Shape;1481;p38"/>
          <p:cNvSpPr txBox="1">
            <a:spLocks noGrp="1"/>
          </p:cNvSpPr>
          <p:nvPr>
            <p:ph type="subTitle" idx="6"/>
          </p:nvPr>
        </p:nvSpPr>
        <p:spPr>
          <a:xfrm>
            <a:off x="6411471" y="2160100"/>
            <a:ext cx="25311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38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">
  <p:cSld name="CUSTOM_1_1_1_1_1_1_1_1_1_1_2_1_1_1_1_1_1_1_1_1_1_1_1_1_1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9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485" name="Google Shape;1485;p39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486" name="Google Shape;1486;p39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9" name="Google Shape;1499;p39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0" name="Google Shape;1500;p39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39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39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39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39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39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5" name="Google Shape;1545;p39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9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39"/>
          <p:cNvSpPr txBox="1">
            <a:spLocks noGrp="1"/>
          </p:cNvSpPr>
          <p:nvPr>
            <p:ph type="body" idx="1"/>
          </p:nvPr>
        </p:nvSpPr>
        <p:spPr>
          <a:xfrm>
            <a:off x="208725" y="2751950"/>
            <a:ext cx="18705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548" name="Google Shape;1548;p39"/>
          <p:cNvSpPr txBox="1">
            <a:spLocks noGrp="1"/>
          </p:cNvSpPr>
          <p:nvPr>
            <p:ph type="subTitle" idx="2"/>
          </p:nvPr>
        </p:nvSpPr>
        <p:spPr>
          <a:xfrm>
            <a:off x="208725" y="2160100"/>
            <a:ext cx="1870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39"/>
          <p:cNvSpPr txBox="1">
            <a:spLocks noGrp="1"/>
          </p:cNvSpPr>
          <p:nvPr>
            <p:ph type="body" idx="3"/>
          </p:nvPr>
        </p:nvSpPr>
        <p:spPr>
          <a:xfrm>
            <a:off x="2500573" y="2751950"/>
            <a:ext cx="18705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550" name="Google Shape;1550;p39"/>
          <p:cNvSpPr txBox="1">
            <a:spLocks noGrp="1"/>
          </p:cNvSpPr>
          <p:nvPr>
            <p:ph type="subTitle" idx="4"/>
          </p:nvPr>
        </p:nvSpPr>
        <p:spPr>
          <a:xfrm>
            <a:off x="2500573" y="2160100"/>
            <a:ext cx="1870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39"/>
          <p:cNvSpPr txBox="1">
            <a:spLocks noGrp="1"/>
          </p:cNvSpPr>
          <p:nvPr>
            <p:ph type="body" idx="5"/>
          </p:nvPr>
        </p:nvSpPr>
        <p:spPr>
          <a:xfrm>
            <a:off x="4792421" y="2751950"/>
            <a:ext cx="18705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552" name="Google Shape;1552;p39"/>
          <p:cNvSpPr txBox="1">
            <a:spLocks noGrp="1"/>
          </p:cNvSpPr>
          <p:nvPr>
            <p:ph type="subTitle" idx="6"/>
          </p:nvPr>
        </p:nvSpPr>
        <p:spPr>
          <a:xfrm>
            <a:off x="4792421" y="2160100"/>
            <a:ext cx="1870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3" name="Google Shape;1553;p39"/>
          <p:cNvSpPr txBox="1">
            <a:spLocks noGrp="1"/>
          </p:cNvSpPr>
          <p:nvPr>
            <p:ph type="body" idx="7"/>
          </p:nvPr>
        </p:nvSpPr>
        <p:spPr>
          <a:xfrm>
            <a:off x="7084271" y="2751950"/>
            <a:ext cx="18705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554" name="Google Shape;1554;p39"/>
          <p:cNvSpPr txBox="1">
            <a:spLocks noGrp="1"/>
          </p:cNvSpPr>
          <p:nvPr>
            <p:ph type="subTitle" idx="8"/>
          </p:nvPr>
        </p:nvSpPr>
        <p:spPr>
          <a:xfrm>
            <a:off x="7084271" y="2160100"/>
            <a:ext cx="1870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5" name="Google Shape;1555;p39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CUSTOM_1_1_1_1_1_1_1_1_1_1_2_1_1_1_1_1_1_1_1_1_1_1_1_1_1_1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40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558" name="Google Shape;1558;p40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559" name="Google Shape;1559;p40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40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40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40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40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8" name="Google Shape;1618;p40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40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40"/>
          <p:cNvSpPr>
            <a:spLocks noGrp="1"/>
          </p:cNvSpPr>
          <p:nvPr>
            <p:ph type="pic" idx="2"/>
          </p:nvPr>
        </p:nvSpPr>
        <p:spPr>
          <a:xfrm>
            <a:off x="213450" y="2022825"/>
            <a:ext cx="8717100" cy="2837700"/>
          </a:xfrm>
          <a:prstGeom prst="roundRect">
            <a:avLst>
              <a:gd name="adj" fmla="val 4123"/>
            </a:avLst>
          </a:prstGeom>
          <a:noFill/>
          <a:ln>
            <a:noFill/>
          </a:ln>
        </p:spPr>
      </p:sp>
      <p:sp>
        <p:nvSpPr>
          <p:cNvPr id="1621" name="Google Shape;1621;p40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1_1_1_1_1_1_1_1_1_1_2_1_1_1_1_1_1_1_1_1_1_1_1_1_1_1_1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1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624" name="Google Shape;1624;p41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625" name="Google Shape;1625;p41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84" name="Google Shape;1684;p41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1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41"/>
          <p:cNvSpPr txBox="1">
            <a:spLocks noGrp="1"/>
          </p:cNvSpPr>
          <p:nvPr>
            <p:ph type="body" idx="1"/>
          </p:nvPr>
        </p:nvSpPr>
        <p:spPr>
          <a:xfrm>
            <a:off x="1173600" y="2391699"/>
            <a:ext cx="3054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687" name="Google Shape;1687;p41"/>
          <p:cNvSpPr txBox="1">
            <a:spLocks noGrp="1"/>
          </p:cNvSpPr>
          <p:nvPr>
            <p:ph type="subTitle" idx="2"/>
          </p:nvPr>
        </p:nvSpPr>
        <p:spPr>
          <a:xfrm>
            <a:off x="1173600" y="2160100"/>
            <a:ext cx="3054300" cy="2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8" name="Google Shape;1688;p41"/>
          <p:cNvSpPr txBox="1">
            <a:spLocks noGrp="1"/>
          </p:cNvSpPr>
          <p:nvPr>
            <p:ph type="body" idx="3"/>
          </p:nvPr>
        </p:nvSpPr>
        <p:spPr>
          <a:xfrm>
            <a:off x="4916100" y="2391699"/>
            <a:ext cx="3054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689" name="Google Shape;1689;p41"/>
          <p:cNvSpPr txBox="1">
            <a:spLocks noGrp="1"/>
          </p:cNvSpPr>
          <p:nvPr>
            <p:ph type="subTitle" idx="4"/>
          </p:nvPr>
        </p:nvSpPr>
        <p:spPr>
          <a:xfrm>
            <a:off x="4916100" y="2160100"/>
            <a:ext cx="3054300" cy="2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41"/>
          <p:cNvSpPr>
            <a:spLocks noGrp="1"/>
          </p:cNvSpPr>
          <p:nvPr>
            <p:ph type="pic" idx="5"/>
          </p:nvPr>
        </p:nvSpPr>
        <p:spPr>
          <a:xfrm>
            <a:off x="1173600" y="3022475"/>
            <a:ext cx="3054300" cy="18645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691" name="Google Shape;1691;p41"/>
          <p:cNvSpPr>
            <a:spLocks noGrp="1"/>
          </p:cNvSpPr>
          <p:nvPr>
            <p:ph type="pic" idx="6"/>
          </p:nvPr>
        </p:nvSpPr>
        <p:spPr>
          <a:xfrm>
            <a:off x="4916100" y="3022475"/>
            <a:ext cx="3054300" cy="18645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692" name="Google Shape;1692;p41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1_1_1_1_1_1_1_1_1_1_2_1_1_1_1_1_1_1_1_1_1_1_1_1_1_1_1_1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42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695" name="Google Shape;1695;p42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696" name="Google Shape;1696;p42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55" name="Google Shape;1755;p42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42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61677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42"/>
          <p:cNvSpPr txBox="1">
            <a:spLocks noGrp="1"/>
          </p:cNvSpPr>
          <p:nvPr>
            <p:ph type="body" idx="1"/>
          </p:nvPr>
        </p:nvSpPr>
        <p:spPr>
          <a:xfrm>
            <a:off x="423750" y="2391699"/>
            <a:ext cx="2586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758" name="Google Shape;1758;p42"/>
          <p:cNvSpPr txBox="1">
            <a:spLocks noGrp="1"/>
          </p:cNvSpPr>
          <p:nvPr>
            <p:ph type="subTitle" idx="2"/>
          </p:nvPr>
        </p:nvSpPr>
        <p:spPr>
          <a:xfrm>
            <a:off x="423750" y="2160100"/>
            <a:ext cx="2586900" cy="2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9" name="Google Shape;1759;p42"/>
          <p:cNvSpPr txBox="1">
            <a:spLocks noGrp="1"/>
          </p:cNvSpPr>
          <p:nvPr>
            <p:ph type="body" idx="3"/>
          </p:nvPr>
        </p:nvSpPr>
        <p:spPr>
          <a:xfrm>
            <a:off x="3276074" y="2391699"/>
            <a:ext cx="2586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760" name="Google Shape;1760;p42"/>
          <p:cNvSpPr txBox="1">
            <a:spLocks noGrp="1"/>
          </p:cNvSpPr>
          <p:nvPr>
            <p:ph type="subTitle" idx="4"/>
          </p:nvPr>
        </p:nvSpPr>
        <p:spPr>
          <a:xfrm>
            <a:off x="3276071" y="2160100"/>
            <a:ext cx="2586900" cy="2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1" name="Google Shape;1761;p42"/>
          <p:cNvSpPr>
            <a:spLocks noGrp="1"/>
          </p:cNvSpPr>
          <p:nvPr>
            <p:ph type="pic" idx="5"/>
          </p:nvPr>
        </p:nvSpPr>
        <p:spPr>
          <a:xfrm>
            <a:off x="423750" y="3022475"/>
            <a:ext cx="2586900" cy="18645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762" name="Google Shape;1762;p42"/>
          <p:cNvSpPr>
            <a:spLocks noGrp="1"/>
          </p:cNvSpPr>
          <p:nvPr>
            <p:ph type="pic" idx="6"/>
          </p:nvPr>
        </p:nvSpPr>
        <p:spPr>
          <a:xfrm>
            <a:off x="3276071" y="3022475"/>
            <a:ext cx="2586900" cy="18645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763" name="Google Shape;1763;p42"/>
          <p:cNvSpPr txBox="1">
            <a:spLocks noGrp="1"/>
          </p:cNvSpPr>
          <p:nvPr>
            <p:ph type="body" idx="7"/>
          </p:nvPr>
        </p:nvSpPr>
        <p:spPr>
          <a:xfrm>
            <a:off x="6128397" y="2391699"/>
            <a:ext cx="2586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764" name="Google Shape;1764;p42"/>
          <p:cNvSpPr txBox="1">
            <a:spLocks noGrp="1"/>
          </p:cNvSpPr>
          <p:nvPr>
            <p:ph type="subTitle" idx="8"/>
          </p:nvPr>
        </p:nvSpPr>
        <p:spPr>
          <a:xfrm>
            <a:off x="6128391" y="2160100"/>
            <a:ext cx="2586900" cy="2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42"/>
          <p:cNvSpPr>
            <a:spLocks noGrp="1"/>
          </p:cNvSpPr>
          <p:nvPr>
            <p:ph type="pic" idx="9"/>
          </p:nvPr>
        </p:nvSpPr>
        <p:spPr>
          <a:xfrm>
            <a:off x="6128391" y="3022475"/>
            <a:ext cx="2586900" cy="18645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766" name="Google Shape;1766;p42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1_1_1_1_1_1_1_1_1_1_2_1_1_1_1_1_1_1_1_1_1_1_1_1_1_1_1_1_1"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43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769" name="Google Shape;1769;p43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770" name="Google Shape;1770;p43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29" name="Google Shape;1829;p43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3"/>
          <p:cNvSpPr>
            <a:spLocks noGrp="1"/>
          </p:cNvSpPr>
          <p:nvPr>
            <p:ph type="pic" idx="2"/>
          </p:nvPr>
        </p:nvSpPr>
        <p:spPr>
          <a:xfrm>
            <a:off x="436350" y="262350"/>
            <a:ext cx="8271300" cy="46188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831" name="Google Shape;1831;p43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1_1_1_1_1_1_1_1_1_1_2_1_1_1_1_1_1_1_1_1_1_1_1_1_1_1_1_1_1_1"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4"/>
          <p:cNvSpPr txBox="1"/>
          <p:nvPr/>
        </p:nvSpPr>
        <p:spPr>
          <a:xfrm>
            <a:off x="2209933" y="1792527"/>
            <a:ext cx="254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834" name="Google Shape;1834;p44"/>
          <p:cNvGrpSpPr/>
          <p:nvPr/>
        </p:nvGrpSpPr>
        <p:grpSpPr>
          <a:xfrm>
            <a:off x="-6096" y="-3429"/>
            <a:ext cx="9156192" cy="5150358"/>
            <a:chOff x="0" y="0"/>
            <a:chExt cx="12192000" cy="6858000"/>
          </a:xfrm>
        </p:grpSpPr>
        <p:sp>
          <p:nvSpPr>
            <p:cNvPr id="1835" name="Google Shape;1835;p44"/>
            <p:cNvSpPr/>
            <p:nvPr/>
          </p:nvSpPr>
          <p:spPr>
            <a:xfrm>
              <a:off x="0" y="6515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0" y="6172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0" y="5829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0" y="5486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0" y="5143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0" y="4800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0" y="4457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0" y="4114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0" y="3771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0" y="34290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0" y="30861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0" y="27432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0" y="24003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0" y="20574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0" y="17145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0" y="13716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0" y="10287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0" y="6858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0" y="342900"/>
              <a:ext cx="12192000" cy="6350"/>
            </a:xfrm>
            <a:custGeom>
              <a:avLst/>
              <a:gdLst/>
              <a:ahLst/>
              <a:cxnLst/>
              <a:rect l="l" t="t" r="r" b="b"/>
              <a:pathLst>
                <a:path w="12192000" h="6350" extrusionOk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118946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1159725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112998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1100251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107051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1040777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101104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981309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9515729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921835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8920988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862361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8326247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80288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773150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74341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713676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68393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654202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62446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94734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5649976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535260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5055235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475786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4460494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41631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386575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35683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327101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29736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267627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237890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208153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1784223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148685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118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89211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594741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297370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 extrusionOk="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94" name="Google Shape;1894;p44"/>
          <p:cNvSpPr/>
          <p:nvPr/>
        </p:nvSpPr>
        <p:spPr>
          <a:xfrm>
            <a:off x="-6000" y="0"/>
            <a:ext cx="9156000" cy="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44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87297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6" name="Google Shape;1896;p44"/>
          <p:cNvSpPr>
            <a:spLocks noGrp="1"/>
          </p:cNvSpPr>
          <p:nvPr>
            <p:ph type="pic" idx="2"/>
          </p:nvPr>
        </p:nvSpPr>
        <p:spPr>
          <a:xfrm>
            <a:off x="208725" y="1344450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897" name="Google Shape;1897;p44"/>
          <p:cNvSpPr>
            <a:spLocks noGrp="1"/>
          </p:cNvSpPr>
          <p:nvPr>
            <p:ph type="pic" idx="3"/>
          </p:nvPr>
        </p:nvSpPr>
        <p:spPr>
          <a:xfrm>
            <a:off x="3154251" y="1344450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898" name="Google Shape;1898;p44"/>
          <p:cNvSpPr>
            <a:spLocks noGrp="1"/>
          </p:cNvSpPr>
          <p:nvPr>
            <p:ph type="pic" idx="4"/>
          </p:nvPr>
        </p:nvSpPr>
        <p:spPr>
          <a:xfrm>
            <a:off x="6099777" y="1344450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899" name="Google Shape;1899;p44"/>
          <p:cNvSpPr>
            <a:spLocks noGrp="1"/>
          </p:cNvSpPr>
          <p:nvPr>
            <p:ph type="pic" idx="5"/>
          </p:nvPr>
        </p:nvSpPr>
        <p:spPr>
          <a:xfrm>
            <a:off x="208725" y="2611125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900" name="Google Shape;1900;p44"/>
          <p:cNvSpPr>
            <a:spLocks noGrp="1"/>
          </p:cNvSpPr>
          <p:nvPr>
            <p:ph type="pic" idx="6"/>
          </p:nvPr>
        </p:nvSpPr>
        <p:spPr>
          <a:xfrm>
            <a:off x="3154251" y="2611125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901" name="Google Shape;1901;p44"/>
          <p:cNvSpPr>
            <a:spLocks noGrp="1"/>
          </p:cNvSpPr>
          <p:nvPr>
            <p:ph type="pic" idx="7"/>
          </p:nvPr>
        </p:nvSpPr>
        <p:spPr>
          <a:xfrm>
            <a:off x="6099777" y="2611125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902" name="Google Shape;1902;p44"/>
          <p:cNvSpPr>
            <a:spLocks noGrp="1"/>
          </p:cNvSpPr>
          <p:nvPr>
            <p:ph type="pic" idx="8"/>
          </p:nvPr>
        </p:nvSpPr>
        <p:spPr>
          <a:xfrm>
            <a:off x="208725" y="3877800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903" name="Google Shape;1903;p44"/>
          <p:cNvSpPr>
            <a:spLocks noGrp="1"/>
          </p:cNvSpPr>
          <p:nvPr>
            <p:ph type="pic" idx="9"/>
          </p:nvPr>
        </p:nvSpPr>
        <p:spPr>
          <a:xfrm>
            <a:off x="3154251" y="3877800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904" name="Google Shape;1904;p44"/>
          <p:cNvSpPr>
            <a:spLocks noGrp="1"/>
          </p:cNvSpPr>
          <p:nvPr>
            <p:ph type="pic" idx="13"/>
          </p:nvPr>
        </p:nvSpPr>
        <p:spPr>
          <a:xfrm>
            <a:off x="6099777" y="3877800"/>
            <a:ext cx="2838600" cy="1151100"/>
          </a:xfrm>
          <a:prstGeom prst="roundRect">
            <a:avLst>
              <a:gd name="adj" fmla="val 3854"/>
            </a:avLst>
          </a:prstGeom>
          <a:noFill/>
          <a:ln>
            <a:noFill/>
          </a:ln>
        </p:spPr>
      </p:sp>
      <p:sp>
        <p:nvSpPr>
          <p:cNvPr id="1905" name="Google Shape;1905;p44"/>
          <p:cNvSpPr/>
          <p:nvPr/>
        </p:nvSpPr>
        <p:spPr>
          <a:xfrm rot="5400000">
            <a:off x="82250" y="69300"/>
            <a:ext cx="104100" cy="900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57925"/>
            <a:ext cx="641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exend"/>
              <a:buNone/>
              <a:defRPr sz="4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239450" y="2823325"/>
            <a:ext cx="3145800" cy="2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2">
          <p15:clr>
            <a:srgbClr val="E46962"/>
          </p15:clr>
        </p15:guide>
        <p15:guide id="2" pos="5688">
          <p15:clr>
            <a:srgbClr val="E46962"/>
          </p15:clr>
        </p15:guide>
        <p15:guide id="3" orient="horz" pos="72">
          <p15:clr>
            <a:srgbClr val="E46962"/>
          </p15:clr>
        </p15:guide>
        <p15:guide id="4" orient="horz" pos="3168">
          <p15:clr>
            <a:srgbClr val="E46962"/>
          </p15:clr>
        </p15:guide>
        <p15:guide id="5" orient="horz" pos="864">
          <p15:clr>
            <a:srgbClr val="E46962"/>
          </p15:clr>
        </p15:guide>
        <p15:guide id="6" pos="196">
          <p15:clr>
            <a:srgbClr val="E46962"/>
          </p15:clr>
        </p15:guide>
        <p15:guide id="7" orient="horz" pos="936">
          <p15:clr>
            <a:srgbClr val="E46962"/>
          </p15:clr>
        </p15:guide>
        <p15:guide id="8" orient="horz" pos="68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0" name="Google Shape;1910;p45"/>
          <p:cNvCxnSpPr/>
          <p:nvPr/>
        </p:nvCxnSpPr>
        <p:spPr>
          <a:xfrm rot="10800000" flipH="1">
            <a:off x="-26240" y="4410291"/>
            <a:ext cx="1283700" cy="1013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1" name="Google Shape;1911;p45"/>
          <p:cNvCxnSpPr/>
          <p:nvPr/>
        </p:nvCxnSpPr>
        <p:spPr>
          <a:xfrm rot="10800000" flipH="1">
            <a:off x="1374300" y="3476200"/>
            <a:ext cx="2030100" cy="8892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2" name="Google Shape;1912;p45"/>
          <p:cNvCxnSpPr/>
          <p:nvPr/>
        </p:nvCxnSpPr>
        <p:spPr>
          <a:xfrm rot="10800000" flipH="1">
            <a:off x="3512075" y="2326450"/>
            <a:ext cx="1473000" cy="10509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3" name="Google Shape;1913;p45"/>
          <p:cNvCxnSpPr/>
          <p:nvPr/>
        </p:nvCxnSpPr>
        <p:spPr>
          <a:xfrm>
            <a:off x="3584000" y="3628850"/>
            <a:ext cx="1688700" cy="6648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4" name="Google Shape;1914;p45"/>
          <p:cNvCxnSpPr/>
          <p:nvPr/>
        </p:nvCxnSpPr>
        <p:spPr>
          <a:xfrm rot="10800000" flipH="1">
            <a:off x="5479235" y="3332541"/>
            <a:ext cx="1518000" cy="8802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5" name="Google Shape;1915;p45"/>
          <p:cNvCxnSpPr/>
          <p:nvPr/>
        </p:nvCxnSpPr>
        <p:spPr>
          <a:xfrm rot="10800000" flipH="1">
            <a:off x="5200825" y="1832550"/>
            <a:ext cx="2973000" cy="467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6" name="Google Shape;1916;p45"/>
          <p:cNvCxnSpPr/>
          <p:nvPr/>
        </p:nvCxnSpPr>
        <p:spPr>
          <a:xfrm rot="10800000" flipH="1">
            <a:off x="7104910" y="1913191"/>
            <a:ext cx="1042200" cy="12039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7" name="Google Shape;1917;p45"/>
          <p:cNvCxnSpPr/>
          <p:nvPr/>
        </p:nvCxnSpPr>
        <p:spPr>
          <a:xfrm rot="10800000" flipH="1">
            <a:off x="6979250" y="2423475"/>
            <a:ext cx="2335200" cy="8910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8" name="Google Shape;1918;p45"/>
          <p:cNvCxnSpPr/>
          <p:nvPr/>
        </p:nvCxnSpPr>
        <p:spPr>
          <a:xfrm>
            <a:off x="8398475" y="1850350"/>
            <a:ext cx="810900" cy="492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9" name="Google Shape;1919;p45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1920" name="Google Shape;1920;p45"/>
          <p:cNvSpPr txBox="1">
            <a:spLocks noGrp="1"/>
          </p:cNvSpPr>
          <p:nvPr>
            <p:ph type="subTitle" idx="2"/>
          </p:nvPr>
        </p:nvSpPr>
        <p:spPr>
          <a:xfrm>
            <a:off x="5767125" y="425525"/>
            <a:ext cx="3238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Gavin Crigger, Tao Groves, Matthew Lucio, Justin Park</a:t>
            </a:r>
            <a:endParaRPr/>
          </a:p>
        </p:txBody>
      </p:sp>
      <p:sp>
        <p:nvSpPr>
          <p:cNvPr id="1921" name="Google Shape;1921;p45"/>
          <p:cNvSpPr txBox="1">
            <a:spLocks noGrp="1"/>
          </p:cNvSpPr>
          <p:nvPr>
            <p:ph type="title"/>
          </p:nvPr>
        </p:nvSpPr>
        <p:spPr>
          <a:xfrm>
            <a:off x="208725" y="344175"/>
            <a:ext cx="53409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Eppstein’s Algorithm</a:t>
            </a:r>
            <a:endParaRPr/>
          </a:p>
        </p:txBody>
      </p:sp>
      <p:sp>
        <p:nvSpPr>
          <p:cNvPr id="1922" name="Google Shape;1922;p45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1923" name="Google Shape;1923;p45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1924" name="Google Shape;1924;p45"/>
          <p:cNvSpPr/>
          <p:nvPr/>
        </p:nvSpPr>
        <p:spPr>
          <a:xfrm>
            <a:off x="835975" y="3964100"/>
            <a:ext cx="759900" cy="7389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25" name="Google Shape;1925;p45"/>
          <p:cNvSpPr/>
          <p:nvPr/>
        </p:nvSpPr>
        <p:spPr>
          <a:xfrm>
            <a:off x="3099875" y="3146600"/>
            <a:ext cx="759900" cy="738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26" name="Google Shape;1926;p45"/>
          <p:cNvSpPr/>
          <p:nvPr/>
        </p:nvSpPr>
        <p:spPr>
          <a:xfrm>
            <a:off x="5091200" y="3885500"/>
            <a:ext cx="759900" cy="738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27" name="Google Shape;1927;p45"/>
          <p:cNvSpPr/>
          <p:nvPr/>
        </p:nvSpPr>
        <p:spPr>
          <a:xfrm>
            <a:off x="6671450" y="2844050"/>
            <a:ext cx="759900" cy="7389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28" name="Google Shape;1928;p45"/>
          <p:cNvSpPr/>
          <p:nvPr/>
        </p:nvSpPr>
        <p:spPr>
          <a:xfrm>
            <a:off x="7895425" y="1485900"/>
            <a:ext cx="759900" cy="738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29" name="Google Shape;1929;p45"/>
          <p:cNvSpPr/>
          <p:nvPr/>
        </p:nvSpPr>
        <p:spPr>
          <a:xfrm>
            <a:off x="4751075" y="2028750"/>
            <a:ext cx="759900" cy="738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54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299" name="Google Shape;2299;p54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300" name="Google Shape;2300;p54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301" name="Google Shape;2301;p54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Graph construction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02" name="Google Shape;2302;p54"/>
          <p:cNvSpPr/>
          <p:nvPr/>
        </p:nvSpPr>
        <p:spPr>
          <a:xfrm>
            <a:off x="361275" y="1639850"/>
            <a:ext cx="4641900" cy="3219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Eppstein’s algorithm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 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)</a:t>
            </a: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# graph construction</a:t>
            </a:r>
            <a:endParaRPr sz="1200" i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	build reverse graph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endParaRPr sz="1200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2	run Dijkstra's on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to find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for all vertices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3	construct shortest path tree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endParaRPr sz="1200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4	create min-heap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H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of sidetrack edges for all vertices (faster adjacency lists)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5	create result set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=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endParaRPr sz="1200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6	create overarching min-heap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initially with (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H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) 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03" name="Google Shape;2303;p54"/>
          <p:cNvSpPr/>
          <p:nvPr/>
        </p:nvSpPr>
        <p:spPr>
          <a:xfrm>
            <a:off x="6628950" y="772475"/>
            <a:ext cx="539100" cy="395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H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04" name="Google Shape;2304;p54"/>
          <p:cNvSpPr/>
          <p:nvPr/>
        </p:nvSpPr>
        <p:spPr>
          <a:xfrm>
            <a:off x="6415650" y="141125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(S,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2)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05" name="Google Shape;2305;p54"/>
          <p:cNvSpPr/>
          <p:nvPr/>
        </p:nvSpPr>
        <p:spPr>
          <a:xfrm>
            <a:off x="6964913" y="202890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2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4)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06" name="Google Shape;2306;p54"/>
          <p:cNvSpPr/>
          <p:nvPr/>
        </p:nvSpPr>
        <p:spPr>
          <a:xfrm>
            <a:off x="5866388" y="202890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3)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07" name="Google Shape;2307;p54"/>
          <p:cNvSpPr/>
          <p:nvPr/>
        </p:nvSpPr>
        <p:spPr>
          <a:xfrm>
            <a:off x="6593750" y="3207925"/>
            <a:ext cx="539100" cy="395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H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u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08" name="Google Shape;2308;p54"/>
          <p:cNvSpPr/>
          <p:nvPr/>
        </p:nvSpPr>
        <p:spPr>
          <a:xfrm>
            <a:off x="6380450" y="384670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(U,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6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1)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09" name="Google Shape;2309;p54"/>
          <p:cNvSpPr/>
          <p:nvPr/>
        </p:nvSpPr>
        <p:spPr>
          <a:xfrm>
            <a:off x="6929713" y="446435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8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9)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10" name="Google Shape;2310;p54"/>
          <p:cNvSpPr/>
          <p:nvPr/>
        </p:nvSpPr>
        <p:spPr>
          <a:xfrm>
            <a:off x="5831188" y="446435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4,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2)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11" name="Google Shape;2311;p54"/>
          <p:cNvCxnSpPr>
            <a:stCxn id="2303" idx="2"/>
            <a:endCxn id="2304" idx="0"/>
          </p:cNvCxnSpPr>
          <p:nvPr/>
        </p:nvCxnSpPr>
        <p:spPr>
          <a:xfrm>
            <a:off x="6898500" y="1167575"/>
            <a:ext cx="0" cy="243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312" name="Google Shape;2312;p54"/>
          <p:cNvCxnSpPr>
            <a:stCxn id="2304" idx="2"/>
            <a:endCxn id="2306" idx="0"/>
          </p:cNvCxnSpPr>
          <p:nvPr/>
        </p:nvCxnSpPr>
        <p:spPr>
          <a:xfrm flipH="1">
            <a:off x="6349200" y="1806350"/>
            <a:ext cx="549300" cy="22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313" name="Google Shape;2313;p54"/>
          <p:cNvCxnSpPr>
            <a:stCxn id="2304" idx="2"/>
            <a:endCxn id="2305" idx="0"/>
          </p:cNvCxnSpPr>
          <p:nvPr/>
        </p:nvCxnSpPr>
        <p:spPr>
          <a:xfrm>
            <a:off x="6898500" y="1806350"/>
            <a:ext cx="549300" cy="22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314" name="Google Shape;2314;p54"/>
          <p:cNvCxnSpPr>
            <a:stCxn id="2310" idx="1"/>
            <a:endCxn id="2306" idx="1"/>
          </p:cNvCxnSpPr>
          <p:nvPr/>
        </p:nvCxnSpPr>
        <p:spPr>
          <a:xfrm rot="10800000" flipH="1">
            <a:off x="5831188" y="2226500"/>
            <a:ext cx="35100" cy="2435400"/>
          </a:xfrm>
          <a:prstGeom prst="curvedConnector3">
            <a:avLst>
              <a:gd name="adj1" fmla="val -678419"/>
            </a:avLst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15" name="Google Shape;2315;p54"/>
          <p:cNvCxnSpPr>
            <a:stCxn id="2305" idx="3"/>
            <a:endCxn id="2309" idx="3"/>
          </p:cNvCxnSpPr>
          <p:nvPr/>
        </p:nvCxnSpPr>
        <p:spPr>
          <a:xfrm flipH="1">
            <a:off x="7895513" y="2226450"/>
            <a:ext cx="35100" cy="2435400"/>
          </a:xfrm>
          <a:prstGeom prst="curvedConnector3">
            <a:avLst>
              <a:gd name="adj1" fmla="val -678419"/>
            </a:avLst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16" name="Google Shape;2316;p54"/>
          <p:cNvCxnSpPr>
            <a:endCxn id="2308" idx="0"/>
          </p:cNvCxnSpPr>
          <p:nvPr/>
        </p:nvCxnSpPr>
        <p:spPr>
          <a:xfrm>
            <a:off x="6863300" y="3603100"/>
            <a:ext cx="0" cy="243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317" name="Google Shape;2317;p54"/>
          <p:cNvCxnSpPr>
            <a:stCxn id="2308" idx="2"/>
            <a:endCxn id="2310" idx="0"/>
          </p:cNvCxnSpPr>
          <p:nvPr/>
        </p:nvCxnSpPr>
        <p:spPr>
          <a:xfrm flipH="1">
            <a:off x="6314000" y="4241800"/>
            <a:ext cx="549300" cy="22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318" name="Google Shape;2318;p54"/>
          <p:cNvCxnSpPr>
            <a:stCxn id="2308" idx="2"/>
            <a:endCxn id="2309" idx="0"/>
          </p:cNvCxnSpPr>
          <p:nvPr/>
        </p:nvCxnSpPr>
        <p:spPr>
          <a:xfrm>
            <a:off x="6863300" y="4241800"/>
            <a:ext cx="549300" cy="22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sp>
        <p:nvSpPr>
          <p:cNvPr id="2319" name="Google Shape;2319;p54"/>
          <p:cNvSpPr txBox="1"/>
          <p:nvPr/>
        </p:nvSpPr>
        <p:spPr>
          <a:xfrm>
            <a:off x="6314300" y="2618413"/>
            <a:ext cx="10980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… ∀ v ∈ V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0" name="Google Shape;2320;p54"/>
          <p:cNvSpPr txBox="1"/>
          <p:nvPr/>
        </p:nvSpPr>
        <p:spPr>
          <a:xfrm>
            <a:off x="6863300" y="108235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1" name="Google Shape;2321;p54"/>
          <p:cNvSpPr txBox="1"/>
          <p:nvPr/>
        </p:nvSpPr>
        <p:spPr>
          <a:xfrm>
            <a:off x="6380450" y="173910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2" name="Google Shape;2322;p54"/>
          <p:cNvSpPr txBox="1"/>
          <p:nvPr/>
        </p:nvSpPr>
        <p:spPr>
          <a:xfrm>
            <a:off x="7168050" y="173910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3" name="Google Shape;2323;p54"/>
          <p:cNvSpPr txBox="1"/>
          <p:nvPr/>
        </p:nvSpPr>
        <p:spPr>
          <a:xfrm>
            <a:off x="6863300" y="3549963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4" name="Google Shape;2324;p54"/>
          <p:cNvSpPr txBox="1"/>
          <p:nvPr/>
        </p:nvSpPr>
        <p:spPr>
          <a:xfrm>
            <a:off x="6379875" y="416560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5" name="Google Shape;2325;p54"/>
          <p:cNvSpPr txBox="1"/>
          <p:nvPr/>
        </p:nvSpPr>
        <p:spPr>
          <a:xfrm>
            <a:off x="7166563" y="416560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6" name="Google Shape;2326;p54"/>
          <p:cNvSpPr txBox="1"/>
          <p:nvPr/>
        </p:nvSpPr>
        <p:spPr>
          <a:xfrm>
            <a:off x="5319650" y="309575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7" name="Google Shape;2327;p54"/>
          <p:cNvSpPr txBox="1"/>
          <p:nvPr/>
        </p:nvSpPr>
        <p:spPr>
          <a:xfrm>
            <a:off x="8168850" y="309575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8" name="Google Shape;2328;p54"/>
          <p:cNvSpPr/>
          <p:nvPr/>
        </p:nvSpPr>
        <p:spPr>
          <a:xfrm>
            <a:off x="4921402" y="371975"/>
            <a:ext cx="1475700" cy="119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Heap edges are dashed, one heap per vertex (representing vertex’s sidetrack adjacency list)</a:t>
            </a: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29" name="Google Shape;2329;p54"/>
          <p:cNvSpPr/>
          <p:nvPr/>
        </p:nvSpPr>
        <p:spPr>
          <a:xfrm>
            <a:off x="7622725" y="3553600"/>
            <a:ext cx="1407300" cy="85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Solid lines connect heaps, weighted by the destination sidetrack edge.</a:t>
            </a: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55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335" name="Google Shape;2335;p55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336" name="Google Shape;2336;p55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337" name="Google Shape;2337;p55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K-pop algorithm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38" name="Google Shape;2338;p55"/>
          <p:cNvSpPr/>
          <p:nvPr/>
        </p:nvSpPr>
        <p:spPr>
          <a:xfrm>
            <a:off x="361275" y="1639850"/>
            <a:ext cx="4479000" cy="3219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Eppstein’s algorithm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 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)</a:t>
            </a: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# k-pop algorithm</a:t>
            </a:r>
            <a:endParaRPr sz="1200" i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7 	while len(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) &lt;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is not empty 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8		pop total cost, node from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9		add cost to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10		push node’s outgoing edges to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with cumulative cost + sidetrack weight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11	return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39" name="Google Shape;2339;p55"/>
          <p:cNvSpPr/>
          <p:nvPr/>
        </p:nvSpPr>
        <p:spPr>
          <a:xfrm>
            <a:off x="6628950" y="1991675"/>
            <a:ext cx="539100" cy="3951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H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40" name="Google Shape;2340;p55"/>
          <p:cNvSpPr/>
          <p:nvPr/>
        </p:nvSpPr>
        <p:spPr>
          <a:xfrm>
            <a:off x="6415650" y="263045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(S,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2)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41" name="Google Shape;2341;p55"/>
          <p:cNvSpPr/>
          <p:nvPr/>
        </p:nvSpPr>
        <p:spPr>
          <a:xfrm>
            <a:off x="6964913" y="324810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2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4)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42" name="Google Shape;2342;p55"/>
          <p:cNvSpPr/>
          <p:nvPr/>
        </p:nvSpPr>
        <p:spPr>
          <a:xfrm>
            <a:off x="5866388" y="3248100"/>
            <a:ext cx="965700" cy="39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(V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V</a:t>
            </a:r>
            <a:r>
              <a:rPr lang="en" sz="1200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, 3)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43" name="Google Shape;2343;p55"/>
          <p:cNvCxnSpPr>
            <a:stCxn id="2339" idx="2"/>
            <a:endCxn id="2340" idx="0"/>
          </p:cNvCxnSpPr>
          <p:nvPr/>
        </p:nvCxnSpPr>
        <p:spPr>
          <a:xfrm>
            <a:off x="6898500" y="2386775"/>
            <a:ext cx="0" cy="243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344" name="Google Shape;2344;p55"/>
          <p:cNvCxnSpPr>
            <a:stCxn id="2340" idx="2"/>
            <a:endCxn id="2342" idx="0"/>
          </p:cNvCxnSpPr>
          <p:nvPr/>
        </p:nvCxnSpPr>
        <p:spPr>
          <a:xfrm flipH="1">
            <a:off x="6349200" y="3025550"/>
            <a:ext cx="549300" cy="22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cxnSp>
        <p:nvCxnSpPr>
          <p:cNvPr id="2345" name="Google Shape;2345;p55"/>
          <p:cNvCxnSpPr>
            <a:stCxn id="2340" idx="2"/>
            <a:endCxn id="2341" idx="0"/>
          </p:cNvCxnSpPr>
          <p:nvPr/>
        </p:nvCxnSpPr>
        <p:spPr>
          <a:xfrm>
            <a:off x="6898500" y="3025550"/>
            <a:ext cx="549300" cy="22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ot"/>
            <a:round/>
            <a:headEnd type="none" w="med" len="med"/>
            <a:tailEnd type="stealth" w="med" len="med"/>
          </a:ln>
        </p:spPr>
      </p:cxnSp>
      <p:sp>
        <p:nvSpPr>
          <p:cNvPr id="2346" name="Google Shape;2346;p55"/>
          <p:cNvSpPr txBox="1"/>
          <p:nvPr/>
        </p:nvSpPr>
        <p:spPr>
          <a:xfrm>
            <a:off x="6863300" y="230155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7" name="Google Shape;2347;p55"/>
          <p:cNvSpPr txBox="1"/>
          <p:nvPr/>
        </p:nvSpPr>
        <p:spPr>
          <a:xfrm>
            <a:off x="6380450" y="295830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8" name="Google Shape;2348;p55"/>
          <p:cNvSpPr txBox="1"/>
          <p:nvPr/>
        </p:nvSpPr>
        <p:spPr>
          <a:xfrm>
            <a:off x="7168050" y="2958300"/>
            <a:ext cx="27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9" name="Google Shape;2349;p55"/>
          <p:cNvSpPr/>
          <p:nvPr/>
        </p:nvSpPr>
        <p:spPr>
          <a:xfrm>
            <a:off x="5202150" y="1991675"/>
            <a:ext cx="539100" cy="395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Q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p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50" name="Google Shape;2350;p55"/>
          <p:cNvCxnSpPr>
            <a:stCxn id="2349" idx="3"/>
            <a:endCxn id="2339" idx="1"/>
          </p:cNvCxnSpPr>
          <p:nvPr/>
        </p:nvCxnSpPr>
        <p:spPr>
          <a:xfrm>
            <a:off x="5741250" y="2189225"/>
            <a:ext cx="8877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51" name="Google Shape;2351;p55"/>
          <p:cNvCxnSpPr>
            <a:stCxn id="2340" idx="3"/>
          </p:cNvCxnSpPr>
          <p:nvPr/>
        </p:nvCxnSpPr>
        <p:spPr>
          <a:xfrm rot="10800000" flipH="1">
            <a:off x="7381350" y="2543600"/>
            <a:ext cx="476400" cy="284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52" name="Google Shape;2352;p55"/>
          <p:cNvSpPr/>
          <p:nvPr/>
        </p:nvSpPr>
        <p:spPr>
          <a:xfrm>
            <a:off x="7595700" y="1890600"/>
            <a:ext cx="1434000" cy="95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Found the next optimal path! Push this node’s children and re-loop.</a:t>
            </a: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53" name="Google Shape;2353;p55"/>
          <p:cNvSpPr txBox="1"/>
          <p:nvPr/>
        </p:nvSpPr>
        <p:spPr>
          <a:xfrm>
            <a:off x="6314300" y="3837613"/>
            <a:ext cx="10980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… repeat </a:t>
            </a:r>
            <a:r>
              <a:rPr lang="en" sz="12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 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times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354" name="Google Shape;2354;p55"/>
          <p:cNvCxnSpPr>
            <a:stCxn id="2346" idx="1"/>
          </p:cNvCxnSpPr>
          <p:nvPr/>
        </p:nvCxnSpPr>
        <p:spPr>
          <a:xfrm rot="10800000">
            <a:off x="6304100" y="1681150"/>
            <a:ext cx="559200" cy="77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55" name="Google Shape;2355;p55"/>
          <p:cNvSpPr/>
          <p:nvPr/>
        </p:nvSpPr>
        <p:spPr>
          <a:xfrm>
            <a:off x="5336450" y="420200"/>
            <a:ext cx="2025600" cy="12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Our next optimal path has weight 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d</a:t>
            </a:r>
            <a:r>
              <a:rPr lang="en" sz="1000" baseline="-25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 + 2. When we push children, we push our cumulative path weight with them (accumulating sidetrack weight).</a:t>
            </a:r>
            <a:endParaRPr sz="10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56"/>
          <p:cNvSpPr/>
          <p:nvPr/>
        </p:nvSpPr>
        <p:spPr>
          <a:xfrm>
            <a:off x="7217825" y="1521575"/>
            <a:ext cx="1754100" cy="23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61" name="Google Shape;2361;p56"/>
          <p:cNvSpPr/>
          <p:nvPr/>
        </p:nvSpPr>
        <p:spPr>
          <a:xfrm>
            <a:off x="5155850" y="574875"/>
            <a:ext cx="3810300" cy="1844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62" name="Google Shape;2362;p56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363" name="Google Shape;2363;p56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364" name="Google Shape;2364;p56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365" name="Google Shape;2365;p56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Overall pseudocode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66" name="Google Shape;2366;p56"/>
          <p:cNvSpPr/>
          <p:nvPr/>
        </p:nvSpPr>
        <p:spPr>
          <a:xfrm>
            <a:off x="361275" y="1639850"/>
            <a:ext cx="4630800" cy="3219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Eppstein’s algorithm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 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)</a:t>
            </a: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# graph construction</a:t>
            </a:r>
            <a:endParaRPr sz="1200" i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	build reverse graph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endParaRPr sz="1200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2	run Dijkstra's on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to find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for all vertices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3	construct shortest path tree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endParaRPr sz="1200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4	create min-heap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H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of sidetrack edges for all vertices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5	create result set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=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endParaRPr sz="1200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6	create overarching min-heap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initially with (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H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)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# k-pop algorithm</a:t>
            </a:r>
            <a:endParaRPr sz="1200" i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7 	while len(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) &lt;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is not empty 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8		pop total cost, node from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9		add cost to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10		push node’s outgoing edges to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11	return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67" name="Google Shape;2367;p56"/>
          <p:cNvSpPr/>
          <p:nvPr/>
        </p:nvSpPr>
        <p:spPr>
          <a:xfrm>
            <a:off x="5257175" y="717625"/>
            <a:ext cx="1169700" cy="4356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G, s, t, k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68" name="Google Shape;2368;p56"/>
          <p:cNvSpPr/>
          <p:nvPr/>
        </p:nvSpPr>
        <p:spPr>
          <a:xfrm>
            <a:off x="5624225" y="1924025"/>
            <a:ext cx="435600" cy="435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G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r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69" name="Google Shape;2369;p56"/>
          <p:cNvCxnSpPr>
            <a:stCxn id="2367" idx="2"/>
            <a:endCxn id="2368" idx="0"/>
          </p:cNvCxnSpPr>
          <p:nvPr/>
        </p:nvCxnSpPr>
        <p:spPr>
          <a:xfrm>
            <a:off x="5842025" y="1153225"/>
            <a:ext cx="0" cy="7707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0" name="Google Shape;2370;p56"/>
          <p:cNvSpPr/>
          <p:nvPr/>
        </p:nvSpPr>
        <p:spPr>
          <a:xfrm>
            <a:off x="5664425" y="1332000"/>
            <a:ext cx="355200" cy="3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endParaRPr sz="1200" b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371" name="Google Shape;2371;p56"/>
          <p:cNvCxnSpPr/>
          <p:nvPr/>
        </p:nvCxnSpPr>
        <p:spPr>
          <a:xfrm rot="-5400000" flipH="1">
            <a:off x="5910800" y="1449250"/>
            <a:ext cx="1221900" cy="180000"/>
          </a:xfrm>
          <a:prstGeom prst="bentConnector3">
            <a:avLst>
              <a:gd name="adj1" fmla="val -775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2" name="Google Shape;2372;p56"/>
          <p:cNvSpPr/>
          <p:nvPr/>
        </p:nvSpPr>
        <p:spPr>
          <a:xfrm>
            <a:off x="7217950" y="1924025"/>
            <a:ext cx="1619700" cy="4356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d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u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, p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u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 ∀ u ⋹ V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73" name="Google Shape;2373;p56"/>
          <p:cNvCxnSpPr>
            <a:stCxn id="2368" idx="3"/>
            <a:endCxn id="2372" idx="1"/>
          </p:cNvCxnSpPr>
          <p:nvPr/>
        </p:nvCxnSpPr>
        <p:spPr>
          <a:xfrm>
            <a:off x="6059825" y="2141825"/>
            <a:ext cx="11580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4" name="Google Shape;2374;p56"/>
          <p:cNvSpPr/>
          <p:nvPr/>
        </p:nvSpPr>
        <p:spPr>
          <a:xfrm>
            <a:off x="6346375" y="1332000"/>
            <a:ext cx="497400" cy="3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</a:t>
            </a:r>
            <a:r>
              <a:rPr lang="en" sz="1200" b="1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 t</a:t>
            </a:r>
            <a:endParaRPr sz="1200" b="1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5" name="Google Shape;2375;p56"/>
          <p:cNvSpPr/>
          <p:nvPr/>
        </p:nvSpPr>
        <p:spPr>
          <a:xfrm>
            <a:off x="6191898" y="1987925"/>
            <a:ext cx="770400" cy="3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Djikstra’s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76" name="Google Shape;2376;p56"/>
          <p:cNvSpPr/>
          <p:nvPr/>
        </p:nvSpPr>
        <p:spPr>
          <a:xfrm>
            <a:off x="7810000" y="989875"/>
            <a:ext cx="435600" cy="435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77" name="Google Shape;2377;p56"/>
          <p:cNvCxnSpPr>
            <a:stCxn id="2372" idx="0"/>
            <a:endCxn id="2376" idx="2"/>
          </p:cNvCxnSpPr>
          <p:nvPr/>
        </p:nvCxnSpPr>
        <p:spPr>
          <a:xfrm rot="10800000">
            <a:off x="8027800" y="1425425"/>
            <a:ext cx="0" cy="498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8" name="Google Shape;2378;p56"/>
          <p:cNvSpPr/>
          <p:nvPr/>
        </p:nvSpPr>
        <p:spPr>
          <a:xfrm>
            <a:off x="7810000" y="3243975"/>
            <a:ext cx="435600" cy="435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H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u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79" name="Google Shape;2379;p56"/>
          <p:cNvCxnSpPr>
            <a:stCxn id="2372" idx="2"/>
            <a:endCxn id="2378" idx="0"/>
          </p:cNvCxnSpPr>
          <p:nvPr/>
        </p:nvCxnSpPr>
        <p:spPr>
          <a:xfrm>
            <a:off x="8027800" y="2359625"/>
            <a:ext cx="0" cy="8844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0" name="Google Shape;2380;p56"/>
          <p:cNvSpPr/>
          <p:nvPr/>
        </p:nvSpPr>
        <p:spPr>
          <a:xfrm>
            <a:off x="7642600" y="2696150"/>
            <a:ext cx="770400" cy="3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="1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, p</a:t>
            </a:r>
            <a:r>
              <a:rPr lang="en" sz="1200" b="1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endParaRPr sz="1200" b="1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81" name="Google Shape;2381;p56"/>
          <p:cNvSpPr/>
          <p:nvPr/>
        </p:nvSpPr>
        <p:spPr>
          <a:xfrm>
            <a:off x="6676525" y="2632250"/>
            <a:ext cx="435600" cy="435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R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a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82" name="Google Shape;2382;p56"/>
          <p:cNvSpPr/>
          <p:nvPr/>
        </p:nvSpPr>
        <p:spPr>
          <a:xfrm>
            <a:off x="6676525" y="3243975"/>
            <a:ext cx="435600" cy="435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Q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p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83" name="Google Shape;2383;p56"/>
          <p:cNvCxnSpPr>
            <a:stCxn id="2380" idx="1"/>
            <a:endCxn id="2381" idx="3"/>
          </p:cNvCxnSpPr>
          <p:nvPr/>
        </p:nvCxnSpPr>
        <p:spPr>
          <a:xfrm rot="10800000">
            <a:off x="7112200" y="2850050"/>
            <a:ext cx="5304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84" name="Google Shape;2384;p56"/>
          <p:cNvCxnSpPr>
            <a:stCxn id="2378" idx="1"/>
            <a:endCxn id="2382" idx="3"/>
          </p:cNvCxnSpPr>
          <p:nvPr/>
        </p:nvCxnSpPr>
        <p:spPr>
          <a:xfrm rot="10800000">
            <a:off x="7112200" y="3461775"/>
            <a:ext cx="6978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85" name="Google Shape;2385;p56"/>
          <p:cNvCxnSpPr>
            <a:stCxn id="2380" idx="1"/>
            <a:endCxn id="2382" idx="3"/>
          </p:cNvCxnSpPr>
          <p:nvPr/>
        </p:nvCxnSpPr>
        <p:spPr>
          <a:xfrm flipH="1">
            <a:off x="7112200" y="2850050"/>
            <a:ext cx="530400" cy="6117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6" name="Google Shape;2386;p56"/>
          <p:cNvSpPr/>
          <p:nvPr/>
        </p:nvSpPr>
        <p:spPr>
          <a:xfrm>
            <a:off x="6262075" y="4169975"/>
            <a:ext cx="1264500" cy="4356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cost, node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387" name="Google Shape;2387;p56"/>
          <p:cNvCxnSpPr>
            <a:stCxn id="2382" idx="2"/>
            <a:endCxn id="2386" idx="0"/>
          </p:cNvCxnSpPr>
          <p:nvPr/>
        </p:nvCxnSpPr>
        <p:spPr>
          <a:xfrm>
            <a:off x="6894325" y="3679575"/>
            <a:ext cx="0" cy="4905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88" name="Google Shape;2388;p56"/>
          <p:cNvCxnSpPr>
            <a:stCxn id="2386" idx="1"/>
            <a:endCxn id="2381" idx="1"/>
          </p:cNvCxnSpPr>
          <p:nvPr/>
        </p:nvCxnSpPr>
        <p:spPr>
          <a:xfrm rot="10800000" flipH="1">
            <a:off x="6262075" y="2849975"/>
            <a:ext cx="414600" cy="1537800"/>
          </a:xfrm>
          <a:prstGeom prst="bentConnector3">
            <a:avLst>
              <a:gd name="adj1" fmla="val -201254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9" name="Google Shape;2389;p56"/>
          <p:cNvSpPr/>
          <p:nvPr/>
        </p:nvSpPr>
        <p:spPr>
          <a:xfrm>
            <a:off x="5114325" y="2696150"/>
            <a:ext cx="770400" cy="3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cost</a:t>
            </a:r>
            <a:endParaRPr sz="1200" b="1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390" name="Google Shape;2390;p56"/>
          <p:cNvCxnSpPr>
            <a:endCxn id="2382" idx="1"/>
          </p:cNvCxnSpPr>
          <p:nvPr/>
        </p:nvCxnSpPr>
        <p:spPr>
          <a:xfrm>
            <a:off x="5427625" y="3457275"/>
            <a:ext cx="1248900" cy="45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91" name="Google Shape;2391;p56"/>
          <p:cNvSpPr/>
          <p:nvPr/>
        </p:nvSpPr>
        <p:spPr>
          <a:xfrm>
            <a:off x="5666925" y="3305775"/>
            <a:ext cx="770400" cy="3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outgoing edges</a:t>
            </a:r>
            <a:endParaRPr sz="900" b="1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92" name="Google Shape;2392;p56"/>
          <p:cNvSpPr/>
          <p:nvPr/>
        </p:nvSpPr>
        <p:spPr>
          <a:xfrm>
            <a:off x="6509125" y="2418950"/>
            <a:ext cx="770400" cy="30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AA84F"/>
                </a:solidFill>
                <a:latin typeface="Lexend"/>
                <a:ea typeface="Lexend"/>
                <a:cs typeface="Lexend"/>
                <a:sym typeface="Lexend"/>
              </a:rPr>
              <a:t>return!</a:t>
            </a:r>
            <a:endParaRPr sz="1200" b="1">
              <a:solidFill>
                <a:srgbClr val="6AA84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93" name="Google Shape;2393;p56"/>
          <p:cNvSpPr/>
          <p:nvPr/>
        </p:nvSpPr>
        <p:spPr>
          <a:xfrm>
            <a:off x="6876250" y="386275"/>
            <a:ext cx="1369500" cy="43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Light"/>
                <a:ea typeface="Lexend Light"/>
                <a:cs typeface="Lexend Light"/>
                <a:sym typeface="Lexend Light"/>
              </a:rPr>
              <a:t>Graph creation</a:t>
            </a:r>
            <a:endParaRPr sz="1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94" name="Google Shape;2394;p56"/>
          <p:cNvSpPr/>
          <p:nvPr/>
        </p:nvSpPr>
        <p:spPr>
          <a:xfrm>
            <a:off x="5114325" y="4661575"/>
            <a:ext cx="1369500" cy="43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Light"/>
                <a:ea typeface="Lexend Light"/>
                <a:cs typeface="Lexend Light"/>
                <a:sym typeface="Lexend Light"/>
              </a:rPr>
              <a:t>K-pop algorithm</a:t>
            </a:r>
            <a:endParaRPr sz="11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57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400" name="Google Shape;2400;p57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401" name="Google Shape;2401;p57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402" name="Google Shape;2402;p57"/>
          <p:cNvSpPr/>
          <p:nvPr/>
        </p:nvSpPr>
        <p:spPr>
          <a:xfrm>
            <a:off x="441225" y="717625"/>
            <a:ext cx="3717300" cy="768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Runtime analysis 1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03" name="Google Shape;2403;p57"/>
          <p:cNvSpPr/>
          <p:nvPr/>
        </p:nvSpPr>
        <p:spPr>
          <a:xfrm>
            <a:off x="441225" y="2237900"/>
            <a:ext cx="1768200" cy="11319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1:</a:t>
            </a:r>
            <a:r>
              <a:rPr lang="en" sz="1700">
                <a:latin typeface="Lexend"/>
                <a:ea typeface="Lexend"/>
                <a:cs typeface="Lexend"/>
                <a:sym typeface="Lexend"/>
              </a:rPr>
              <a:t> Graph reversal / Dijkstra’s</a:t>
            </a:r>
            <a:endParaRPr sz="1700" i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404" name="Google Shape;2404;p57"/>
          <p:cNvCxnSpPr>
            <a:stCxn id="2405" idx="2"/>
            <a:endCxn id="2406" idx="0"/>
          </p:cNvCxnSpPr>
          <p:nvPr/>
        </p:nvCxnSpPr>
        <p:spPr>
          <a:xfrm>
            <a:off x="5600725" y="3701750"/>
            <a:ext cx="0" cy="3144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6" name="Google Shape;2406;p57"/>
          <p:cNvSpPr txBox="1"/>
          <p:nvPr/>
        </p:nvSpPr>
        <p:spPr>
          <a:xfrm>
            <a:off x="4325275" y="4016200"/>
            <a:ext cx="25509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O(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 </a:t>
            </a:r>
            <a:r>
              <a:rPr lang="en" sz="1200" b="1">
                <a:latin typeface="Lexend"/>
                <a:ea typeface="Lexend"/>
                <a:cs typeface="Lexend"/>
                <a:sym typeface="Lexend"/>
              </a:rPr>
              <a:t>+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log(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))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Follows a well-documented, optimized Djikstra’s algorithm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05" name="Google Shape;2405;p57"/>
          <p:cNvSpPr/>
          <p:nvPr/>
        </p:nvSpPr>
        <p:spPr>
          <a:xfrm>
            <a:off x="3279775" y="1905950"/>
            <a:ext cx="4641900" cy="1795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Eppstein’s algorithm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 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)</a:t>
            </a: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# graph construction</a:t>
            </a:r>
            <a:endParaRPr sz="1200" i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	build reverse graph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endParaRPr sz="1200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2	run Dijkstra's on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to find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for all vertices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3	construct shortest path tree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407" name="Google Shape;2407;p57"/>
          <p:cNvCxnSpPr>
            <a:stCxn id="2403" idx="3"/>
            <a:endCxn id="2405" idx="1"/>
          </p:cNvCxnSpPr>
          <p:nvPr/>
        </p:nvCxnSpPr>
        <p:spPr>
          <a:xfrm>
            <a:off x="2209425" y="2803850"/>
            <a:ext cx="10704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8" name="Google Shape;2408;p57"/>
          <p:cNvSpPr txBox="1"/>
          <p:nvPr/>
        </p:nvSpPr>
        <p:spPr>
          <a:xfrm>
            <a:off x="7776375" y="2720675"/>
            <a:ext cx="1070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m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09" name="Google Shape;2409;p57"/>
          <p:cNvSpPr txBox="1"/>
          <p:nvPr/>
        </p:nvSpPr>
        <p:spPr>
          <a:xfrm>
            <a:off x="7776375" y="3075650"/>
            <a:ext cx="1070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n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10" name="Google Shape;2410;p57"/>
          <p:cNvSpPr txBox="1"/>
          <p:nvPr/>
        </p:nvSpPr>
        <p:spPr>
          <a:xfrm>
            <a:off x="2137050" y="2882075"/>
            <a:ext cx="1266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m </a:t>
            </a: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+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n</a:t>
            </a: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log(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n</a:t>
            </a: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58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416" name="Google Shape;2416;p58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417" name="Google Shape;2417;p58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418" name="Google Shape;2418;p58"/>
          <p:cNvSpPr/>
          <p:nvPr/>
        </p:nvSpPr>
        <p:spPr>
          <a:xfrm>
            <a:off x="441225" y="717625"/>
            <a:ext cx="3717300" cy="768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Runtime analysis 2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19" name="Google Shape;2419;p58"/>
          <p:cNvSpPr/>
          <p:nvPr/>
        </p:nvSpPr>
        <p:spPr>
          <a:xfrm>
            <a:off x="441225" y="2237900"/>
            <a:ext cx="1768200" cy="11319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2:</a:t>
            </a:r>
            <a:r>
              <a:rPr lang="en" sz="1700">
                <a:latin typeface="Lexend"/>
                <a:ea typeface="Lexend"/>
                <a:cs typeface="Lexend"/>
                <a:sym typeface="Lexend"/>
              </a:rPr>
              <a:t> G’ construction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20" name="Google Shape;2420;p58"/>
          <p:cNvSpPr txBox="1"/>
          <p:nvPr/>
        </p:nvSpPr>
        <p:spPr>
          <a:xfrm>
            <a:off x="4347875" y="4056600"/>
            <a:ext cx="25509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O(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 </a:t>
            </a:r>
            <a:r>
              <a:rPr lang="en" sz="1200" b="1">
                <a:latin typeface="Lexend"/>
                <a:ea typeface="Lexend"/>
                <a:cs typeface="Lexend"/>
                <a:sym typeface="Lexend"/>
              </a:rPr>
              <a:t>+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log(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))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With persistent heaps, all edges are visited once and all vertices have logarithmic inserts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421" name="Google Shape;2421;p58"/>
          <p:cNvCxnSpPr>
            <a:stCxn id="2422" idx="2"/>
            <a:endCxn id="2420" idx="0"/>
          </p:cNvCxnSpPr>
          <p:nvPr/>
        </p:nvCxnSpPr>
        <p:spPr>
          <a:xfrm>
            <a:off x="5623325" y="3701750"/>
            <a:ext cx="0" cy="3549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2" name="Google Shape;2422;p58"/>
          <p:cNvSpPr/>
          <p:nvPr/>
        </p:nvSpPr>
        <p:spPr>
          <a:xfrm>
            <a:off x="3302375" y="1905950"/>
            <a:ext cx="4641900" cy="1795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Eppstein’s algorithm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 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)</a:t>
            </a: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	create min-heap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H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of sidetrack edges for all vertices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	create result set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=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endParaRPr sz="1200">
              <a:solidFill>
                <a:srgbClr val="FF99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	create overarching min-heap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initially with (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H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423" name="Google Shape;2423;p58"/>
          <p:cNvCxnSpPr>
            <a:stCxn id="2419" idx="3"/>
            <a:endCxn id="2422" idx="1"/>
          </p:cNvCxnSpPr>
          <p:nvPr/>
        </p:nvCxnSpPr>
        <p:spPr>
          <a:xfrm>
            <a:off x="2209425" y="2803850"/>
            <a:ext cx="10929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4" name="Google Shape;2424;p58"/>
          <p:cNvSpPr txBox="1"/>
          <p:nvPr/>
        </p:nvSpPr>
        <p:spPr>
          <a:xfrm>
            <a:off x="7951375" y="2644475"/>
            <a:ext cx="1070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m </a:t>
            </a: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+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n</a:t>
            </a:r>
            <a:r>
              <a:rPr lang="en" sz="1000">
                <a:latin typeface="Lexend Light"/>
                <a:ea typeface="Lexend Light"/>
                <a:cs typeface="Lexend Light"/>
                <a:sym typeface="Lexend Light"/>
              </a:rPr>
              <a:t>log(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n</a:t>
            </a:r>
            <a:r>
              <a:rPr lang="en" sz="1000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25" name="Google Shape;2425;p58"/>
          <p:cNvSpPr txBox="1"/>
          <p:nvPr/>
        </p:nvSpPr>
        <p:spPr>
          <a:xfrm>
            <a:off x="7951375" y="3046100"/>
            <a:ext cx="1070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26" name="Google Shape;2426;p58"/>
          <p:cNvSpPr txBox="1"/>
          <p:nvPr/>
        </p:nvSpPr>
        <p:spPr>
          <a:xfrm>
            <a:off x="2489825" y="2817775"/>
            <a:ext cx="1070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59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432" name="Google Shape;2432;p59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433" name="Google Shape;2433;p59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434" name="Google Shape;2434;p59"/>
          <p:cNvSpPr/>
          <p:nvPr/>
        </p:nvSpPr>
        <p:spPr>
          <a:xfrm>
            <a:off x="441225" y="717625"/>
            <a:ext cx="3717300" cy="768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Runtime analysis 3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35" name="Google Shape;2435;p59"/>
          <p:cNvSpPr/>
          <p:nvPr/>
        </p:nvSpPr>
        <p:spPr>
          <a:xfrm>
            <a:off x="441225" y="2237900"/>
            <a:ext cx="1768200" cy="11319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3:</a:t>
            </a:r>
            <a:r>
              <a:rPr lang="en" sz="1700">
                <a:latin typeface="Lexend"/>
                <a:ea typeface="Lexend"/>
                <a:cs typeface="Lexend"/>
                <a:sym typeface="Lexend"/>
              </a:rPr>
              <a:t> k-pop algorithm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36" name="Google Shape;2436;p59"/>
          <p:cNvSpPr txBox="1"/>
          <p:nvPr/>
        </p:nvSpPr>
        <p:spPr>
          <a:xfrm>
            <a:off x="4374800" y="3989250"/>
            <a:ext cx="25509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O(</a:t>
            </a:r>
            <a:r>
              <a:rPr lang="en" sz="12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 loop through a constant time algorithm until we reach k total paths accumulated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437" name="Google Shape;2437;p59"/>
          <p:cNvCxnSpPr>
            <a:stCxn id="2438" idx="2"/>
            <a:endCxn id="2436" idx="0"/>
          </p:cNvCxnSpPr>
          <p:nvPr/>
        </p:nvCxnSpPr>
        <p:spPr>
          <a:xfrm>
            <a:off x="5650250" y="3701750"/>
            <a:ext cx="0" cy="2874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8" name="Google Shape;2438;p59"/>
          <p:cNvSpPr/>
          <p:nvPr/>
        </p:nvSpPr>
        <p:spPr>
          <a:xfrm>
            <a:off x="3329300" y="1905950"/>
            <a:ext cx="4641900" cy="1795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Eppstein’s algorithm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 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)</a:t>
            </a: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# k-pop algorithm</a:t>
            </a:r>
            <a:endParaRPr sz="1200" i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 	while len(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 &lt;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not empty 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		pop total cost, node from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		add cost to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10		push node’s outgoing edges to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Q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endParaRPr sz="12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	return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39" name="Google Shape;2439;p59"/>
          <p:cNvSpPr txBox="1"/>
          <p:nvPr/>
        </p:nvSpPr>
        <p:spPr>
          <a:xfrm>
            <a:off x="7971200" y="2542350"/>
            <a:ext cx="1070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0000FF"/>
                </a:solidFill>
                <a:latin typeface="Lexend Light"/>
                <a:ea typeface="Lexend Light"/>
                <a:cs typeface="Lexend Light"/>
                <a:sym typeface="Lexend Light"/>
              </a:rPr>
              <a:t>k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40" name="Google Shape;2440;p59"/>
          <p:cNvSpPr txBox="1"/>
          <p:nvPr/>
        </p:nvSpPr>
        <p:spPr>
          <a:xfrm>
            <a:off x="7971200" y="2802525"/>
            <a:ext cx="1070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O(</a:t>
            </a:r>
            <a:r>
              <a:rPr lang="en" sz="1000">
                <a:solidFill>
                  <a:srgbClr val="FF9900"/>
                </a:solidFill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) (with persistence techniques)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441" name="Google Shape;2441;p59"/>
          <p:cNvCxnSpPr>
            <a:stCxn id="2435" idx="3"/>
            <a:endCxn id="2438" idx="1"/>
          </p:cNvCxnSpPr>
          <p:nvPr/>
        </p:nvCxnSpPr>
        <p:spPr>
          <a:xfrm>
            <a:off x="2209425" y="2803850"/>
            <a:ext cx="11199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2" name="Google Shape;2442;p59"/>
          <p:cNvSpPr txBox="1"/>
          <p:nvPr/>
        </p:nvSpPr>
        <p:spPr>
          <a:xfrm>
            <a:off x="4861500" y="887125"/>
            <a:ext cx="3302400" cy="39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Overall: 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O(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log(</a:t>
            </a:r>
            <a:r>
              <a:rPr lang="en" sz="12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 + </a:t>
            </a:r>
            <a:r>
              <a:rPr lang="en" sz="1200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k)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60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448" name="Google Shape;2448;p60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449" name="Google Shape;2449;p60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450" name="Google Shape;2450;p60"/>
          <p:cNvSpPr/>
          <p:nvPr/>
        </p:nvSpPr>
        <p:spPr>
          <a:xfrm>
            <a:off x="2713350" y="2644800"/>
            <a:ext cx="3717300" cy="768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Thank you!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451" name="Google Shape;245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25" y="3824000"/>
            <a:ext cx="6899076" cy="10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2" name="Google Shape;245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0000"/>
            <a:ext cx="2408550" cy="282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3" name="Google Shape;245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325" y="3630325"/>
            <a:ext cx="5459274" cy="3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61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459" name="Google Shape;2459;p61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460" name="Google Shape;2460;p61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461" name="Google Shape;2461;p61"/>
          <p:cNvSpPr/>
          <p:nvPr/>
        </p:nvSpPr>
        <p:spPr>
          <a:xfrm>
            <a:off x="4649900" y="717625"/>
            <a:ext cx="4392900" cy="19107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-"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Need to generate many different paths to the same endpoint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-"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Paths may share some edges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Lexend"/>
              <a:buChar char="-"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Speed is essential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62" name="Google Shape;2462;p61"/>
          <p:cNvSpPr/>
          <p:nvPr/>
        </p:nvSpPr>
        <p:spPr>
          <a:xfrm>
            <a:off x="2015863" y="20581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63" name="Google Shape;2463;p61"/>
          <p:cNvSpPr/>
          <p:nvPr/>
        </p:nvSpPr>
        <p:spPr>
          <a:xfrm>
            <a:off x="502400" y="3166825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endParaRPr baseline="-25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64" name="Google Shape;2464;p61"/>
          <p:cNvSpPr/>
          <p:nvPr/>
        </p:nvSpPr>
        <p:spPr>
          <a:xfrm>
            <a:off x="2157525" y="3384725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4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65" name="Google Shape;2465;p61"/>
          <p:cNvSpPr/>
          <p:nvPr/>
        </p:nvSpPr>
        <p:spPr>
          <a:xfrm>
            <a:off x="1128725" y="41365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66" name="Google Shape;2466;p61"/>
          <p:cNvSpPr/>
          <p:nvPr/>
        </p:nvSpPr>
        <p:spPr>
          <a:xfrm>
            <a:off x="3652250" y="29035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5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67" name="Google Shape;2467;p61"/>
          <p:cNvSpPr/>
          <p:nvPr/>
        </p:nvSpPr>
        <p:spPr>
          <a:xfrm>
            <a:off x="3450950" y="41365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6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68" name="Google Shape;2468;p61"/>
          <p:cNvSpPr/>
          <p:nvPr/>
        </p:nvSpPr>
        <p:spPr>
          <a:xfrm>
            <a:off x="4808575" y="3797825"/>
            <a:ext cx="581400" cy="5703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E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69" name="Google Shape;2469;p61"/>
          <p:cNvSpPr/>
          <p:nvPr/>
        </p:nvSpPr>
        <p:spPr>
          <a:xfrm>
            <a:off x="5146975" y="2899638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7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470" name="Google Shape;2470;p61"/>
          <p:cNvCxnSpPr>
            <a:stCxn id="2471" idx="4"/>
            <a:endCxn id="2463" idx="0"/>
          </p:cNvCxnSpPr>
          <p:nvPr/>
        </p:nvCxnSpPr>
        <p:spPr>
          <a:xfrm flipH="1">
            <a:off x="793100" y="2502325"/>
            <a:ext cx="160800" cy="6645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72" name="Google Shape;2472;p61"/>
          <p:cNvCxnSpPr>
            <a:stCxn id="2471" idx="6"/>
            <a:endCxn id="2462" idx="2"/>
          </p:cNvCxnSpPr>
          <p:nvPr/>
        </p:nvCxnSpPr>
        <p:spPr>
          <a:xfrm>
            <a:off x="1244563" y="2216950"/>
            <a:ext cx="771300" cy="126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73" name="Google Shape;2473;p61"/>
          <p:cNvCxnSpPr>
            <a:stCxn id="2463" idx="4"/>
            <a:endCxn id="2465" idx="1"/>
          </p:cNvCxnSpPr>
          <p:nvPr/>
        </p:nvCxnSpPr>
        <p:spPr>
          <a:xfrm>
            <a:off x="793100" y="3737125"/>
            <a:ext cx="420900" cy="4830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74" name="Google Shape;2474;p61"/>
          <p:cNvCxnSpPr>
            <a:stCxn id="2462" idx="4"/>
            <a:endCxn id="2462" idx="4"/>
          </p:cNvCxnSpPr>
          <p:nvPr/>
        </p:nvCxnSpPr>
        <p:spPr>
          <a:xfrm>
            <a:off x="2306563" y="2628400"/>
            <a:ext cx="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5" name="Google Shape;2475;p61"/>
          <p:cNvCxnSpPr>
            <a:stCxn id="2462" idx="3"/>
            <a:endCxn id="2463" idx="7"/>
          </p:cNvCxnSpPr>
          <p:nvPr/>
        </p:nvCxnSpPr>
        <p:spPr>
          <a:xfrm flipH="1">
            <a:off x="998507" y="2544881"/>
            <a:ext cx="1102500" cy="7056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476" name="Google Shape;2476;p61"/>
          <p:cNvCxnSpPr>
            <a:stCxn id="2467" idx="6"/>
            <a:endCxn id="2468" idx="2"/>
          </p:cNvCxnSpPr>
          <p:nvPr/>
        </p:nvCxnSpPr>
        <p:spPr>
          <a:xfrm rot="10800000" flipH="1">
            <a:off x="4032350" y="4082950"/>
            <a:ext cx="776100" cy="3387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77" name="Google Shape;2477;p61"/>
          <p:cNvCxnSpPr>
            <a:stCxn id="2465" idx="6"/>
            <a:endCxn id="2464" idx="3"/>
          </p:cNvCxnSpPr>
          <p:nvPr/>
        </p:nvCxnSpPr>
        <p:spPr>
          <a:xfrm rot="10800000" flipH="1">
            <a:off x="1710125" y="3871450"/>
            <a:ext cx="532500" cy="5502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478" name="Google Shape;2478;p61"/>
          <p:cNvCxnSpPr>
            <a:stCxn id="2464" idx="7"/>
            <a:endCxn id="2466" idx="2"/>
          </p:cNvCxnSpPr>
          <p:nvPr/>
        </p:nvCxnSpPr>
        <p:spPr>
          <a:xfrm rot="10800000" flipH="1">
            <a:off x="2653781" y="3188644"/>
            <a:ext cx="998400" cy="2796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79" name="Google Shape;2479;p61"/>
          <p:cNvCxnSpPr>
            <a:stCxn id="2466" idx="6"/>
            <a:endCxn id="2469" idx="2"/>
          </p:cNvCxnSpPr>
          <p:nvPr/>
        </p:nvCxnSpPr>
        <p:spPr>
          <a:xfrm rot="10800000" flipH="1">
            <a:off x="4233650" y="3184750"/>
            <a:ext cx="913200" cy="39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80" name="Google Shape;2480;p61"/>
          <p:cNvCxnSpPr>
            <a:stCxn id="2469" idx="4"/>
            <a:endCxn id="2468" idx="7"/>
          </p:cNvCxnSpPr>
          <p:nvPr/>
        </p:nvCxnSpPr>
        <p:spPr>
          <a:xfrm flipH="1">
            <a:off x="5304775" y="3469938"/>
            <a:ext cx="132900" cy="411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81" name="Google Shape;2481;p61"/>
          <p:cNvSpPr/>
          <p:nvPr/>
        </p:nvSpPr>
        <p:spPr>
          <a:xfrm>
            <a:off x="1480400" y="20484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2" name="Google Shape;2482;p61"/>
          <p:cNvSpPr/>
          <p:nvPr/>
        </p:nvSpPr>
        <p:spPr>
          <a:xfrm>
            <a:off x="723675" y="2680613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3" name="Google Shape;2483;p61"/>
          <p:cNvSpPr/>
          <p:nvPr/>
        </p:nvSpPr>
        <p:spPr>
          <a:xfrm>
            <a:off x="1338175" y="27605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4" name="Google Shape;2484;p61"/>
          <p:cNvSpPr/>
          <p:nvPr/>
        </p:nvSpPr>
        <p:spPr>
          <a:xfrm>
            <a:off x="849875" y="38247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6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5" name="Google Shape;2485;p61"/>
          <p:cNvSpPr/>
          <p:nvPr/>
        </p:nvSpPr>
        <p:spPr>
          <a:xfrm>
            <a:off x="1784025" y="39926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6" name="Google Shape;2486;p61"/>
          <p:cNvSpPr/>
          <p:nvPr/>
        </p:nvSpPr>
        <p:spPr>
          <a:xfrm>
            <a:off x="4540463" y="3030888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7" name="Google Shape;2487;p61"/>
          <p:cNvSpPr/>
          <p:nvPr/>
        </p:nvSpPr>
        <p:spPr>
          <a:xfrm>
            <a:off x="5437675" y="362127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88" name="Google Shape;2488;p61"/>
          <p:cNvSpPr/>
          <p:nvPr/>
        </p:nvSpPr>
        <p:spPr>
          <a:xfrm>
            <a:off x="4270613" y="413650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4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489" name="Google Shape;2489;p61"/>
          <p:cNvCxnSpPr>
            <a:stCxn id="2464" idx="5"/>
            <a:endCxn id="2467" idx="2"/>
          </p:cNvCxnSpPr>
          <p:nvPr/>
        </p:nvCxnSpPr>
        <p:spPr>
          <a:xfrm>
            <a:off x="2653781" y="3871506"/>
            <a:ext cx="797100" cy="5502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90" name="Google Shape;2490;p61"/>
          <p:cNvCxnSpPr>
            <a:stCxn id="2462" idx="4"/>
            <a:endCxn id="2464" idx="0"/>
          </p:cNvCxnSpPr>
          <p:nvPr/>
        </p:nvCxnSpPr>
        <p:spPr>
          <a:xfrm>
            <a:off x="2306563" y="2628400"/>
            <a:ext cx="141600" cy="756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91" name="Google Shape;2491;p61"/>
          <p:cNvCxnSpPr>
            <a:stCxn id="2465" idx="6"/>
            <a:endCxn id="2467" idx="2"/>
          </p:cNvCxnSpPr>
          <p:nvPr/>
        </p:nvCxnSpPr>
        <p:spPr>
          <a:xfrm>
            <a:off x="1710125" y="4421650"/>
            <a:ext cx="17409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92" name="Google Shape;2492;p61"/>
          <p:cNvSpPr/>
          <p:nvPr/>
        </p:nvSpPr>
        <p:spPr>
          <a:xfrm>
            <a:off x="2375013" y="42596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3" name="Google Shape;2493;p61"/>
          <p:cNvSpPr/>
          <p:nvPr/>
        </p:nvSpPr>
        <p:spPr>
          <a:xfrm>
            <a:off x="3017463" y="31604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4" name="Google Shape;2494;p61"/>
          <p:cNvSpPr/>
          <p:nvPr/>
        </p:nvSpPr>
        <p:spPr>
          <a:xfrm>
            <a:off x="2227525" y="27723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5" name="Google Shape;2495;p61"/>
          <p:cNvSpPr/>
          <p:nvPr/>
        </p:nvSpPr>
        <p:spPr>
          <a:xfrm>
            <a:off x="2829225" y="392907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96" name="Google Shape;2496;p61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Motivation (bonus slide)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497" name="Google Shape;249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163" y="1807188"/>
            <a:ext cx="953400" cy="9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8" name="Google Shape;24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60963" y="2708075"/>
            <a:ext cx="953400" cy="9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9" name="Google Shape;249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73777">
            <a:off x="972387" y="3915524"/>
            <a:ext cx="953401" cy="9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0" name="Google Shape;250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0" y="2760525"/>
            <a:ext cx="1287525" cy="12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1" name="Google Shape;250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48499">
            <a:off x="2980125" y="3871462"/>
            <a:ext cx="1287525" cy="12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2" name="Google Shape;2502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762" y="3251687"/>
            <a:ext cx="998400" cy="9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3" name="Google Shape;250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614772">
            <a:off x="3429637" y="2685587"/>
            <a:ext cx="998400" cy="9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4" name="Google Shape;2504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47209">
            <a:off x="4547950" y="3673911"/>
            <a:ext cx="1058775" cy="10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5" name="Google Shape;2505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125" y="1745738"/>
            <a:ext cx="913200" cy="9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6" name="Google Shape;2506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1225" y="1644750"/>
            <a:ext cx="262493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7" name="Google Shape;2507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913" y="1486175"/>
            <a:ext cx="262493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8" name="Google Shape;2508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8988" y="1628750"/>
            <a:ext cx="262492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9" name="Google Shape;2509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0600" y="1486162"/>
            <a:ext cx="262492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0" name="Google Shape;2510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34074" y="1644747"/>
            <a:ext cx="1058775" cy="97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1" name="Google Shape;2511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02825" y="3741217"/>
            <a:ext cx="581400" cy="116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4" name="Google Shape;19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84450"/>
            <a:ext cx="7667850" cy="332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5" name="Google Shape;1935;p46"/>
          <p:cNvCxnSpPr>
            <a:stCxn id="1936" idx="6"/>
            <a:endCxn id="1937" idx="2"/>
          </p:cNvCxnSpPr>
          <p:nvPr/>
        </p:nvCxnSpPr>
        <p:spPr>
          <a:xfrm rot="10800000" flipH="1">
            <a:off x="4233650" y="3184750"/>
            <a:ext cx="913200" cy="39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38" name="Google Shape;1938;p46"/>
          <p:cNvCxnSpPr>
            <a:stCxn id="1939" idx="7"/>
            <a:endCxn id="1936" idx="2"/>
          </p:cNvCxnSpPr>
          <p:nvPr/>
        </p:nvCxnSpPr>
        <p:spPr>
          <a:xfrm rot="10800000" flipH="1">
            <a:off x="2653781" y="3188644"/>
            <a:ext cx="998400" cy="2796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40" name="Google Shape;1940;p46"/>
          <p:cNvCxnSpPr>
            <a:stCxn id="1941" idx="6"/>
            <a:endCxn id="1942" idx="2"/>
          </p:cNvCxnSpPr>
          <p:nvPr/>
        </p:nvCxnSpPr>
        <p:spPr>
          <a:xfrm rot="10800000" flipH="1">
            <a:off x="4032350" y="4082950"/>
            <a:ext cx="776100" cy="3387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43" name="Google Shape;1943;p46"/>
          <p:cNvCxnSpPr>
            <a:stCxn id="1937" idx="4"/>
            <a:endCxn id="1942" idx="7"/>
          </p:cNvCxnSpPr>
          <p:nvPr/>
        </p:nvCxnSpPr>
        <p:spPr>
          <a:xfrm flipH="1">
            <a:off x="5304775" y="3469938"/>
            <a:ext cx="132900" cy="4113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44" name="Google Shape;1944;p46"/>
          <p:cNvCxnSpPr>
            <a:stCxn id="1945" idx="4"/>
            <a:endCxn id="1939" idx="0"/>
          </p:cNvCxnSpPr>
          <p:nvPr/>
        </p:nvCxnSpPr>
        <p:spPr>
          <a:xfrm>
            <a:off x="2306563" y="2628400"/>
            <a:ext cx="141600" cy="7563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46" name="Google Shape;1946;p46"/>
          <p:cNvCxnSpPr>
            <a:stCxn id="1945" idx="3"/>
            <a:endCxn id="1947" idx="7"/>
          </p:cNvCxnSpPr>
          <p:nvPr/>
        </p:nvCxnSpPr>
        <p:spPr>
          <a:xfrm flipH="1">
            <a:off x="998507" y="2544881"/>
            <a:ext cx="1102500" cy="7056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948" name="Google Shape;1948;p46"/>
          <p:cNvCxnSpPr>
            <a:stCxn id="1949" idx="4"/>
            <a:endCxn id="1947" idx="0"/>
          </p:cNvCxnSpPr>
          <p:nvPr/>
        </p:nvCxnSpPr>
        <p:spPr>
          <a:xfrm flipH="1">
            <a:off x="793125" y="2502200"/>
            <a:ext cx="160800" cy="6645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50" name="Google Shape;1950;p46"/>
          <p:cNvCxnSpPr>
            <a:stCxn id="1947" idx="4"/>
            <a:endCxn id="1951" idx="1"/>
          </p:cNvCxnSpPr>
          <p:nvPr/>
        </p:nvCxnSpPr>
        <p:spPr>
          <a:xfrm>
            <a:off x="793100" y="3737125"/>
            <a:ext cx="420900" cy="483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52" name="Google Shape;1952;p46"/>
          <p:cNvCxnSpPr>
            <a:stCxn id="1949" idx="6"/>
            <a:endCxn id="1945" idx="2"/>
          </p:cNvCxnSpPr>
          <p:nvPr/>
        </p:nvCxnSpPr>
        <p:spPr>
          <a:xfrm>
            <a:off x="1244625" y="2217050"/>
            <a:ext cx="771300" cy="1263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53" name="Google Shape;1953;p46"/>
          <p:cNvCxnSpPr>
            <a:stCxn id="1951" idx="6"/>
            <a:endCxn id="1939" idx="3"/>
          </p:cNvCxnSpPr>
          <p:nvPr/>
        </p:nvCxnSpPr>
        <p:spPr>
          <a:xfrm rot="10800000" flipH="1">
            <a:off x="1710125" y="3871450"/>
            <a:ext cx="532500" cy="550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954" name="Google Shape;1954;p46"/>
          <p:cNvCxnSpPr>
            <a:stCxn id="1939" idx="5"/>
            <a:endCxn id="1941" idx="2"/>
          </p:cNvCxnSpPr>
          <p:nvPr/>
        </p:nvCxnSpPr>
        <p:spPr>
          <a:xfrm>
            <a:off x="2653781" y="3871506"/>
            <a:ext cx="797100" cy="550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49" name="Google Shape;1949;p46"/>
          <p:cNvSpPr/>
          <p:nvPr/>
        </p:nvSpPr>
        <p:spPr>
          <a:xfrm>
            <a:off x="663225" y="1931900"/>
            <a:ext cx="581400" cy="5703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45" name="Google Shape;1945;p46"/>
          <p:cNvSpPr/>
          <p:nvPr/>
        </p:nvSpPr>
        <p:spPr>
          <a:xfrm>
            <a:off x="2015863" y="20581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47" name="Google Shape;1947;p46"/>
          <p:cNvSpPr/>
          <p:nvPr/>
        </p:nvSpPr>
        <p:spPr>
          <a:xfrm>
            <a:off x="502400" y="3166825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endParaRPr baseline="-25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39" name="Google Shape;1939;p46"/>
          <p:cNvSpPr/>
          <p:nvPr/>
        </p:nvSpPr>
        <p:spPr>
          <a:xfrm>
            <a:off x="2157525" y="3384725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4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51" name="Google Shape;1951;p46"/>
          <p:cNvSpPr/>
          <p:nvPr/>
        </p:nvSpPr>
        <p:spPr>
          <a:xfrm>
            <a:off x="1128725" y="41365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36" name="Google Shape;1936;p46"/>
          <p:cNvSpPr/>
          <p:nvPr/>
        </p:nvSpPr>
        <p:spPr>
          <a:xfrm>
            <a:off x="3652250" y="29035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5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41" name="Google Shape;1941;p46"/>
          <p:cNvSpPr/>
          <p:nvPr/>
        </p:nvSpPr>
        <p:spPr>
          <a:xfrm>
            <a:off x="3450950" y="41365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6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42" name="Google Shape;1942;p46"/>
          <p:cNvSpPr/>
          <p:nvPr/>
        </p:nvSpPr>
        <p:spPr>
          <a:xfrm>
            <a:off x="4808575" y="3797825"/>
            <a:ext cx="581400" cy="5703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37" name="Google Shape;1937;p46"/>
          <p:cNvSpPr/>
          <p:nvPr/>
        </p:nvSpPr>
        <p:spPr>
          <a:xfrm>
            <a:off x="5146975" y="2899638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7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1955" name="Google Shape;1955;p46"/>
          <p:cNvCxnSpPr>
            <a:stCxn id="1949" idx="4"/>
            <a:endCxn id="1947" idx="0"/>
          </p:cNvCxnSpPr>
          <p:nvPr/>
        </p:nvCxnSpPr>
        <p:spPr>
          <a:xfrm flipH="1">
            <a:off x="793125" y="2502200"/>
            <a:ext cx="160800" cy="6645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56" name="Google Shape;1956;p46"/>
          <p:cNvCxnSpPr>
            <a:stCxn id="1949" idx="6"/>
            <a:endCxn id="1945" idx="2"/>
          </p:cNvCxnSpPr>
          <p:nvPr/>
        </p:nvCxnSpPr>
        <p:spPr>
          <a:xfrm>
            <a:off x="1244625" y="2217050"/>
            <a:ext cx="771300" cy="126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57" name="Google Shape;1957;p46"/>
          <p:cNvCxnSpPr>
            <a:stCxn id="1947" idx="4"/>
            <a:endCxn id="1951" idx="1"/>
          </p:cNvCxnSpPr>
          <p:nvPr/>
        </p:nvCxnSpPr>
        <p:spPr>
          <a:xfrm>
            <a:off x="793100" y="3737125"/>
            <a:ext cx="420900" cy="4830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58" name="Google Shape;1958;p46"/>
          <p:cNvCxnSpPr>
            <a:stCxn id="1945" idx="4"/>
            <a:endCxn id="1945" idx="4"/>
          </p:cNvCxnSpPr>
          <p:nvPr/>
        </p:nvCxnSpPr>
        <p:spPr>
          <a:xfrm>
            <a:off x="2306563" y="2628400"/>
            <a:ext cx="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9" name="Google Shape;1959;p46"/>
          <p:cNvCxnSpPr>
            <a:stCxn id="1945" idx="3"/>
            <a:endCxn id="1947" idx="7"/>
          </p:cNvCxnSpPr>
          <p:nvPr/>
        </p:nvCxnSpPr>
        <p:spPr>
          <a:xfrm flipH="1">
            <a:off x="998507" y="2544881"/>
            <a:ext cx="1102500" cy="705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960" name="Google Shape;1960;p46"/>
          <p:cNvCxnSpPr>
            <a:stCxn id="1941" idx="6"/>
            <a:endCxn id="1942" idx="2"/>
          </p:cNvCxnSpPr>
          <p:nvPr/>
        </p:nvCxnSpPr>
        <p:spPr>
          <a:xfrm rot="10800000" flipH="1">
            <a:off x="4032350" y="4082950"/>
            <a:ext cx="776100" cy="3387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61" name="Google Shape;1961;p46"/>
          <p:cNvCxnSpPr>
            <a:stCxn id="1951" idx="6"/>
            <a:endCxn id="1939" idx="3"/>
          </p:cNvCxnSpPr>
          <p:nvPr/>
        </p:nvCxnSpPr>
        <p:spPr>
          <a:xfrm rot="10800000" flipH="1">
            <a:off x="1710125" y="3871450"/>
            <a:ext cx="532500" cy="550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962" name="Google Shape;1962;p46"/>
          <p:cNvCxnSpPr>
            <a:stCxn id="1939" idx="7"/>
            <a:endCxn id="1936" idx="2"/>
          </p:cNvCxnSpPr>
          <p:nvPr/>
        </p:nvCxnSpPr>
        <p:spPr>
          <a:xfrm rot="10800000" flipH="1">
            <a:off x="2653781" y="3188644"/>
            <a:ext cx="998400" cy="279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63" name="Google Shape;1963;p46"/>
          <p:cNvCxnSpPr>
            <a:stCxn id="1936" idx="6"/>
            <a:endCxn id="1937" idx="2"/>
          </p:cNvCxnSpPr>
          <p:nvPr/>
        </p:nvCxnSpPr>
        <p:spPr>
          <a:xfrm rot="10800000" flipH="1">
            <a:off x="4233650" y="3184750"/>
            <a:ext cx="913200" cy="3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64" name="Google Shape;1964;p46"/>
          <p:cNvCxnSpPr>
            <a:stCxn id="1937" idx="4"/>
            <a:endCxn id="1942" idx="7"/>
          </p:cNvCxnSpPr>
          <p:nvPr/>
        </p:nvCxnSpPr>
        <p:spPr>
          <a:xfrm flipH="1">
            <a:off x="5304775" y="3469938"/>
            <a:ext cx="132900" cy="4113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65" name="Google Shape;1965;p46"/>
          <p:cNvCxnSpPr>
            <a:stCxn id="1949" idx="6"/>
            <a:endCxn id="1945" idx="2"/>
          </p:cNvCxnSpPr>
          <p:nvPr/>
        </p:nvCxnSpPr>
        <p:spPr>
          <a:xfrm>
            <a:off x="1244625" y="2217050"/>
            <a:ext cx="771300" cy="1263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66" name="Google Shape;1966;p46"/>
          <p:cNvSpPr/>
          <p:nvPr/>
        </p:nvSpPr>
        <p:spPr>
          <a:xfrm>
            <a:off x="1480400" y="20484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7" name="Google Shape;1967;p46"/>
          <p:cNvSpPr/>
          <p:nvPr/>
        </p:nvSpPr>
        <p:spPr>
          <a:xfrm>
            <a:off x="723675" y="2680613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8" name="Google Shape;1968;p46"/>
          <p:cNvSpPr/>
          <p:nvPr/>
        </p:nvSpPr>
        <p:spPr>
          <a:xfrm>
            <a:off x="1338175" y="27605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69" name="Google Shape;1969;p46"/>
          <p:cNvSpPr/>
          <p:nvPr/>
        </p:nvSpPr>
        <p:spPr>
          <a:xfrm>
            <a:off x="849875" y="38247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6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0" name="Google Shape;1970;p46"/>
          <p:cNvSpPr/>
          <p:nvPr/>
        </p:nvSpPr>
        <p:spPr>
          <a:xfrm>
            <a:off x="1784025" y="39926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1" name="Google Shape;1971;p46"/>
          <p:cNvSpPr/>
          <p:nvPr/>
        </p:nvSpPr>
        <p:spPr>
          <a:xfrm>
            <a:off x="4540463" y="3030888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2" name="Google Shape;1972;p46"/>
          <p:cNvSpPr/>
          <p:nvPr/>
        </p:nvSpPr>
        <p:spPr>
          <a:xfrm>
            <a:off x="5437675" y="362127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3" name="Google Shape;1973;p46"/>
          <p:cNvSpPr/>
          <p:nvPr/>
        </p:nvSpPr>
        <p:spPr>
          <a:xfrm>
            <a:off x="4270613" y="413650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4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974" name="Google Shape;1974;p46"/>
          <p:cNvCxnSpPr>
            <a:stCxn id="1939" idx="5"/>
            <a:endCxn id="1941" idx="2"/>
          </p:cNvCxnSpPr>
          <p:nvPr/>
        </p:nvCxnSpPr>
        <p:spPr>
          <a:xfrm>
            <a:off x="2653781" y="3871506"/>
            <a:ext cx="797100" cy="550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75" name="Google Shape;1975;p46"/>
          <p:cNvCxnSpPr>
            <a:stCxn id="1945" idx="4"/>
            <a:endCxn id="1939" idx="0"/>
          </p:cNvCxnSpPr>
          <p:nvPr/>
        </p:nvCxnSpPr>
        <p:spPr>
          <a:xfrm>
            <a:off x="2306563" y="2628400"/>
            <a:ext cx="141600" cy="7563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76" name="Google Shape;1976;p46"/>
          <p:cNvCxnSpPr>
            <a:stCxn id="1951" idx="6"/>
            <a:endCxn id="1941" idx="2"/>
          </p:cNvCxnSpPr>
          <p:nvPr/>
        </p:nvCxnSpPr>
        <p:spPr>
          <a:xfrm>
            <a:off x="1710125" y="4421650"/>
            <a:ext cx="1740900" cy="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77" name="Google Shape;1977;p46"/>
          <p:cNvSpPr/>
          <p:nvPr/>
        </p:nvSpPr>
        <p:spPr>
          <a:xfrm>
            <a:off x="2375013" y="42596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8" name="Google Shape;1978;p46"/>
          <p:cNvSpPr/>
          <p:nvPr/>
        </p:nvSpPr>
        <p:spPr>
          <a:xfrm>
            <a:off x="3017463" y="31604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79" name="Google Shape;1979;p46"/>
          <p:cNvSpPr/>
          <p:nvPr/>
        </p:nvSpPr>
        <p:spPr>
          <a:xfrm>
            <a:off x="2227525" y="27723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980" name="Google Shape;1980;p46"/>
          <p:cNvCxnSpPr>
            <a:stCxn id="1939" idx="5"/>
            <a:endCxn id="1941" idx="2"/>
          </p:cNvCxnSpPr>
          <p:nvPr/>
        </p:nvCxnSpPr>
        <p:spPr>
          <a:xfrm>
            <a:off x="2653781" y="3871506"/>
            <a:ext cx="797100" cy="550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81" name="Google Shape;1981;p46"/>
          <p:cNvSpPr/>
          <p:nvPr/>
        </p:nvSpPr>
        <p:spPr>
          <a:xfrm>
            <a:off x="2829225" y="392907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2" name="Google Shape;1982;p46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1983" name="Google Shape;1983;p46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1984" name="Google Shape;1984;p46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1985" name="Google Shape;1985;p46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Problem statement 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6" name="Google Shape;1986;p46"/>
          <p:cNvSpPr/>
          <p:nvPr/>
        </p:nvSpPr>
        <p:spPr>
          <a:xfrm>
            <a:off x="3368500" y="1644750"/>
            <a:ext cx="5390700" cy="9270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Given graph G = (V,E), number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, and vertices S and T, find and return the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unique shortest paths between vertices S and E.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7" name="Google Shape;1987;p46"/>
          <p:cNvSpPr/>
          <p:nvPr/>
        </p:nvSpPr>
        <p:spPr>
          <a:xfrm>
            <a:off x="7805800" y="2641075"/>
            <a:ext cx="953400" cy="570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m 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|E|, </a:t>
            </a:r>
            <a:r>
              <a:rPr lang="en">
                <a:solidFill>
                  <a:srgbClr val="E69138"/>
                </a:solidFill>
                <a:latin typeface="Lexend"/>
                <a:ea typeface="Lexend"/>
                <a:cs typeface="Lexend"/>
                <a:sym typeface="Lexend"/>
              </a:rPr>
              <a:t>n 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|V|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8" name="Google Shape;1988;p46"/>
          <p:cNvSpPr/>
          <p:nvPr/>
        </p:nvSpPr>
        <p:spPr>
          <a:xfrm>
            <a:off x="6166200" y="3384575"/>
            <a:ext cx="2870400" cy="1396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Naive approach: modified Dijkstra's, visiting each vertex at most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times.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Lexend"/>
                <a:ea typeface="Lexend"/>
                <a:cs typeface="Lexend"/>
                <a:sym typeface="Lexend"/>
              </a:rPr>
            </a:br>
            <a:r>
              <a:rPr lang="en">
                <a:latin typeface="Lexend"/>
                <a:ea typeface="Lexend"/>
                <a:cs typeface="Lexend"/>
                <a:sym typeface="Lexend"/>
              </a:rPr>
              <a:t>Runtime = O(</a:t>
            </a:r>
            <a:r>
              <a:rPr lang="en">
                <a:solidFill>
                  <a:srgbClr val="1155CC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log(</a:t>
            </a:r>
            <a:r>
              <a:rPr lang="en">
                <a:solidFill>
                  <a:srgbClr val="1155CC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))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47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1994" name="Google Shape;1994;p47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1995" name="Google Shape;1995;p47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1996" name="Google Shape;1996;p47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Why is this problem difficult?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7" name="Google Shape;1997;p47"/>
          <p:cNvSpPr/>
          <p:nvPr/>
        </p:nvSpPr>
        <p:spPr>
          <a:xfrm>
            <a:off x="441225" y="1910250"/>
            <a:ext cx="4130700" cy="26349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Finding the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shortest paths between two terminals, s and t, is difficult - a priority queue alone struggles to consider how each edge impacts the distance between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i="1">
                <a:latin typeface="Lexend"/>
                <a:ea typeface="Lexend"/>
                <a:cs typeface="Lexend"/>
                <a:sym typeface="Lexend"/>
              </a:rPr>
              <a:t>and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faster than O(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kn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log(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kn)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). We cannot simply pop off a new path in log(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n)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time as is.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How can we reframe our problem to only contain </a:t>
            </a:r>
            <a:r>
              <a:rPr lang="en" i="1">
                <a:latin typeface="Lexend"/>
                <a:ea typeface="Lexend"/>
                <a:cs typeface="Lexend"/>
                <a:sym typeface="Lexend"/>
              </a:rPr>
              <a:t>one terminal?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98" name="Google Shape;19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325" y="2212438"/>
            <a:ext cx="4014000" cy="234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9" name="Google Shape;1999;p47"/>
          <p:cNvCxnSpPr>
            <a:stCxn id="2000" idx="6"/>
            <a:endCxn id="2001" idx="2"/>
          </p:cNvCxnSpPr>
          <p:nvPr/>
        </p:nvCxnSpPr>
        <p:spPr>
          <a:xfrm rot="10800000" flipH="1">
            <a:off x="7524439" y="3338028"/>
            <a:ext cx="608100" cy="27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02" name="Google Shape;2002;p47"/>
          <p:cNvCxnSpPr>
            <a:stCxn id="2003" idx="7"/>
            <a:endCxn id="2000" idx="2"/>
          </p:cNvCxnSpPr>
          <p:nvPr/>
        </p:nvCxnSpPr>
        <p:spPr>
          <a:xfrm rot="10800000" flipH="1">
            <a:off x="6472587" y="3340582"/>
            <a:ext cx="664800" cy="196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04" name="Google Shape;2004;p47"/>
          <p:cNvCxnSpPr>
            <a:stCxn id="2005" idx="6"/>
            <a:endCxn id="2006" idx="2"/>
          </p:cNvCxnSpPr>
          <p:nvPr/>
        </p:nvCxnSpPr>
        <p:spPr>
          <a:xfrm rot="10800000" flipH="1">
            <a:off x="7390415" y="3969746"/>
            <a:ext cx="516900" cy="238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07" name="Google Shape;2007;p47"/>
          <p:cNvCxnSpPr>
            <a:stCxn id="2001" idx="4"/>
            <a:endCxn id="2006" idx="7"/>
          </p:cNvCxnSpPr>
          <p:nvPr/>
        </p:nvCxnSpPr>
        <p:spPr>
          <a:xfrm flipH="1">
            <a:off x="8237617" y="3538561"/>
            <a:ext cx="88500" cy="2895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08" name="Google Shape;2008;p47"/>
          <p:cNvCxnSpPr>
            <a:stCxn id="2009" idx="4"/>
            <a:endCxn id="2003" idx="0"/>
          </p:cNvCxnSpPr>
          <p:nvPr/>
        </p:nvCxnSpPr>
        <p:spPr>
          <a:xfrm>
            <a:off x="6241444" y="2946674"/>
            <a:ext cx="94200" cy="5319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10" name="Google Shape;2010;p47"/>
          <p:cNvCxnSpPr>
            <a:stCxn id="2009" idx="3"/>
            <a:endCxn id="2011" idx="7"/>
          </p:cNvCxnSpPr>
          <p:nvPr/>
        </p:nvCxnSpPr>
        <p:spPr>
          <a:xfrm flipH="1">
            <a:off x="5370519" y="2887935"/>
            <a:ext cx="734100" cy="496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12" name="Google Shape;2012;p47"/>
          <p:cNvCxnSpPr>
            <a:stCxn id="2013" idx="4"/>
            <a:endCxn id="2011" idx="0"/>
          </p:cNvCxnSpPr>
          <p:nvPr/>
        </p:nvCxnSpPr>
        <p:spPr>
          <a:xfrm flipH="1">
            <a:off x="5233768" y="2857913"/>
            <a:ext cx="107100" cy="467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14" name="Google Shape;2014;p47"/>
          <p:cNvCxnSpPr>
            <a:stCxn id="2011" idx="4"/>
            <a:endCxn id="2015" idx="1"/>
          </p:cNvCxnSpPr>
          <p:nvPr/>
        </p:nvCxnSpPr>
        <p:spPr>
          <a:xfrm>
            <a:off x="5233792" y="3726485"/>
            <a:ext cx="280200" cy="3396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16" name="Google Shape;2016;p47"/>
          <p:cNvCxnSpPr>
            <a:stCxn id="2013" idx="6"/>
            <a:endCxn id="2009" idx="2"/>
          </p:cNvCxnSpPr>
          <p:nvPr/>
        </p:nvCxnSpPr>
        <p:spPr>
          <a:xfrm>
            <a:off x="5534368" y="2657363"/>
            <a:ext cx="513600" cy="88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17" name="Google Shape;2017;p47"/>
          <p:cNvCxnSpPr>
            <a:stCxn id="2015" idx="6"/>
            <a:endCxn id="2003" idx="3"/>
          </p:cNvCxnSpPr>
          <p:nvPr/>
        </p:nvCxnSpPr>
        <p:spPr>
          <a:xfrm rot="10800000" flipH="1">
            <a:off x="5844294" y="3820946"/>
            <a:ext cx="354600" cy="387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18" name="Google Shape;2018;p47"/>
          <p:cNvCxnSpPr>
            <a:stCxn id="2003" idx="5"/>
            <a:endCxn id="2005" idx="2"/>
          </p:cNvCxnSpPr>
          <p:nvPr/>
        </p:nvCxnSpPr>
        <p:spPr>
          <a:xfrm>
            <a:off x="6472587" y="3821003"/>
            <a:ext cx="530700" cy="387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13" name="Google Shape;2013;p47"/>
          <p:cNvSpPr/>
          <p:nvPr/>
        </p:nvSpPr>
        <p:spPr>
          <a:xfrm>
            <a:off x="5147368" y="2456813"/>
            <a:ext cx="387000" cy="4011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09" name="Google Shape;2009;p47"/>
          <p:cNvSpPr/>
          <p:nvPr/>
        </p:nvSpPr>
        <p:spPr>
          <a:xfrm>
            <a:off x="6047944" y="2545574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11" name="Google Shape;2011;p47"/>
          <p:cNvSpPr/>
          <p:nvPr/>
        </p:nvSpPr>
        <p:spPr>
          <a:xfrm>
            <a:off x="5040292" y="3325385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aseline="-25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03" name="Google Shape;2003;p47"/>
          <p:cNvSpPr/>
          <p:nvPr/>
        </p:nvSpPr>
        <p:spPr>
          <a:xfrm>
            <a:off x="6142262" y="3478643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15" name="Google Shape;2015;p47"/>
          <p:cNvSpPr/>
          <p:nvPr/>
        </p:nvSpPr>
        <p:spPr>
          <a:xfrm>
            <a:off x="5457294" y="4007396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00" name="Google Shape;2000;p47"/>
          <p:cNvSpPr/>
          <p:nvPr/>
        </p:nvSpPr>
        <p:spPr>
          <a:xfrm>
            <a:off x="7137439" y="3140178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05" name="Google Shape;2005;p47"/>
          <p:cNvSpPr/>
          <p:nvPr/>
        </p:nvSpPr>
        <p:spPr>
          <a:xfrm>
            <a:off x="7003415" y="4007396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06" name="Google Shape;2006;p47"/>
          <p:cNvSpPr/>
          <p:nvPr/>
        </p:nvSpPr>
        <p:spPr>
          <a:xfrm>
            <a:off x="7907312" y="3769192"/>
            <a:ext cx="387000" cy="4011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01" name="Google Shape;2001;p47"/>
          <p:cNvSpPr/>
          <p:nvPr/>
        </p:nvSpPr>
        <p:spPr>
          <a:xfrm>
            <a:off x="8132617" y="3137461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019" name="Google Shape;2019;p47"/>
          <p:cNvCxnSpPr>
            <a:stCxn id="2009" idx="4"/>
            <a:endCxn id="2009" idx="4"/>
          </p:cNvCxnSpPr>
          <p:nvPr/>
        </p:nvCxnSpPr>
        <p:spPr>
          <a:xfrm>
            <a:off x="6241444" y="2946674"/>
            <a:ext cx="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0" name="Google Shape;2020;p47"/>
          <p:cNvSpPr/>
          <p:nvPr/>
        </p:nvSpPr>
        <p:spPr>
          <a:xfrm>
            <a:off x="5691437" y="2538787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3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1" name="Google Shape;2021;p47"/>
          <p:cNvSpPr/>
          <p:nvPr/>
        </p:nvSpPr>
        <p:spPr>
          <a:xfrm>
            <a:off x="5187615" y="2983412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2" name="Google Shape;2022;p47"/>
          <p:cNvSpPr/>
          <p:nvPr/>
        </p:nvSpPr>
        <p:spPr>
          <a:xfrm>
            <a:off x="5596745" y="3039618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3" name="Google Shape;2023;p47"/>
          <p:cNvSpPr/>
          <p:nvPr/>
        </p:nvSpPr>
        <p:spPr>
          <a:xfrm>
            <a:off x="5271638" y="3788112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6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4" name="Google Shape;2024;p47"/>
          <p:cNvSpPr/>
          <p:nvPr/>
        </p:nvSpPr>
        <p:spPr>
          <a:xfrm>
            <a:off x="5893589" y="3906220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5" name="Google Shape;2025;p47"/>
          <p:cNvSpPr/>
          <p:nvPr/>
        </p:nvSpPr>
        <p:spPr>
          <a:xfrm>
            <a:off x="7728805" y="3229775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6" name="Google Shape;2026;p47"/>
          <p:cNvSpPr/>
          <p:nvPr/>
        </p:nvSpPr>
        <p:spPr>
          <a:xfrm>
            <a:off x="8326163" y="3645018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7" name="Google Shape;2027;p47"/>
          <p:cNvSpPr/>
          <p:nvPr/>
        </p:nvSpPr>
        <p:spPr>
          <a:xfrm>
            <a:off x="7549141" y="4007396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4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028" name="Google Shape;2028;p47"/>
          <p:cNvCxnSpPr>
            <a:stCxn id="2015" idx="6"/>
            <a:endCxn id="2005" idx="2"/>
          </p:cNvCxnSpPr>
          <p:nvPr/>
        </p:nvCxnSpPr>
        <p:spPr>
          <a:xfrm>
            <a:off x="5844294" y="4207946"/>
            <a:ext cx="1159200" cy="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29" name="Google Shape;2029;p47"/>
          <p:cNvSpPr/>
          <p:nvPr/>
        </p:nvSpPr>
        <p:spPr>
          <a:xfrm>
            <a:off x="6287064" y="4093995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0" name="Google Shape;2030;p47"/>
          <p:cNvSpPr/>
          <p:nvPr/>
        </p:nvSpPr>
        <p:spPr>
          <a:xfrm>
            <a:off x="6714802" y="3320901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1" name="Google Shape;2031;p47"/>
          <p:cNvSpPr/>
          <p:nvPr/>
        </p:nvSpPr>
        <p:spPr>
          <a:xfrm>
            <a:off x="6188868" y="3047917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2" name="Google Shape;2032;p47"/>
          <p:cNvSpPr/>
          <p:nvPr/>
        </p:nvSpPr>
        <p:spPr>
          <a:xfrm>
            <a:off x="6589475" y="3861506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033" name="Google Shape;2033;p47"/>
          <p:cNvCxnSpPr>
            <a:stCxn id="2024" idx="0"/>
            <a:endCxn id="2034" idx="2"/>
          </p:cNvCxnSpPr>
          <p:nvPr/>
        </p:nvCxnSpPr>
        <p:spPr>
          <a:xfrm rot="10800000" flipH="1">
            <a:off x="5993339" y="2041120"/>
            <a:ext cx="1133700" cy="1865100"/>
          </a:xfrm>
          <a:prstGeom prst="straightConnector1">
            <a:avLst/>
          </a:pr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5" name="Google Shape;2035;p47"/>
          <p:cNvCxnSpPr>
            <a:stCxn id="2032" idx="0"/>
            <a:endCxn id="2034" idx="2"/>
          </p:cNvCxnSpPr>
          <p:nvPr/>
        </p:nvCxnSpPr>
        <p:spPr>
          <a:xfrm rot="10800000" flipH="1">
            <a:off x="6689225" y="2041106"/>
            <a:ext cx="437700" cy="1820400"/>
          </a:xfrm>
          <a:prstGeom prst="straightConnector1">
            <a:avLst/>
          </a:pr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4" name="Google Shape;2034;p47"/>
          <p:cNvSpPr/>
          <p:nvPr/>
        </p:nvSpPr>
        <p:spPr>
          <a:xfrm>
            <a:off x="5796250" y="765982"/>
            <a:ext cx="2661600" cy="12750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How do these edges differ in priority considering both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? How about 3 paths down the line? We must evaluate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times.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48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041" name="Google Shape;2041;p48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042" name="Google Shape;2042;p48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043" name="Google Shape;2043;p48"/>
          <p:cNvSpPr/>
          <p:nvPr/>
        </p:nvSpPr>
        <p:spPr>
          <a:xfrm>
            <a:off x="5112025" y="710100"/>
            <a:ext cx="27834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A solution!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44" name="Google Shape;2044;p48"/>
          <p:cNvSpPr/>
          <p:nvPr/>
        </p:nvSpPr>
        <p:spPr>
          <a:xfrm>
            <a:off x="441225" y="1757850"/>
            <a:ext cx="4422000" cy="16557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From Eppstein himself, “The main idea of our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shortest paths algorithm, then, is to translate the problem from one with two terminals,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and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, to a problem with only one terminal. One can find paths from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to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t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simply by finding paths from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 s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to any other vertex and concatenating a shortest path from that vertex to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.”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45" name="Google Shape;2045;p48"/>
          <p:cNvSpPr/>
          <p:nvPr/>
        </p:nvSpPr>
        <p:spPr>
          <a:xfrm>
            <a:off x="441225" y="3727650"/>
            <a:ext cx="4422000" cy="10419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Djikstra’s finds the shortest path from s to all nodes, thus we reverse the graph to find the shortest path from all nodes to t.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46" name="Google Shape;20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5" y="2068700"/>
            <a:ext cx="3754624" cy="234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7" name="Google Shape;2047;p48"/>
          <p:cNvCxnSpPr>
            <a:stCxn id="2048" idx="6"/>
            <a:endCxn id="2049" idx="2"/>
          </p:cNvCxnSpPr>
          <p:nvPr/>
        </p:nvCxnSpPr>
        <p:spPr>
          <a:xfrm rot="10800000" flipH="1">
            <a:off x="7723139" y="3194278"/>
            <a:ext cx="608100" cy="27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50" name="Google Shape;2050;p48"/>
          <p:cNvCxnSpPr>
            <a:stCxn id="2051" idx="7"/>
            <a:endCxn id="2048" idx="2"/>
          </p:cNvCxnSpPr>
          <p:nvPr/>
        </p:nvCxnSpPr>
        <p:spPr>
          <a:xfrm rot="10800000" flipH="1">
            <a:off x="6671287" y="3196832"/>
            <a:ext cx="664800" cy="196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52" name="Google Shape;2052;p48"/>
          <p:cNvCxnSpPr>
            <a:stCxn id="2053" idx="6"/>
            <a:endCxn id="2054" idx="2"/>
          </p:cNvCxnSpPr>
          <p:nvPr/>
        </p:nvCxnSpPr>
        <p:spPr>
          <a:xfrm rot="10800000" flipH="1">
            <a:off x="7589115" y="3825996"/>
            <a:ext cx="516900" cy="238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55" name="Google Shape;2055;p48"/>
          <p:cNvCxnSpPr>
            <a:stCxn id="2049" idx="4"/>
            <a:endCxn id="2054" idx="7"/>
          </p:cNvCxnSpPr>
          <p:nvPr/>
        </p:nvCxnSpPr>
        <p:spPr>
          <a:xfrm flipH="1">
            <a:off x="8436317" y="3394811"/>
            <a:ext cx="88500" cy="2895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56" name="Google Shape;2056;p48"/>
          <p:cNvCxnSpPr>
            <a:stCxn id="2057" idx="4"/>
            <a:endCxn id="2051" idx="0"/>
          </p:cNvCxnSpPr>
          <p:nvPr/>
        </p:nvCxnSpPr>
        <p:spPr>
          <a:xfrm>
            <a:off x="6440144" y="2802924"/>
            <a:ext cx="94200" cy="5319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58" name="Google Shape;2058;p48"/>
          <p:cNvCxnSpPr>
            <a:stCxn id="2057" idx="3"/>
            <a:endCxn id="2059" idx="7"/>
          </p:cNvCxnSpPr>
          <p:nvPr/>
        </p:nvCxnSpPr>
        <p:spPr>
          <a:xfrm flipH="1">
            <a:off x="5569219" y="2744185"/>
            <a:ext cx="734100" cy="496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60" name="Google Shape;2060;p48"/>
          <p:cNvCxnSpPr>
            <a:stCxn id="2061" idx="4"/>
            <a:endCxn id="2059" idx="0"/>
          </p:cNvCxnSpPr>
          <p:nvPr/>
        </p:nvCxnSpPr>
        <p:spPr>
          <a:xfrm flipH="1">
            <a:off x="5432468" y="2714163"/>
            <a:ext cx="107100" cy="467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62" name="Google Shape;2062;p48"/>
          <p:cNvCxnSpPr>
            <a:stCxn id="2059" idx="4"/>
            <a:endCxn id="2063" idx="1"/>
          </p:cNvCxnSpPr>
          <p:nvPr/>
        </p:nvCxnSpPr>
        <p:spPr>
          <a:xfrm>
            <a:off x="5432492" y="3582735"/>
            <a:ext cx="280200" cy="3396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64" name="Google Shape;2064;p48"/>
          <p:cNvCxnSpPr>
            <a:stCxn id="2061" idx="6"/>
            <a:endCxn id="2057" idx="2"/>
          </p:cNvCxnSpPr>
          <p:nvPr/>
        </p:nvCxnSpPr>
        <p:spPr>
          <a:xfrm>
            <a:off x="5733068" y="2513613"/>
            <a:ext cx="513600" cy="88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65" name="Google Shape;2065;p48"/>
          <p:cNvCxnSpPr>
            <a:stCxn id="2063" idx="6"/>
            <a:endCxn id="2051" idx="3"/>
          </p:cNvCxnSpPr>
          <p:nvPr/>
        </p:nvCxnSpPr>
        <p:spPr>
          <a:xfrm rot="10800000" flipH="1">
            <a:off x="6042994" y="3677196"/>
            <a:ext cx="354600" cy="387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66" name="Google Shape;2066;p48"/>
          <p:cNvCxnSpPr>
            <a:stCxn id="2051" idx="5"/>
            <a:endCxn id="2053" idx="2"/>
          </p:cNvCxnSpPr>
          <p:nvPr/>
        </p:nvCxnSpPr>
        <p:spPr>
          <a:xfrm>
            <a:off x="6671287" y="3677253"/>
            <a:ext cx="530700" cy="387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061" name="Google Shape;2061;p48"/>
          <p:cNvSpPr/>
          <p:nvPr/>
        </p:nvSpPr>
        <p:spPr>
          <a:xfrm>
            <a:off x="5346068" y="2313063"/>
            <a:ext cx="387000" cy="4011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57" name="Google Shape;2057;p48"/>
          <p:cNvSpPr/>
          <p:nvPr/>
        </p:nvSpPr>
        <p:spPr>
          <a:xfrm>
            <a:off x="6246644" y="2401824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59" name="Google Shape;2059;p48"/>
          <p:cNvSpPr/>
          <p:nvPr/>
        </p:nvSpPr>
        <p:spPr>
          <a:xfrm>
            <a:off x="5238992" y="3181635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aseline="-25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51" name="Google Shape;2051;p48"/>
          <p:cNvSpPr/>
          <p:nvPr/>
        </p:nvSpPr>
        <p:spPr>
          <a:xfrm>
            <a:off x="6340962" y="3334893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63" name="Google Shape;2063;p48"/>
          <p:cNvSpPr/>
          <p:nvPr/>
        </p:nvSpPr>
        <p:spPr>
          <a:xfrm>
            <a:off x="5655994" y="3863646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48" name="Google Shape;2048;p48"/>
          <p:cNvSpPr/>
          <p:nvPr/>
        </p:nvSpPr>
        <p:spPr>
          <a:xfrm>
            <a:off x="7336139" y="2996428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53" name="Google Shape;2053;p48"/>
          <p:cNvSpPr/>
          <p:nvPr/>
        </p:nvSpPr>
        <p:spPr>
          <a:xfrm>
            <a:off x="7202115" y="3863646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54" name="Google Shape;2054;p48"/>
          <p:cNvSpPr/>
          <p:nvPr/>
        </p:nvSpPr>
        <p:spPr>
          <a:xfrm>
            <a:off x="8106012" y="3625442"/>
            <a:ext cx="387000" cy="4011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49" name="Google Shape;2049;p48"/>
          <p:cNvSpPr/>
          <p:nvPr/>
        </p:nvSpPr>
        <p:spPr>
          <a:xfrm>
            <a:off x="8331317" y="2993711"/>
            <a:ext cx="387000" cy="4011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067" name="Google Shape;2067;p48"/>
          <p:cNvCxnSpPr>
            <a:stCxn id="2057" idx="4"/>
            <a:endCxn id="2057" idx="4"/>
          </p:cNvCxnSpPr>
          <p:nvPr/>
        </p:nvCxnSpPr>
        <p:spPr>
          <a:xfrm>
            <a:off x="6440144" y="2802924"/>
            <a:ext cx="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8" name="Google Shape;2068;p48"/>
          <p:cNvSpPr/>
          <p:nvPr/>
        </p:nvSpPr>
        <p:spPr>
          <a:xfrm>
            <a:off x="5890137" y="2395037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3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9" name="Google Shape;2069;p48"/>
          <p:cNvSpPr/>
          <p:nvPr/>
        </p:nvSpPr>
        <p:spPr>
          <a:xfrm>
            <a:off x="5386315" y="2839662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0" name="Google Shape;2070;p48"/>
          <p:cNvSpPr/>
          <p:nvPr/>
        </p:nvSpPr>
        <p:spPr>
          <a:xfrm>
            <a:off x="5795445" y="2895868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1" name="Google Shape;2071;p48"/>
          <p:cNvSpPr/>
          <p:nvPr/>
        </p:nvSpPr>
        <p:spPr>
          <a:xfrm>
            <a:off x="5470338" y="3644362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6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2" name="Google Shape;2072;p48"/>
          <p:cNvSpPr/>
          <p:nvPr/>
        </p:nvSpPr>
        <p:spPr>
          <a:xfrm>
            <a:off x="6092289" y="3762470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3" name="Google Shape;2073;p48"/>
          <p:cNvSpPr/>
          <p:nvPr/>
        </p:nvSpPr>
        <p:spPr>
          <a:xfrm>
            <a:off x="7927505" y="3086025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4" name="Google Shape;2074;p48"/>
          <p:cNvSpPr/>
          <p:nvPr/>
        </p:nvSpPr>
        <p:spPr>
          <a:xfrm>
            <a:off x="8524863" y="3501268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5" name="Google Shape;2075;p48"/>
          <p:cNvSpPr/>
          <p:nvPr/>
        </p:nvSpPr>
        <p:spPr>
          <a:xfrm>
            <a:off x="7747841" y="3863646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4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076" name="Google Shape;2076;p48"/>
          <p:cNvCxnSpPr>
            <a:stCxn id="2063" idx="6"/>
            <a:endCxn id="2053" idx="2"/>
          </p:cNvCxnSpPr>
          <p:nvPr/>
        </p:nvCxnSpPr>
        <p:spPr>
          <a:xfrm>
            <a:off x="6042994" y="4064196"/>
            <a:ext cx="1159200" cy="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077" name="Google Shape;2077;p48"/>
          <p:cNvSpPr/>
          <p:nvPr/>
        </p:nvSpPr>
        <p:spPr>
          <a:xfrm>
            <a:off x="6485764" y="3950245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8" name="Google Shape;2078;p48"/>
          <p:cNvSpPr/>
          <p:nvPr/>
        </p:nvSpPr>
        <p:spPr>
          <a:xfrm>
            <a:off x="6913502" y="3177151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9" name="Google Shape;2079;p48"/>
          <p:cNvSpPr/>
          <p:nvPr/>
        </p:nvSpPr>
        <p:spPr>
          <a:xfrm>
            <a:off x="6387568" y="2904167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0" name="Google Shape;2080;p48"/>
          <p:cNvSpPr/>
          <p:nvPr/>
        </p:nvSpPr>
        <p:spPr>
          <a:xfrm>
            <a:off x="6788175" y="3717756"/>
            <a:ext cx="199500" cy="216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1" name="Google Shape;2081;p48"/>
          <p:cNvSpPr/>
          <p:nvPr/>
        </p:nvSpPr>
        <p:spPr>
          <a:xfrm>
            <a:off x="6987675" y="1706650"/>
            <a:ext cx="1923300" cy="807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 reversed graph gives the optimal path and weight from all nodes to terminal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!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6" name="Google Shape;2086;p49"/>
          <p:cNvCxnSpPr>
            <a:endCxn id="2087" idx="3"/>
          </p:cNvCxnSpPr>
          <p:nvPr/>
        </p:nvCxnSpPr>
        <p:spPr>
          <a:xfrm rot="10800000" flipH="1">
            <a:off x="5134102" y="1053460"/>
            <a:ext cx="1761300" cy="12009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8" name="Google Shape;2088;p49"/>
          <p:cNvCxnSpPr>
            <a:stCxn id="2087" idx="6"/>
            <a:endCxn id="2089" idx="2"/>
          </p:cNvCxnSpPr>
          <p:nvPr/>
        </p:nvCxnSpPr>
        <p:spPr>
          <a:xfrm rot="10800000" flipH="1">
            <a:off x="7069783" y="781087"/>
            <a:ext cx="404100" cy="206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0" name="Google Shape;2090;p49"/>
          <p:cNvCxnSpPr>
            <a:stCxn id="2089" idx="5"/>
            <a:endCxn id="2091" idx="2"/>
          </p:cNvCxnSpPr>
          <p:nvPr/>
        </p:nvCxnSpPr>
        <p:spPr>
          <a:xfrm>
            <a:off x="7648256" y="846962"/>
            <a:ext cx="360900" cy="1206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2" name="Google Shape;2092;p49"/>
          <p:cNvCxnSpPr>
            <a:stCxn id="2091" idx="7"/>
            <a:endCxn id="2093" idx="3"/>
          </p:cNvCxnSpPr>
          <p:nvPr/>
        </p:nvCxnSpPr>
        <p:spPr>
          <a:xfrm rot="10800000" flipH="1">
            <a:off x="8183396" y="770560"/>
            <a:ext cx="280200" cy="1311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4" name="Google Shape;2094;p49"/>
          <p:cNvCxnSpPr>
            <a:stCxn id="2093" idx="7"/>
            <a:endCxn id="2095" idx="3"/>
          </p:cNvCxnSpPr>
          <p:nvPr/>
        </p:nvCxnSpPr>
        <p:spPr>
          <a:xfrm rot="10800000" flipH="1">
            <a:off x="8608066" y="427392"/>
            <a:ext cx="184500" cy="211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6" name="Google Shape;2096;p49"/>
          <p:cNvCxnSpPr>
            <a:stCxn id="2093" idx="6"/>
          </p:cNvCxnSpPr>
          <p:nvPr/>
        </p:nvCxnSpPr>
        <p:spPr>
          <a:xfrm rot="10800000" flipH="1">
            <a:off x="8637985" y="407265"/>
            <a:ext cx="777600" cy="2973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7" name="Google Shape;2097;p49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098" name="Google Shape;2098;p49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099" name="Google Shape;2099;p49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100" name="Google Shape;2100;p49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Indirect paths 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1" name="Google Shape;2101;p49"/>
          <p:cNvSpPr/>
          <p:nvPr/>
        </p:nvSpPr>
        <p:spPr>
          <a:xfrm>
            <a:off x="6100200" y="1910250"/>
            <a:ext cx="2929500" cy="27027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Key concept: </a:t>
            </a:r>
            <a:r>
              <a:rPr lang="en" b="1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sidetrack edges</a:t>
            </a:r>
            <a:endParaRPr b="1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Given the optimal path from S to E, sidetrack edges represent deviations from the optimal path. They are weighted by how much the total path weight increases from the optimal path by taking that edge.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7" name="Google Shape;2087;p49"/>
          <p:cNvSpPr/>
          <p:nvPr/>
        </p:nvSpPr>
        <p:spPr>
          <a:xfrm>
            <a:off x="6865483" y="894187"/>
            <a:ext cx="204300" cy="1866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89" name="Google Shape;2089;p49"/>
          <p:cNvSpPr/>
          <p:nvPr/>
        </p:nvSpPr>
        <p:spPr>
          <a:xfrm>
            <a:off x="7473875" y="687689"/>
            <a:ext cx="204300" cy="1866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91" name="Google Shape;2091;p49"/>
          <p:cNvSpPr/>
          <p:nvPr/>
        </p:nvSpPr>
        <p:spPr>
          <a:xfrm>
            <a:off x="8009015" y="874333"/>
            <a:ext cx="204300" cy="186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93" name="Google Shape;2093;p49"/>
          <p:cNvSpPr/>
          <p:nvPr/>
        </p:nvSpPr>
        <p:spPr>
          <a:xfrm>
            <a:off x="8433685" y="611265"/>
            <a:ext cx="204300" cy="1866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95" name="Google Shape;2095;p49"/>
          <p:cNvSpPr/>
          <p:nvPr/>
        </p:nvSpPr>
        <p:spPr>
          <a:xfrm>
            <a:off x="8762611" y="268200"/>
            <a:ext cx="204300" cy="1866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02" name="Google Shape;2102;p49"/>
          <p:cNvSpPr/>
          <p:nvPr/>
        </p:nvSpPr>
        <p:spPr>
          <a:xfrm>
            <a:off x="7917611" y="405323"/>
            <a:ext cx="204300" cy="186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103" name="Google Shape;2103;p49"/>
          <p:cNvCxnSpPr>
            <a:endCxn id="2087" idx="3"/>
          </p:cNvCxnSpPr>
          <p:nvPr/>
        </p:nvCxnSpPr>
        <p:spPr>
          <a:xfrm rot="10800000" flipH="1">
            <a:off x="5333002" y="1053460"/>
            <a:ext cx="1562400" cy="10683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4" name="Google Shape;2104;p49"/>
          <p:cNvCxnSpPr>
            <a:stCxn id="2087" idx="6"/>
            <a:endCxn id="2089" idx="2"/>
          </p:cNvCxnSpPr>
          <p:nvPr/>
        </p:nvCxnSpPr>
        <p:spPr>
          <a:xfrm rot="10800000" flipH="1">
            <a:off x="7069783" y="781087"/>
            <a:ext cx="404100" cy="2064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5" name="Google Shape;2105;p49"/>
          <p:cNvCxnSpPr>
            <a:stCxn id="2089" idx="7"/>
            <a:endCxn id="2102" idx="2"/>
          </p:cNvCxnSpPr>
          <p:nvPr/>
        </p:nvCxnSpPr>
        <p:spPr>
          <a:xfrm rot="10800000" flipH="1">
            <a:off x="7648256" y="498715"/>
            <a:ext cx="269400" cy="216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6" name="Google Shape;2106;p49"/>
          <p:cNvCxnSpPr>
            <a:stCxn id="2089" idx="5"/>
            <a:endCxn id="2091" idx="2"/>
          </p:cNvCxnSpPr>
          <p:nvPr/>
        </p:nvCxnSpPr>
        <p:spPr>
          <a:xfrm>
            <a:off x="7648256" y="846962"/>
            <a:ext cx="360900" cy="120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7" name="Google Shape;2107;p49"/>
          <p:cNvCxnSpPr>
            <a:stCxn id="2091" idx="7"/>
            <a:endCxn id="2093" idx="3"/>
          </p:cNvCxnSpPr>
          <p:nvPr/>
        </p:nvCxnSpPr>
        <p:spPr>
          <a:xfrm rot="10800000" flipH="1">
            <a:off x="8183396" y="770560"/>
            <a:ext cx="280200" cy="1311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8" name="Google Shape;2108;p49"/>
          <p:cNvCxnSpPr>
            <a:stCxn id="2102" idx="7"/>
            <a:endCxn id="2095" idx="2"/>
          </p:cNvCxnSpPr>
          <p:nvPr/>
        </p:nvCxnSpPr>
        <p:spPr>
          <a:xfrm rot="10800000" flipH="1">
            <a:off x="8091992" y="361549"/>
            <a:ext cx="670500" cy="71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9" name="Google Shape;2109;p49"/>
          <p:cNvCxnSpPr>
            <a:stCxn id="2093" idx="7"/>
            <a:endCxn id="2095" idx="3"/>
          </p:cNvCxnSpPr>
          <p:nvPr/>
        </p:nvCxnSpPr>
        <p:spPr>
          <a:xfrm rot="10800000" flipH="1">
            <a:off x="8608066" y="427392"/>
            <a:ext cx="184500" cy="211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0" name="Google Shape;2110;p49"/>
          <p:cNvCxnSpPr>
            <a:stCxn id="2093" idx="6"/>
          </p:cNvCxnSpPr>
          <p:nvPr/>
        </p:nvCxnSpPr>
        <p:spPr>
          <a:xfrm rot="10800000" flipH="1">
            <a:off x="8637985" y="505065"/>
            <a:ext cx="506100" cy="1995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1" name="Google Shape;2111;p49"/>
          <p:cNvCxnSpPr>
            <a:stCxn id="2095" idx="6"/>
          </p:cNvCxnSpPr>
          <p:nvPr/>
        </p:nvCxnSpPr>
        <p:spPr>
          <a:xfrm>
            <a:off x="8966911" y="361500"/>
            <a:ext cx="148800" cy="108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2" name="Google Shape;2112;p49"/>
          <p:cNvSpPr/>
          <p:nvPr/>
        </p:nvSpPr>
        <p:spPr>
          <a:xfrm>
            <a:off x="441225" y="1910250"/>
            <a:ext cx="5157000" cy="27027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Let’s find a way to construct a new graph from the input graph such that each edge popped from our min-heap represents the next shortest path - every pop is a path! This can only be done with one terminal and the weights/paths for each node to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 T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.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Eppstein’s proper constructs this graph in O(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m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+ 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log(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) time, and the following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pops run in O(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) time, giving a total runtime of O(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m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+ 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log(</a:t>
            </a:r>
            <a:r>
              <a:rPr lang="en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n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 +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).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3" name="Google Shape;2113;p49"/>
          <p:cNvSpPr/>
          <p:nvPr/>
        </p:nvSpPr>
        <p:spPr>
          <a:xfrm>
            <a:off x="7452975" y="1137725"/>
            <a:ext cx="1316400" cy="5091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Taking me makes your path weight 16 instead of 14!</a:t>
            </a:r>
            <a:endParaRPr sz="1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4" name="Google Shape;2114;p49"/>
          <p:cNvSpPr txBox="1"/>
          <p:nvPr/>
        </p:nvSpPr>
        <p:spPr>
          <a:xfrm>
            <a:off x="8482000" y="340100"/>
            <a:ext cx="2043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highlight>
                  <a:schemeClr val="lt2"/>
                </a:highlight>
                <a:latin typeface="Lexend"/>
                <a:ea typeface="Lexend"/>
                <a:cs typeface="Lexend"/>
                <a:sym typeface="Lexend"/>
              </a:rPr>
              <a:t>2</a:t>
            </a:r>
            <a:endParaRPr sz="800" b="1">
              <a:solidFill>
                <a:schemeClr val="dk1"/>
              </a:solidFill>
              <a:highlight>
                <a:schemeClr val="lt2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15" name="Google Shape;2115;p49"/>
          <p:cNvCxnSpPr>
            <a:endCxn id="2113" idx="3"/>
          </p:cNvCxnSpPr>
          <p:nvPr/>
        </p:nvCxnSpPr>
        <p:spPr>
          <a:xfrm rot="-5400000" flipH="1">
            <a:off x="8311125" y="934025"/>
            <a:ext cx="823800" cy="92700"/>
          </a:xfrm>
          <a:prstGeom prst="curvedConnector4">
            <a:avLst>
              <a:gd name="adj1" fmla="val 4582"/>
              <a:gd name="adj2" fmla="val 35687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0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121" name="Google Shape;2121;p50"/>
          <p:cNvSpPr txBox="1">
            <a:spLocks noGrp="1"/>
          </p:cNvSpPr>
          <p:nvPr>
            <p:ph type="body" idx="2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122" name="Google Shape;2122;p50"/>
          <p:cNvSpPr txBox="1">
            <a:spLocks noGrp="1"/>
          </p:cNvSpPr>
          <p:nvPr>
            <p:ph type="body" idx="3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123" name="Google Shape;2123;p50"/>
          <p:cNvSpPr/>
          <p:nvPr/>
        </p:nvSpPr>
        <p:spPr>
          <a:xfrm>
            <a:off x="1610225" y="4015175"/>
            <a:ext cx="581400" cy="5703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24" name="Google Shape;2124;p50"/>
          <p:cNvSpPr/>
          <p:nvPr/>
        </p:nvSpPr>
        <p:spPr>
          <a:xfrm>
            <a:off x="792025" y="3071500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25" name="Google Shape;2125;p50"/>
          <p:cNvSpPr/>
          <p:nvPr/>
        </p:nvSpPr>
        <p:spPr>
          <a:xfrm>
            <a:off x="1610225" y="1371600"/>
            <a:ext cx="581400" cy="5703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E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26" name="Google Shape;2126;p50"/>
          <p:cNvSpPr/>
          <p:nvPr/>
        </p:nvSpPr>
        <p:spPr>
          <a:xfrm>
            <a:off x="2674725" y="1966625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27" name="Google Shape;2127;p50"/>
          <p:cNvSpPr/>
          <p:nvPr/>
        </p:nvSpPr>
        <p:spPr>
          <a:xfrm>
            <a:off x="1588125" y="2561675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128" name="Google Shape;2128;p50"/>
          <p:cNvCxnSpPr>
            <a:stCxn id="2127" idx="4"/>
            <a:endCxn id="2123" idx="0"/>
          </p:cNvCxnSpPr>
          <p:nvPr/>
        </p:nvCxnSpPr>
        <p:spPr>
          <a:xfrm>
            <a:off x="1878825" y="3131975"/>
            <a:ext cx="22200" cy="883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129" name="Google Shape;2129;p50"/>
          <p:cNvSpPr/>
          <p:nvPr/>
        </p:nvSpPr>
        <p:spPr>
          <a:xfrm>
            <a:off x="1728975" y="341967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30" name="Google Shape;2130;p50"/>
          <p:cNvCxnSpPr>
            <a:stCxn id="2127" idx="0"/>
            <a:endCxn id="2125" idx="4"/>
          </p:cNvCxnSpPr>
          <p:nvPr/>
        </p:nvCxnSpPr>
        <p:spPr>
          <a:xfrm rot="10800000" flipH="1">
            <a:off x="1878825" y="1941875"/>
            <a:ext cx="22200" cy="619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31" name="Google Shape;2131;p50"/>
          <p:cNvCxnSpPr>
            <a:stCxn id="2124" idx="0"/>
            <a:endCxn id="2125" idx="3"/>
          </p:cNvCxnSpPr>
          <p:nvPr/>
        </p:nvCxnSpPr>
        <p:spPr>
          <a:xfrm rot="10800000" flipH="1">
            <a:off x="1082725" y="1858300"/>
            <a:ext cx="612600" cy="12132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32" name="Google Shape;2132;p50"/>
          <p:cNvCxnSpPr>
            <a:stCxn id="2126" idx="1"/>
            <a:endCxn id="2125" idx="5"/>
          </p:cNvCxnSpPr>
          <p:nvPr/>
        </p:nvCxnSpPr>
        <p:spPr>
          <a:xfrm rot="10800000">
            <a:off x="2106469" y="1858444"/>
            <a:ext cx="653400" cy="1917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33" name="Google Shape;2133;p50"/>
          <p:cNvCxnSpPr>
            <a:stCxn id="2127" idx="7"/>
            <a:endCxn id="2126" idx="2"/>
          </p:cNvCxnSpPr>
          <p:nvPr/>
        </p:nvCxnSpPr>
        <p:spPr>
          <a:xfrm rot="10800000" flipH="1">
            <a:off x="2084381" y="2251894"/>
            <a:ext cx="590400" cy="393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34" name="Google Shape;2134;p50"/>
          <p:cNvCxnSpPr>
            <a:stCxn id="2124" idx="1"/>
            <a:endCxn id="2124" idx="2"/>
          </p:cNvCxnSpPr>
          <p:nvPr/>
        </p:nvCxnSpPr>
        <p:spPr>
          <a:xfrm rot="5400000">
            <a:off x="733769" y="3213219"/>
            <a:ext cx="201600" cy="85200"/>
          </a:xfrm>
          <a:prstGeom prst="curvedConnector4">
            <a:avLst>
              <a:gd name="adj1" fmla="val -80540"/>
              <a:gd name="adj2" fmla="val 453162"/>
            </a:avLst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5" name="Google Shape;2135;p50"/>
          <p:cNvCxnSpPr>
            <a:stCxn id="2123" idx="1"/>
            <a:endCxn id="2124" idx="5"/>
          </p:cNvCxnSpPr>
          <p:nvPr/>
        </p:nvCxnSpPr>
        <p:spPr>
          <a:xfrm rot="10800000">
            <a:off x="1288269" y="3558394"/>
            <a:ext cx="407100" cy="540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36" name="Google Shape;2136;p50"/>
          <p:cNvSpPr/>
          <p:nvPr/>
        </p:nvSpPr>
        <p:spPr>
          <a:xfrm>
            <a:off x="1740000" y="21156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7" name="Google Shape;2137;p50"/>
          <p:cNvSpPr/>
          <p:nvPr/>
        </p:nvSpPr>
        <p:spPr>
          <a:xfrm>
            <a:off x="2207363" y="22946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8" name="Google Shape;2138;p50"/>
          <p:cNvSpPr/>
          <p:nvPr/>
        </p:nvSpPr>
        <p:spPr>
          <a:xfrm>
            <a:off x="2229725" y="180040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4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39" name="Google Shape;2139;p50"/>
          <p:cNvSpPr/>
          <p:nvPr/>
        </p:nvSpPr>
        <p:spPr>
          <a:xfrm>
            <a:off x="1341975" y="3674650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0" name="Google Shape;2140;p50"/>
          <p:cNvSpPr/>
          <p:nvPr/>
        </p:nvSpPr>
        <p:spPr>
          <a:xfrm>
            <a:off x="387500" y="291237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1" name="Google Shape;2141;p50"/>
          <p:cNvSpPr/>
          <p:nvPr/>
        </p:nvSpPr>
        <p:spPr>
          <a:xfrm>
            <a:off x="1146750" y="24234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2" name="Google Shape;2142;p50"/>
          <p:cNvSpPr/>
          <p:nvPr/>
        </p:nvSpPr>
        <p:spPr>
          <a:xfrm>
            <a:off x="114225" y="1239738"/>
            <a:ext cx="1138500" cy="492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G = (V, E)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43" name="Google Shape;2143;p50"/>
          <p:cNvCxnSpPr>
            <a:stCxn id="2126" idx="4"/>
            <a:endCxn id="2123" idx="7"/>
          </p:cNvCxnSpPr>
          <p:nvPr/>
        </p:nvCxnSpPr>
        <p:spPr>
          <a:xfrm flipH="1">
            <a:off x="2106525" y="2536925"/>
            <a:ext cx="858900" cy="15618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44" name="Google Shape;2144;p50"/>
          <p:cNvSpPr/>
          <p:nvPr/>
        </p:nvSpPr>
        <p:spPr>
          <a:xfrm>
            <a:off x="2384225" y="3163925"/>
            <a:ext cx="2997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5" name="Google Shape;2145;p50"/>
          <p:cNvSpPr/>
          <p:nvPr/>
        </p:nvSpPr>
        <p:spPr>
          <a:xfrm>
            <a:off x="7841725" y="949050"/>
            <a:ext cx="1245900" cy="619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Sidetrack graph G’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6" name="Google Shape;2146;p50"/>
          <p:cNvSpPr/>
          <p:nvPr/>
        </p:nvSpPr>
        <p:spPr>
          <a:xfrm>
            <a:off x="3072900" y="4186325"/>
            <a:ext cx="2998200" cy="783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All sidetrack edges on the path from a node U to end node E are considered </a:t>
            </a:r>
            <a:r>
              <a:rPr lang="en" sz="1100" i="1">
                <a:latin typeface="Lexend"/>
                <a:ea typeface="Lexend"/>
                <a:cs typeface="Lexend"/>
                <a:sym typeface="Lexend"/>
              </a:rPr>
              <a:t>directly connected to U.</a:t>
            </a:r>
            <a:endParaRPr sz="1100" i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7" name="Google Shape;2147;p50"/>
          <p:cNvSpPr/>
          <p:nvPr/>
        </p:nvSpPr>
        <p:spPr>
          <a:xfrm>
            <a:off x="7878600" y="2724388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48" name="Google Shape;2148;p50"/>
          <p:cNvSpPr/>
          <p:nvPr/>
        </p:nvSpPr>
        <p:spPr>
          <a:xfrm>
            <a:off x="6419425" y="4016363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49" name="Google Shape;2149;p50"/>
          <p:cNvSpPr/>
          <p:nvPr/>
        </p:nvSpPr>
        <p:spPr>
          <a:xfrm>
            <a:off x="5753025" y="3106313"/>
            <a:ext cx="581400" cy="5703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50" name="Google Shape;2150;p50"/>
          <p:cNvSpPr/>
          <p:nvPr/>
        </p:nvSpPr>
        <p:spPr>
          <a:xfrm>
            <a:off x="6689200" y="1117338"/>
            <a:ext cx="581400" cy="5703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151" name="Google Shape;2151;p50"/>
          <p:cNvCxnSpPr>
            <a:stCxn id="2149" idx="1"/>
            <a:endCxn id="2149" idx="3"/>
          </p:cNvCxnSpPr>
          <p:nvPr/>
        </p:nvCxnSpPr>
        <p:spPr>
          <a:xfrm rot="-5400000" flipH="1">
            <a:off x="5636869" y="3391131"/>
            <a:ext cx="403200" cy="600"/>
          </a:xfrm>
          <a:prstGeom prst="curvedConnector5">
            <a:avLst>
              <a:gd name="adj1" fmla="val -79773"/>
              <a:gd name="adj2" fmla="val -53878176"/>
              <a:gd name="adj3" fmla="val 179788"/>
            </a:avLst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52" name="Google Shape;2152;p50"/>
          <p:cNvCxnSpPr>
            <a:stCxn id="2150" idx="3"/>
            <a:endCxn id="2149" idx="7"/>
          </p:cNvCxnSpPr>
          <p:nvPr/>
        </p:nvCxnSpPr>
        <p:spPr>
          <a:xfrm flipH="1">
            <a:off x="6249344" y="1604119"/>
            <a:ext cx="525000" cy="15858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53" name="Google Shape;2153;p50"/>
          <p:cNvCxnSpPr>
            <a:stCxn id="2148" idx="7"/>
            <a:endCxn id="2147" idx="3"/>
          </p:cNvCxnSpPr>
          <p:nvPr/>
        </p:nvCxnSpPr>
        <p:spPr>
          <a:xfrm rot="10800000" flipH="1">
            <a:off x="6915681" y="3211281"/>
            <a:ext cx="1048200" cy="8886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54" name="Google Shape;2154;p50"/>
          <p:cNvSpPr/>
          <p:nvPr/>
        </p:nvSpPr>
        <p:spPr>
          <a:xfrm>
            <a:off x="4798425" y="3189763"/>
            <a:ext cx="8589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(V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1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1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3)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5" name="Google Shape;2155;p50"/>
          <p:cNvSpPr/>
          <p:nvPr/>
        </p:nvSpPr>
        <p:spPr>
          <a:xfrm>
            <a:off x="7032075" y="3557838"/>
            <a:ext cx="8589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(V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2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3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3)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6" name="Google Shape;2156;p50"/>
          <p:cNvSpPr/>
          <p:nvPr/>
        </p:nvSpPr>
        <p:spPr>
          <a:xfrm>
            <a:off x="5608475" y="2455163"/>
            <a:ext cx="8589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(S, 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1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1)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57" name="Google Shape;2157;p50"/>
          <p:cNvCxnSpPr>
            <a:stCxn id="2147" idx="1"/>
            <a:endCxn id="2150" idx="6"/>
          </p:cNvCxnSpPr>
          <p:nvPr/>
        </p:nvCxnSpPr>
        <p:spPr>
          <a:xfrm rot="5400000" flipH="1">
            <a:off x="6914494" y="1758656"/>
            <a:ext cx="1405500" cy="693000"/>
          </a:xfrm>
          <a:prstGeom prst="curvedConnector2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58" name="Google Shape;2158;p50"/>
          <p:cNvCxnSpPr>
            <a:stCxn id="2150" idx="5"/>
            <a:endCxn id="2147" idx="2"/>
          </p:cNvCxnSpPr>
          <p:nvPr/>
        </p:nvCxnSpPr>
        <p:spPr>
          <a:xfrm rot="-5400000" flipH="1">
            <a:off x="6829206" y="1960369"/>
            <a:ext cx="1405500" cy="693000"/>
          </a:xfrm>
          <a:prstGeom prst="curvedConnector2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59" name="Google Shape;2159;p50"/>
          <p:cNvSpPr/>
          <p:nvPr/>
        </p:nvSpPr>
        <p:spPr>
          <a:xfrm>
            <a:off x="6929275" y="2243100"/>
            <a:ext cx="8589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(V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2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3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3)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0" name="Google Shape;2160;p50"/>
          <p:cNvSpPr/>
          <p:nvPr/>
        </p:nvSpPr>
        <p:spPr>
          <a:xfrm>
            <a:off x="7702750" y="1879938"/>
            <a:ext cx="808800" cy="30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"/>
                <a:ea typeface="Lexend"/>
                <a:cs typeface="Lexend"/>
                <a:sym typeface="Lexend"/>
              </a:rPr>
              <a:t>(V</a:t>
            </a:r>
            <a:r>
              <a:rPr lang="en" sz="1000" baseline="-25000">
                <a:latin typeface="Lexend"/>
                <a:ea typeface="Lexend"/>
                <a:cs typeface="Lexend"/>
                <a:sym typeface="Lexend"/>
              </a:rPr>
              <a:t>3</a:t>
            </a:r>
            <a:r>
              <a:rPr lang="en" sz="1000">
                <a:latin typeface="Lexend"/>
                <a:ea typeface="Lexend"/>
                <a:cs typeface="Lexend"/>
                <a:sym typeface="Lexend"/>
              </a:rPr>
              <a:t>, S, 4)</a:t>
            </a:r>
            <a:endParaRPr sz="1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1" name="Google Shape;2161;p50"/>
          <p:cNvSpPr/>
          <p:nvPr/>
        </p:nvSpPr>
        <p:spPr>
          <a:xfrm>
            <a:off x="167325" y="391350"/>
            <a:ext cx="4014000" cy="661500"/>
          </a:xfrm>
          <a:prstGeom prst="roundRect">
            <a:avLst>
              <a:gd name="adj" fmla="val 4934"/>
            </a:avLst>
          </a:prstGeom>
          <a:solidFill>
            <a:srgbClr val="FFFFFF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Sidetrack graph example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2" name="Google Shape;2162;p50"/>
          <p:cNvSpPr/>
          <p:nvPr/>
        </p:nvSpPr>
        <p:spPr>
          <a:xfrm>
            <a:off x="3171025" y="1117938"/>
            <a:ext cx="2998200" cy="783600"/>
          </a:xfrm>
          <a:prstGeom prst="roundRect">
            <a:avLst>
              <a:gd name="adj" fmla="val 4934"/>
            </a:avLst>
          </a:prstGeom>
          <a:solidFill>
            <a:srgbClr val="FFFFFF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Edge weight: sidetrack(u, v, w) = w + d</a:t>
            </a:r>
            <a:r>
              <a:rPr lang="en" sz="1100" baseline="-25000"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100">
                <a:latin typeface="Lexend"/>
                <a:ea typeface="Lexend"/>
                <a:cs typeface="Lexend"/>
                <a:sym typeface="Lexend"/>
              </a:rPr>
              <a:t> - d</a:t>
            </a:r>
            <a:r>
              <a:rPr lang="en" sz="1100" baseline="-25000"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100">
                <a:latin typeface="Lexend"/>
                <a:ea typeface="Lexend"/>
                <a:cs typeface="Lexend"/>
                <a:sym typeface="Lexend"/>
              </a:rPr>
              <a:t>, where d</a:t>
            </a:r>
            <a:r>
              <a:rPr lang="en" sz="1100" baseline="-25000"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1100">
                <a:latin typeface="Lexend"/>
                <a:ea typeface="Lexend"/>
                <a:cs typeface="Lexend"/>
                <a:sym typeface="Lexend"/>
              </a:rPr>
              <a:t> represents the weight of the optimal path from vertex a to E.</a:t>
            </a:r>
            <a:endParaRPr sz="1100" i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1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168" name="Google Shape;2168;p51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169" name="Google Shape;2169;p51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170" name="Google Shape;2170;p51"/>
          <p:cNvSpPr/>
          <p:nvPr/>
        </p:nvSpPr>
        <p:spPr>
          <a:xfrm>
            <a:off x="4777100" y="539325"/>
            <a:ext cx="3717300" cy="768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Reconstructing paths from single sidetrack edges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1" name="Google Shape;2171;p51"/>
          <p:cNvSpPr/>
          <p:nvPr/>
        </p:nvSpPr>
        <p:spPr>
          <a:xfrm>
            <a:off x="4320500" y="1715625"/>
            <a:ext cx="4173900" cy="30474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The use of implicit path representations is key to Eppstein’s algorithm achieving its quick runtime - each popped sidetrack edge can be used with precalculated values to find the explicit path.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We use Dijkstra's on a reversed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to set up the </a:t>
            </a:r>
            <a:r>
              <a:rPr lang="en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baseline="-250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values and optimal paths </a:t>
            </a:r>
            <a:r>
              <a:rPr lang="en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baseline="-250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for each vertex. Thus, we can take sidetrack edge (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w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) and paths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s-u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to construct path 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s-u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+ (</a:t>
            </a:r>
            <a:r>
              <a:rPr lang="en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w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) to </a:t>
            </a:r>
            <a:r>
              <a:rPr lang="en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2" name="Google Shape;2172;p51"/>
          <p:cNvSpPr/>
          <p:nvPr/>
        </p:nvSpPr>
        <p:spPr>
          <a:xfrm>
            <a:off x="1726045" y="3937579"/>
            <a:ext cx="642300" cy="6399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73" name="Google Shape;2173;p51"/>
          <p:cNvSpPr/>
          <p:nvPr/>
        </p:nvSpPr>
        <p:spPr>
          <a:xfrm>
            <a:off x="822229" y="2878826"/>
            <a:ext cx="642300" cy="6399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1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74" name="Google Shape;2174;p51"/>
          <p:cNvSpPr/>
          <p:nvPr/>
        </p:nvSpPr>
        <p:spPr>
          <a:xfrm>
            <a:off x="1726045" y="971629"/>
            <a:ext cx="642300" cy="6399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75" name="Google Shape;2175;p51"/>
          <p:cNvSpPr/>
          <p:nvPr/>
        </p:nvSpPr>
        <p:spPr>
          <a:xfrm>
            <a:off x="2901933" y="1639215"/>
            <a:ext cx="642300" cy="6399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3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76" name="Google Shape;2176;p51"/>
          <p:cNvSpPr/>
          <p:nvPr/>
        </p:nvSpPr>
        <p:spPr>
          <a:xfrm>
            <a:off x="1701632" y="2306829"/>
            <a:ext cx="642300" cy="6399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</a:t>
            </a:r>
            <a:r>
              <a:rPr lang="en" baseline="-25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177" name="Google Shape;2177;p51"/>
          <p:cNvCxnSpPr>
            <a:stCxn id="2176" idx="4"/>
            <a:endCxn id="2172" idx="0"/>
          </p:cNvCxnSpPr>
          <p:nvPr/>
        </p:nvCxnSpPr>
        <p:spPr>
          <a:xfrm>
            <a:off x="2022782" y="2946729"/>
            <a:ext cx="24300" cy="990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178" name="Google Shape;2178;p51"/>
          <p:cNvSpPr/>
          <p:nvPr/>
        </p:nvSpPr>
        <p:spPr>
          <a:xfrm>
            <a:off x="1857220" y="3269460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79" name="Google Shape;2179;p51"/>
          <p:cNvCxnSpPr>
            <a:stCxn id="2176" idx="0"/>
            <a:endCxn id="2174" idx="4"/>
          </p:cNvCxnSpPr>
          <p:nvPr/>
        </p:nvCxnSpPr>
        <p:spPr>
          <a:xfrm rot="10800000" flipH="1">
            <a:off x="2022782" y="1611429"/>
            <a:ext cx="24300" cy="6954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80" name="Google Shape;2180;p51"/>
          <p:cNvCxnSpPr>
            <a:stCxn id="2173" idx="0"/>
            <a:endCxn id="2174" idx="3"/>
          </p:cNvCxnSpPr>
          <p:nvPr/>
        </p:nvCxnSpPr>
        <p:spPr>
          <a:xfrm rot="10800000" flipH="1">
            <a:off x="1143379" y="1517726"/>
            <a:ext cx="676800" cy="1361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81" name="Google Shape;2181;p51"/>
          <p:cNvCxnSpPr>
            <a:stCxn id="2175" idx="1"/>
            <a:endCxn id="2174" idx="5"/>
          </p:cNvCxnSpPr>
          <p:nvPr/>
        </p:nvCxnSpPr>
        <p:spPr>
          <a:xfrm rot="10800000">
            <a:off x="2274195" y="1517826"/>
            <a:ext cx="721800" cy="215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82" name="Google Shape;2182;p51"/>
          <p:cNvCxnSpPr>
            <a:stCxn id="2176" idx="7"/>
            <a:endCxn id="2175" idx="2"/>
          </p:cNvCxnSpPr>
          <p:nvPr/>
        </p:nvCxnSpPr>
        <p:spPr>
          <a:xfrm rot="10800000" flipH="1">
            <a:off x="2249869" y="1959241"/>
            <a:ext cx="652200" cy="4413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83" name="Google Shape;2183;p51"/>
          <p:cNvCxnSpPr>
            <a:stCxn id="2173" idx="1"/>
            <a:endCxn id="2173" idx="2"/>
          </p:cNvCxnSpPr>
          <p:nvPr/>
        </p:nvCxnSpPr>
        <p:spPr>
          <a:xfrm rot="5400000">
            <a:off x="756092" y="3038537"/>
            <a:ext cx="226200" cy="94200"/>
          </a:xfrm>
          <a:prstGeom prst="curvedConnector4">
            <a:avLst>
              <a:gd name="adj1" fmla="val -159545"/>
              <a:gd name="adj2" fmla="val 379424"/>
            </a:avLst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4" name="Google Shape;2184;p51"/>
          <p:cNvCxnSpPr>
            <a:stCxn id="2172" idx="1"/>
            <a:endCxn id="2173" idx="5"/>
          </p:cNvCxnSpPr>
          <p:nvPr/>
        </p:nvCxnSpPr>
        <p:spPr>
          <a:xfrm rot="10800000">
            <a:off x="1370407" y="3424990"/>
            <a:ext cx="449700" cy="606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85" name="Google Shape;2185;p51"/>
          <p:cNvSpPr/>
          <p:nvPr/>
        </p:nvSpPr>
        <p:spPr>
          <a:xfrm>
            <a:off x="1869399" y="1806385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86" name="Google Shape;2186;p51"/>
          <p:cNvSpPr/>
          <p:nvPr/>
        </p:nvSpPr>
        <p:spPr>
          <a:xfrm>
            <a:off x="2385666" y="2007242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87" name="Google Shape;2187;p51"/>
          <p:cNvSpPr/>
          <p:nvPr/>
        </p:nvSpPr>
        <p:spPr>
          <a:xfrm>
            <a:off x="2410368" y="1452719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4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88" name="Google Shape;2188;p51"/>
          <p:cNvSpPr/>
          <p:nvPr/>
        </p:nvSpPr>
        <p:spPr>
          <a:xfrm>
            <a:off x="1429725" y="3555528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89" name="Google Shape;2189;p51"/>
          <p:cNvSpPr/>
          <p:nvPr/>
        </p:nvSpPr>
        <p:spPr>
          <a:xfrm>
            <a:off x="375375" y="2700296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90" name="Google Shape;2190;p51"/>
          <p:cNvSpPr/>
          <p:nvPr/>
        </p:nvSpPr>
        <p:spPr>
          <a:xfrm>
            <a:off x="1214072" y="2151720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5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91" name="Google Shape;2191;p51"/>
          <p:cNvCxnSpPr>
            <a:stCxn id="2175" idx="4"/>
            <a:endCxn id="2172" idx="7"/>
          </p:cNvCxnSpPr>
          <p:nvPr/>
        </p:nvCxnSpPr>
        <p:spPr>
          <a:xfrm flipH="1">
            <a:off x="2274183" y="2279115"/>
            <a:ext cx="948900" cy="1752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92" name="Google Shape;2192;p51"/>
          <p:cNvSpPr/>
          <p:nvPr/>
        </p:nvSpPr>
        <p:spPr>
          <a:xfrm>
            <a:off x="2581035" y="2982522"/>
            <a:ext cx="3312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193" name="Google Shape;2193;p51"/>
          <p:cNvCxnSpPr>
            <a:endCxn id="2172" idx="6"/>
          </p:cNvCxnSpPr>
          <p:nvPr/>
        </p:nvCxnSpPr>
        <p:spPr>
          <a:xfrm rot="-5400000" flipH="1">
            <a:off x="1558495" y="3447679"/>
            <a:ext cx="1599900" cy="19800"/>
          </a:xfrm>
          <a:prstGeom prst="curvedConnector4">
            <a:avLst>
              <a:gd name="adj1" fmla="val 3158"/>
              <a:gd name="adj2" fmla="val 6388056"/>
            </a:avLst>
          </a:prstGeom>
          <a:noFill/>
          <a:ln w="19050" cap="flat" cmpd="sng">
            <a:solidFill>
              <a:srgbClr val="FFE59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94" name="Google Shape;2194;p51"/>
          <p:cNvCxnSpPr>
            <a:stCxn id="2174" idx="7"/>
            <a:endCxn id="2175" idx="7"/>
          </p:cNvCxnSpPr>
          <p:nvPr/>
        </p:nvCxnSpPr>
        <p:spPr>
          <a:xfrm rot="-5400000" flipH="1">
            <a:off x="2528532" y="811090"/>
            <a:ext cx="667500" cy="1176000"/>
          </a:xfrm>
          <a:prstGeom prst="curvedConnector3">
            <a:avLst>
              <a:gd name="adj1" fmla="val -18086"/>
            </a:avLst>
          </a:prstGeom>
          <a:noFill/>
          <a:ln w="19050" cap="flat" cmpd="sng">
            <a:solidFill>
              <a:srgbClr val="FFE5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95" name="Google Shape;2195;p51"/>
          <p:cNvSpPr/>
          <p:nvPr/>
        </p:nvSpPr>
        <p:spPr>
          <a:xfrm>
            <a:off x="3358675" y="3173325"/>
            <a:ext cx="681984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baseline="-25000" dirty="0">
                <a:latin typeface="Lexend"/>
                <a:ea typeface="Lexend"/>
                <a:cs typeface="Lexend"/>
                <a:sym typeface="Lexend"/>
              </a:rPr>
              <a:t>s-v2</a:t>
            </a:r>
            <a:endParaRPr baseline="-250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96" name="Google Shape;2196;p51"/>
          <p:cNvSpPr/>
          <p:nvPr/>
        </p:nvSpPr>
        <p:spPr>
          <a:xfrm>
            <a:off x="2753193" y="823700"/>
            <a:ext cx="471900" cy="3453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baseline="-25000">
                <a:latin typeface="Lexend"/>
                <a:ea typeface="Lexend"/>
                <a:cs typeface="Lexend"/>
                <a:sym typeface="Lexend"/>
              </a:rPr>
              <a:t>v3</a:t>
            </a:r>
            <a:endParaRPr baseline="-250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2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202" name="Google Shape;2202;p52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203" name="Google Shape;2203;p52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204" name="Google Shape;2204;p52"/>
          <p:cNvSpPr/>
          <p:nvPr/>
        </p:nvSpPr>
        <p:spPr>
          <a:xfrm>
            <a:off x="2888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Overall approach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5" name="Google Shape;2205;p52"/>
          <p:cNvSpPr/>
          <p:nvPr/>
        </p:nvSpPr>
        <p:spPr>
          <a:xfrm>
            <a:off x="288825" y="1638725"/>
            <a:ext cx="2627700" cy="14019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1) Construct a graph that stores sidetrack edges as nodes and edge traversals as paths with sidetrack weights as path weights.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206" name="Google Shape;220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525" y="1892675"/>
            <a:ext cx="3730224" cy="2649251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07" name="Google Shape;2207;p52"/>
          <p:cNvSpPr/>
          <p:nvPr/>
        </p:nvSpPr>
        <p:spPr>
          <a:xfrm>
            <a:off x="6591082" y="904200"/>
            <a:ext cx="1957514" cy="1120594"/>
          </a:xfrm>
          <a:custGeom>
            <a:avLst/>
            <a:gdLst/>
            <a:ahLst/>
            <a:cxnLst/>
            <a:rect l="l" t="t" r="r" b="b"/>
            <a:pathLst>
              <a:path w="1775523" h="949656" extrusionOk="0">
                <a:moveTo>
                  <a:pt x="1439418" y="0"/>
                </a:moveTo>
                <a:lnTo>
                  <a:pt x="336232" y="0"/>
                </a:lnTo>
                <a:cubicBezTo>
                  <a:pt x="151320" y="0"/>
                  <a:pt x="0" y="151321"/>
                  <a:pt x="0" y="336233"/>
                </a:cubicBezTo>
                <a:lnTo>
                  <a:pt x="0" y="336233"/>
                </a:lnTo>
                <a:cubicBezTo>
                  <a:pt x="0" y="521145"/>
                  <a:pt x="151320" y="672465"/>
                  <a:pt x="336232" y="672465"/>
                </a:cubicBezTo>
                <a:lnTo>
                  <a:pt x="1208913" y="672465"/>
                </a:lnTo>
                <a:cubicBezTo>
                  <a:pt x="1243330" y="724091"/>
                  <a:pt x="1406017" y="956183"/>
                  <a:pt x="1544828" y="949516"/>
                </a:cubicBezTo>
                <a:lnTo>
                  <a:pt x="1545018" y="949516"/>
                </a:lnTo>
                <a:cubicBezTo>
                  <a:pt x="1551940" y="949516"/>
                  <a:pt x="1555750" y="941515"/>
                  <a:pt x="1551305" y="936181"/>
                </a:cubicBezTo>
                <a:cubicBezTo>
                  <a:pt x="1540700" y="923481"/>
                  <a:pt x="1529143" y="904431"/>
                  <a:pt x="1523365" y="893763"/>
                </a:cubicBezTo>
                <a:cubicBezTo>
                  <a:pt x="1516825" y="881761"/>
                  <a:pt x="1463993" y="766191"/>
                  <a:pt x="1473073" y="670751"/>
                </a:cubicBezTo>
                <a:cubicBezTo>
                  <a:pt x="1642300" y="653669"/>
                  <a:pt x="1775524" y="509778"/>
                  <a:pt x="1775524" y="336233"/>
                </a:cubicBezTo>
                <a:lnTo>
                  <a:pt x="1775524" y="336233"/>
                </a:lnTo>
                <a:cubicBezTo>
                  <a:pt x="1775524" y="151321"/>
                  <a:pt x="1624203" y="0"/>
                  <a:pt x="14392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8" name="Google Shape;2208;p52"/>
          <p:cNvSpPr txBox="1"/>
          <p:nvPr/>
        </p:nvSpPr>
        <p:spPr>
          <a:xfrm>
            <a:off x="6691826" y="1011548"/>
            <a:ext cx="19575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Persistence omitted for simplicity!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9" name="Google Shape;2209;p52"/>
          <p:cNvSpPr/>
          <p:nvPr/>
        </p:nvSpPr>
        <p:spPr>
          <a:xfrm>
            <a:off x="3125025" y="1780775"/>
            <a:ext cx="1788600" cy="11178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Built around using persistent heaps for each adjacency list </a:t>
            </a:r>
            <a:r>
              <a:rPr lang="en" sz="11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adj</a:t>
            </a:r>
            <a:r>
              <a:rPr lang="en" sz="11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in our graph, with path traversals connecting heaps.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10" name="Google Shape;2210;p52"/>
          <p:cNvSpPr/>
          <p:nvPr/>
        </p:nvSpPr>
        <p:spPr>
          <a:xfrm>
            <a:off x="288825" y="3300225"/>
            <a:ext cx="4219200" cy="1165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2) Push the start node and its optimal path weight to a heap, then loop </a:t>
            </a:r>
            <a:r>
              <a:rPr lang="en" sz="13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k </a:t>
            </a:r>
            <a:r>
              <a:rPr lang="en" sz="1300">
                <a:latin typeface="Lexend"/>
                <a:ea typeface="Lexend"/>
                <a:cs typeface="Lexend"/>
                <a:sym typeface="Lexend"/>
              </a:rPr>
              <a:t>times: popping from the heap, recording the implicit path representation, and pushing all neighboring sidetrack path weights and their vertices.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211" name="Google Shape;2211;p52"/>
          <p:cNvCxnSpPr>
            <a:stCxn id="2205" idx="3"/>
            <a:endCxn id="2209" idx="1"/>
          </p:cNvCxnSpPr>
          <p:nvPr/>
        </p:nvCxnSpPr>
        <p:spPr>
          <a:xfrm>
            <a:off x="2916525" y="2339675"/>
            <a:ext cx="2085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53"/>
          <p:cNvSpPr txBox="1">
            <a:spLocks noGrp="1"/>
          </p:cNvSpPr>
          <p:nvPr>
            <p:ph type="body" idx="1"/>
          </p:nvPr>
        </p:nvSpPr>
        <p:spPr>
          <a:xfrm>
            <a:off x="7895425" y="-39600"/>
            <a:ext cx="113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28th</a:t>
            </a:r>
            <a:endParaRPr/>
          </a:p>
        </p:txBody>
      </p:sp>
      <p:sp>
        <p:nvSpPr>
          <p:cNvPr id="2217" name="Google Shape;2217;p53"/>
          <p:cNvSpPr txBox="1">
            <a:spLocks noGrp="1"/>
          </p:cNvSpPr>
          <p:nvPr>
            <p:ph type="body" idx="3"/>
          </p:nvPr>
        </p:nvSpPr>
        <p:spPr>
          <a:xfrm>
            <a:off x="167325" y="-39600"/>
            <a:ext cx="11697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</a:t>
            </a:r>
            <a:endParaRPr/>
          </a:p>
        </p:txBody>
      </p:sp>
      <p:sp>
        <p:nvSpPr>
          <p:cNvPr id="2218" name="Google Shape;2218;p53"/>
          <p:cNvSpPr txBox="1">
            <a:spLocks noGrp="1"/>
          </p:cNvSpPr>
          <p:nvPr>
            <p:ph type="body" idx="4"/>
          </p:nvPr>
        </p:nvSpPr>
        <p:spPr>
          <a:xfrm>
            <a:off x="940775" y="-39600"/>
            <a:ext cx="3810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	Shortest   Paths    Graph   Algorithm</a:t>
            </a:r>
            <a:endParaRPr/>
          </a:p>
        </p:txBody>
      </p:sp>
      <p:sp>
        <p:nvSpPr>
          <p:cNvPr id="2219" name="Google Shape;2219;p53"/>
          <p:cNvSpPr/>
          <p:nvPr/>
        </p:nvSpPr>
        <p:spPr>
          <a:xfrm>
            <a:off x="441225" y="717625"/>
            <a:ext cx="4014000" cy="6615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Graph construction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220" name="Google Shape;222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075" y="489224"/>
            <a:ext cx="3670324" cy="208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1" name="Google Shape;2221;p53"/>
          <p:cNvCxnSpPr>
            <a:stCxn id="2222" idx="6"/>
            <a:endCxn id="2223" idx="2"/>
          </p:cNvCxnSpPr>
          <p:nvPr/>
        </p:nvCxnSpPr>
        <p:spPr>
          <a:xfrm rot="10800000" flipH="1">
            <a:off x="7504763" y="1490718"/>
            <a:ext cx="555900" cy="2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24" name="Google Shape;2224;p53"/>
          <p:cNvCxnSpPr>
            <a:stCxn id="2225" idx="7"/>
            <a:endCxn id="2222" idx="2"/>
          </p:cNvCxnSpPr>
          <p:nvPr/>
        </p:nvCxnSpPr>
        <p:spPr>
          <a:xfrm rot="10800000" flipH="1">
            <a:off x="6542950" y="1493126"/>
            <a:ext cx="607800" cy="1749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26" name="Google Shape;2226;p53"/>
          <p:cNvCxnSpPr>
            <a:stCxn id="2227" idx="6"/>
            <a:endCxn id="2228" idx="2"/>
          </p:cNvCxnSpPr>
          <p:nvPr/>
        </p:nvCxnSpPr>
        <p:spPr>
          <a:xfrm rot="10800000" flipH="1">
            <a:off x="7382214" y="2052867"/>
            <a:ext cx="472500" cy="211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29" name="Google Shape;2229;p53"/>
          <p:cNvCxnSpPr>
            <a:stCxn id="2223" idx="4"/>
            <a:endCxn id="2228" idx="7"/>
          </p:cNvCxnSpPr>
          <p:nvPr/>
        </p:nvCxnSpPr>
        <p:spPr>
          <a:xfrm flipH="1">
            <a:off x="8156734" y="1669201"/>
            <a:ext cx="81000" cy="257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30" name="Google Shape;2230;p53"/>
          <p:cNvCxnSpPr>
            <a:stCxn id="2231" idx="4"/>
            <a:endCxn id="2225" idx="0"/>
          </p:cNvCxnSpPr>
          <p:nvPr/>
        </p:nvCxnSpPr>
        <p:spPr>
          <a:xfrm>
            <a:off x="6331549" y="1142610"/>
            <a:ext cx="86100" cy="4731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32" name="Google Shape;2232;p53"/>
          <p:cNvCxnSpPr>
            <a:stCxn id="2231" idx="3"/>
            <a:endCxn id="2233" idx="7"/>
          </p:cNvCxnSpPr>
          <p:nvPr/>
        </p:nvCxnSpPr>
        <p:spPr>
          <a:xfrm flipH="1">
            <a:off x="5535291" y="1090328"/>
            <a:ext cx="671100" cy="4413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34" name="Google Shape;2234;p53"/>
          <p:cNvCxnSpPr>
            <a:stCxn id="2235" idx="4"/>
            <a:endCxn id="2233" idx="0"/>
          </p:cNvCxnSpPr>
          <p:nvPr/>
        </p:nvCxnSpPr>
        <p:spPr>
          <a:xfrm flipH="1">
            <a:off x="5410279" y="1063640"/>
            <a:ext cx="97800" cy="415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36" name="Google Shape;2236;p53"/>
          <p:cNvCxnSpPr>
            <a:stCxn id="2233" idx="4"/>
            <a:endCxn id="2237" idx="1"/>
          </p:cNvCxnSpPr>
          <p:nvPr/>
        </p:nvCxnSpPr>
        <p:spPr>
          <a:xfrm>
            <a:off x="5410171" y="1836394"/>
            <a:ext cx="256200" cy="3021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38" name="Google Shape;2238;p53"/>
          <p:cNvCxnSpPr>
            <a:stCxn id="2235" idx="6"/>
            <a:endCxn id="2231" idx="2"/>
          </p:cNvCxnSpPr>
          <p:nvPr/>
        </p:nvCxnSpPr>
        <p:spPr>
          <a:xfrm>
            <a:off x="5685079" y="885140"/>
            <a:ext cx="469500" cy="789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39" name="Google Shape;2239;p53"/>
          <p:cNvCxnSpPr>
            <a:stCxn id="2237" idx="6"/>
            <a:endCxn id="2225" idx="3"/>
          </p:cNvCxnSpPr>
          <p:nvPr/>
        </p:nvCxnSpPr>
        <p:spPr>
          <a:xfrm rot="10800000" flipH="1">
            <a:off x="5968470" y="1920567"/>
            <a:ext cx="324300" cy="3441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40" name="Google Shape;2240;p53"/>
          <p:cNvCxnSpPr>
            <a:stCxn id="2225" idx="5"/>
            <a:endCxn id="2227" idx="2"/>
          </p:cNvCxnSpPr>
          <p:nvPr/>
        </p:nvCxnSpPr>
        <p:spPr>
          <a:xfrm>
            <a:off x="6542950" y="1920463"/>
            <a:ext cx="485400" cy="3441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35" name="Google Shape;2235;p53"/>
          <p:cNvSpPr/>
          <p:nvPr/>
        </p:nvSpPr>
        <p:spPr>
          <a:xfrm>
            <a:off x="5331079" y="706640"/>
            <a:ext cx="354000" cy="3570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31" name="Google Shape;2231;p53"/>
          <p:cNvSpPr/>
          <p:nvPr/>
        </p:nvSpPr>
        <p:spPr>
          <a:xfrm>
            <a:off x="6154549" y="785610"/>
            <a:ext cx="354000" cy="3570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33" name="Google Shape;2233;p53"/>
          <p:cNvSpPr/>
          <p:nvPr/>
        </p:nvSpPr>
        <p:spPr>
          <a:xfrm>
            <a:off x="5233171" y="1479394"/>
            <a:ext cx="354000" cy="3570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aseline="-25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25" name="Google Shape;2225;p53"/>
          <p:cNvSpPr/>
          <p:nvPr/>
        </p:nvSpPr>
        <p:spPr>
          <a:xfrm>
            <a:off x="6240792" y="1615744"/>
            <a:ext cx="354000" cy="3570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37" name="Google Shape;2237;p53"/>
          <p:cNvSpPr/>
          <p:nvPr/>
        </p:nvSpPr>
        <p:spPr>
          <a:xfrm>
            <a:off x="5614470" y="2086167"/>
            <a:ext cx="354000" cy="3570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22" name="Google Shape;2222;p53"/>
          <p:cNvSpPr/>
          <p:nvPr/>
        </p:nvSpPr>
        <p:spPr>
          <a:xfrm>
            <a:off x="7150763" y="1314618"/>
            <a:ext cx="354000" cy="3570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27" name="Google Shape;2227;p53"/>
          <p:cNvSpPr/>
          <p:nvPr/>
        </p:nvSpPr>
        <p:spPr>
          <a:xfrm>
            <a:off x="7028214" y="2086167"/>
            <a:ext cx="354000" cy="3570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28" name="Google Shape;2228;p53"/>
          <p:cNvSpPr/>
          <p:nvPr/>
        </p:nvSpPr>
        <p:spPr>
          <a:xfrm>
            <a:off x="7854720" y="1874242"/>
            <a:ext cx="354000" cy="3570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23" name="Google Shape;2223;p53"/>
          <p:cNvSpPr/>
          <p:nvPr/>
        </p:nvSpPr>
        <p:spPr>
          <a:xfrm>
            <a:off x="8060734" y="1312201"/>
            <a:ext cx="354000" cy="3570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241" name="Google Shape;2241;p53"/>
          <p:cNvCxnSpPr>
            <a:stCxn id="2231" idx="4"/>
            <a:endCxn id="2231" idx="4"/>
          </p:cNvCxnSpPr>
          <p:nvPr/>
        </p:nvCxnSpPr>
        <p:spPr>
          <a:xfrm>
            <a:off x="6331549" y="1142610"/>
            <a:ext cx="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2" name="Google Shape;2242;p53"/>
          <p:cNvSpPr/>
          <p:nvPr/>
        </p:nvSpPr>
        <p:spPr>
          <a:xfrm>
            <a:off x="5828566" y="779571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3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3" name="Google Shape;2243;p53"/>
          <p:cNvSpPr/>
          <p:nvPr/>
        </p:nvSpPr>
        <p:spPr>
          <a:xfrm>
            <a:off x="5367881" y="1175147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4" name="Google Shape;2244;p53"/>
          <p:cNvSpPr/>
          <p:nvPr/>
        </p:nvSpPr>
        <p:spPr>
          <a:xfrm>
            <a:off x="5741981" y="1225152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5" name="Google Shape;2245;p53"/>
          <p:cNvSpPr/>
          <p:nvPr/>
        </p:nvSpPr>
        <p:spPr>
          <a:xfrm>
            <a:off x="5444710" y="1891074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6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6" name="Google Shape;2246;p53"/>
          <p:cNvSpPr/>
          <p:nvPr/>
        </p:nvSpPr>
        <p:spPr>
          <a:xfrm>
            <a:off x="6013409" y="1996153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7" name="Google Shape;2247;p53"/>
          <p:cNvSpPr/>
          <p:nvPr/>
        </p:nvSpPr>
        <p:spPr>
          <a:xfrm>
            <a:off x="7691496" y="1394331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8" name="Google Shape;2248;p53"/>
          <p:cNvSpPr/>
          <p:nvPr/>
        </p:nvSpPr>
        <p:spPr>
          <a:xfrm>
            <a:off x="8237709" y="1763765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9" name="Google Shape;2249;p53"/>
          <p:cNvSpPr/>
          <p:nvPr/>
        </p:nvSpPr>
        <p:spPr>
          <a:xfrm>
            <a:off x="7527215" y="2086167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4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250" name="Google Shape;2250;p53"/>
          <p:cNvCxnSpPr>
            <a:stCxn id="2237" idx="6"/>
            <a:endCxn id="2227" idx="2"/>
          </p:cNvCxnSpPr>
          <p:nvPr/>
        </p:nvCxnSpPr>
        <p:spPr>
          <a:xfrm>
            <a:off x="5968470" y="2264667"/>
            <a:ext cx="1059600" cy="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51" name="Google Shape;2251;p53"/>
          <p:cNvSpPr/>
          <p:nvPr/>
        </p:nvSpPr>
        <p:spPr>
          <a:xfrm>
            <a:off x="6373196" y="2163213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2" name="Google Shape;2252;p53"/>
          <p:cNvSpPr/>
          <p:nvPr/>
        </p:nvSpPr>
        <p:spPr>
          <a:xfrm>
            <a:off x="6764312" y="1475405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3" name="Google Shape;2253;p53"/>
          <p:cNvSpPr/>
          <p:nvPr/>
        </p:nvSpPr>
        <p:spPr>
          <a:xfrm>
            <a:off x="6283407" y="1232536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4" name="Google Shape;2254;p53"/>
          <p:cNvSpPr/>
          <p:nvPr/>
        </p:nvSpPr>
        <p:spPr>
          <a:xfrm>
            <a:off x="6649715" y="1956371"/>
            <a:ext cx="182400" cy="192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255" name="Google Shape;225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688" y="2792775"/>
            <a:ext cx="3497100" cy="217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6" name="Google Shape;2256;p53"/>
          <p:cNvCxnSpPr>
            <a:stCxn id="2257" idx="6"/>
            <a:endCxn id="2258" idx="2"/>
          </p:cNvCxnSpPr>
          <p:nvPr/>
        </p:nvCxnSpPr>
        <p:spPr>
          <a:xfrm rot="10800000" flipH="1">
            <a:off x="7635853" y="3840278"/>
            <a:ext cx="566400" cy="2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59" name="Google Shape;2259;p53"/>
          <p:cNvCxnSpPr>
            <a:stCxn id="2260" idx="7"/>
            <a:endCxn id="2257" idx="2"/>
          </p:cNvCxnSpPr>
          <p:nvPr/>
        </p:nvCxnSpPr>
        <p:spPr>
          <a:xfrm rot="10800000" flipH="1">
            <a:off x="6656125" y="3842693"/>
            <a:ext cx="619200" cy="183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61" name="Google Shape;2261;p53"/>
          <p:cNvCxnSpPr>
            <a:stCxn id="2262" idx="6"/>
            <a:endCxn id="2263" idx="2"/>
          </p:cNvCxnSpPr>
          <p:nvPr/>
        </p:nvCxnSpPr>
        <p:spPr>
          <a:xfrm rot="10800000" flipH="1">
            <a:off x="7511022" y="4427973"/>
            <a:ext cx="481200" cy="2217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64" name="Google Shape;2264;p53"/>
          <p:cNvCxnSpPr>
            <a:stCxn id="2258" idx="4"/>
            <a:endCxn id="2263" idx="7"/>
          </p:cNvCxnSpPr>
          <p:nvPr/>
        </p:nvCxnSpPr>
        <p:spPr>
          <a:xfrm flipH="1">
            <a:off x="8299973" y="4026750"/>
            <a:ext cx="82500" cy="269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65" name="Google Shape;2265;p53"/>
          <p:cNvCxnSpPr>
            <a:stCxn id="2266" idx="4"/>
            <a:endCxn id="2260" idx="0"/>
          </p:cNvCxnSpPr>
          <p:nvPr/>
        </p:nvCxnSpPr>
        <p:spPr>
          <a:xfrm>
            <a:off x="6440785" y="3475966"/>
            <a:ext cx="87900" cy="495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67" name="Google Shape;2267;p53"/>
          <p:cNvCxnSpPr>
            <a:stCxn id="2266" idx="3"/>
            <a:endCxn id="2268" idx="7"/>
          </p:cNvCxnSpPr>
          <p:nvPr/>
        </p:nvCxnSpPr>
        <p:spPr>
          <a:xfrm flipH="1">
            <a:off x="5629594" y="3421312"/>
            <a:ext cx="683700" cy="4617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69" name="Google Shape;2269;p53"/>
          <p:cNvCxnSpPr>
            <a:stCxn id="2270" idx="4"/>
            <a:endCxn id="2268" idx="0"/>
          </p:cNvCxnSpPr>
          <p:nvPr/>
        </p:nvCxnSpPr>
        <p:spPr>
          <a:xfrm flipH="1">
            <a:off x="5502378" y="3393368"/>
            <a:ext cx="99600" cy="435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71" name="Google Shape;2271;p53"/>
          <p:cNvCxnSpPr>
            <a:stCxn id="2268" idx="4"/>
            <a:endCxn id="2272" idx="1"/>
          </p:cNvCxnSpPr>
          <p:nvPr/>
        </p:nvCxnSpPr>
        <p:spPr>
          <a:xfrm>
            <a:off x="5502246" y="4201624"/>
            <a:ext cx="261000" cy="316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73" name="Google Shape;2273;p53"/>
          <p:cNvCxnSpPr>
            <a:stCxn id="2270" idx="6"/>
            <a:endCxn id="2266" idx="2"/>
          </p:cNvCxnSpPr>
          <p:nvPr/>
        </p:nvCxnSpPr>
        <p:spPr>
          <a:xfrm>
            <a:off x="5782278" y="3206768"/>
            <a:ext cx="478200" cy="825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274" name="Google Shape;2274;p53"/>
          <p:cNvCxnSpPr>
            <a:stCxn id="2272" idx="6"/>
            <a:endCxn id="2260" idx="3"/>
          </p:cNvCxnSpPr>
          <p:nvPr/>
        </p:nvCxnSpPr>
        <p:spPr>
          <a:xfrm rot="10800000" flipH="1">
            <a:off x="6070947" y="4289673"/>
            <a:ext cx="330300" cy="360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75" name="Google Shape;2275;p53"/>
          <p:cNvCxnSpPr>
            <a:stCxn id="2260" idx="5"/>
            <a:endCxn id="2262" idx="2"/>
          </p:cNvCxnSpPr>
          <p:nvPr/>
        </p:nvCxnSpPr>
        <p:spPr>
          <a:xfrm>
            <a:off x="6656125" y="4289585"/>
            <a:ext cx="494400" cy="360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270" name="Google Shape;2270;p53"/>
          <p:cNvSpPr/>
          <p:nvPr/>
        </p:nvSpPr>
        <p:spPr>
          <a:xfrm>
            <a:off x="5421678" y="3020168"/>
            <a:ext cx="360600" cy="3732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66" name="Google Shape;2266;p53"/>
          <p:cNvSpPr/>
          <p:nvPr/>
        </p:nvSpPr>
        <p:spPr>
          <a:xfrm>
            <a:off x="6260485" y="3102766"/>
            <a:ext cx="360600" cy="373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68" name="Google Shape;2268;p53"/>
          <p:cNvSpPr/>
          <p:nvPr/>
        </p:nvSpPr>
        <p:spPr>
          <a:xfrm>
            <a:off x="5321946" y="3828424"/>
            <a:ext cx="360600" cy="373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aseline="-250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60" name="Google Shape;2260;p53"/>
          <p:cNvSpPr/>
          <p:nvPr/>
        </p:nvSpPr>
        <p:spPr>
          <a:xfrm>
            <a:off x="6348334" y="3971039"/>
            <a:ext cx="360600" cy="373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72" name="Google Shape;2272;p53"/>
          <p:cNvSpPr/>
          <p:nvPr/>
        </p:nvSpPr>
        <p:spPr>
          <a:xfrm>
            <a:off x="5710347" y="4463073"/>
            <a:ext cx="360600" cy="373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57" name="Google Shape;2257;p53"/>
          <p:cNvSpPr/>
          <p:nvPr/>
        </p:nvSpPr>
        <p:spPr>
          <a:xfrm>
            <a:off x="7275253" y="3656078"/>
            <a:ext cx="360600" cy="373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62" name="Google Shape;2262;p53"/>
          <p:cNvSpPr/>
          <p:nvPr/>
        </p:nvSpPr>
        <p:spPr>
          <a:xfrm>
            <a:off x="7150422" y="4463073"/>
            <a:ext cx="360600" cy="373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63" name="Google Shape;2263;p53"/>
          <p:cNvSpPr/>
          <p:nvPr/>
        </p:nvSpPr>
        <p:spPr>
          <a:xfrm>
            <a:off x="7992322" y="4241412"/>
            <a:ext cx="360600" cy="373200"/>
          </a:xfrm>
          <a:prstGeom prst="ellipse">
            <a:avLst/>
          </a:prstGeom>
          <a:solidFill>
            <a:srgbClr val="B7B7B7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58" name="Google Shape;2258;p53"/>
          <p:cNvSpPr/>
          <p:nvPr/>
        </p:nvSpPr>
        <p:spPr>
          <a:xfrm>
            <a:off x="8202173" y="3653550"/>
            <a:ext cx="360600" cy="373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2276" name="Google Shape;2276;p53"/>
          <p:cNvCxnSpPr>
            <a:stCxn id="2266" idx="4"/>
            <a:endCxn id="2266" idx="4"/>
          </p:cNvCxnSpPr>
          <p:nvPr/>
        </p:nvCxnSpPr>
        <p:spPr>
          <a:xfrm>
            <a:off x="6440785" y="3475966"/>
            <a:ext cx="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7" name="Google Shape;2277;p53"/>
          <p:cNvSpPr/>
          <p:nvPr/>
        </p:nvSpPr>
        <p:spPr>
          <a:xfrm>
            <a:off x="5928430" y="3096450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3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8" name="Google Shape;2278;p53"/>
          <p:cNvSpPr/>
          <p:nvPr/>
        </p:nvSpPr>
        <p:spPr>
          <a:xfrm>
            <a:off x="5459164" y="3510199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9" name="Google Shape;2279;p53"/>
          <p:cNvSpPr/>
          <p:nvPr/>
        </p:nvSpPr>
        <p:spPr>
          <a:xfrm>
            <a:off x="5840233" y="3562501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0" name="Google Shape;2280;p53"/>
          <p:cNvSpPr/>
          <p:nvPr/>
        </p:nvSpPr>
        <p:spPr>
          <a:xfrm>
            <a:off x="5537424" y="4259017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6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1" name="Google Shape;2281;p53"/>
          <p:cNvSpPr/>
          <p:nvPr/>
        </p:nvSpPr>
        <p:spPr>
          <a:xfrm>
            <a:off x="6116716" y="4368924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2" name="Google Shape;2282;p53"/>
          <p:cNvSpPr/>
          <p:nvPr/>
        </p:nvSpPr>
        <p:spPr>
          <a:xfrm>
            <a:off x="7826058" y="3739453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3" name="Google Shape;2283;p53"/>
          <p:cNvSpPr/>
          <p:nvPr/>
        </p:nvSpPr>
        <p:spPr>
          <a:xfrm>
            <a:off x="8382444" y="4125860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4" name="Google Shape;2284;p53"/>
          <p:cNvSpPr/>
          <p:nvPr/>
        </p:nvSpPr>
        <p:spPr>
          <a:xfrm>
            <a:off x="7658716" y="4463073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4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285" name="Google Shape;2285;p53"/>
          <p:cNvCxnSpPr>
            <a:stCxn id="2272" idx="6"/>
            <a:endCxn id="2262" idx="2"/>
          </p:cNvCxnSpPr>
          <p:nvPr/>
        </p:nvCxnSpPr>
        <p:spPr>
          <a:xfrm>
            <a:off x="6070947" y="4649673"/>
            <a:ext cx="1079400" cy="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286" name="Google Shape;2286;p53"/>
          <p:cNvSpPr/>
          <p:nvPr/>
        </p:nvSpPr>
        <p:spPr>
          <a:xfrm>
            <a:off x="6483204" y="4543658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7" name="Google Shape;2287;p53"/>
          <p:cNvSpPr/>
          <p:nvPr/>
        </p:nvSpPr>
        <p:spPr>
          <a:xfrm>
            <a:off x="6881604" y="3824251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1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8" name="Google Shape;2288;p53"/>
          <p:cNvSpPr/>
          <p:nvPr/>
        </p:nvSpPr>
        <p:spPr>
          <a:xfrm>
            <a:off x="6391743" y="3570224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5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9" name="Google Shape;2289;p53"/>
          <p:cNvSpPr/>
          <p:nvPr/>
        </p:nvSpPr>
        <p:spPr>
          <a:xfrm>
            <a:off x="6764873" y="4327314"/>
            <a:ext cx="185700" cy="201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2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290" name="Google Shape;2290;p53"/>
          <p:cNvCxnSpPr>
            <a:stCxn id="2220" idx="2"/>
          </p:cNvCxnSpPr>
          <p:nvPr/>
        </p:nvCxnSpPr>
        <p:spPr>
          <a:xfrm flipH="1">
            <a:off x="6940837" y="2571749"/>
            <a:ext cx="11400" cy="7395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91" name="Google Shape;2291;p53"/>
          <p:cNvCxnSpPr>
            <a:stCxn id="2255" idx="0"/>
          </p:cNvCxnSpPr>
          <p:nvPr/>
        </p:nvCxnSpPr>
        <p:spPr>
          <a:xfrm>
            <a:off x="6952238" y="2792775"/>
            <a:ext cx="854400" cy="90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2" name="Google Shape;2292;p53"/>
          <p:cNvSpPr/>
          <p:nvPr/>
        </p:nvSpPr>
        <p:spPr>
          <a:xfrm>
            <a:off x="7202475" y="2597675"/>
            <a:ext cx="1878600" cy="795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Reversed Djikstra’s from </a:t>
            </a:r>
            <a:r>
              <a:rPr lang="en" sz="11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gives us </a:t>
            </a:r>
            <a:r>
              <a:rPr lang="en" sz="11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1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" sz="11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1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for all vertices.</a:t>
            </a:r>
            <a:endParaRPr sz="11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93" name="Google Shape;2293;p53"/>
          <p:cNvSpPr/>
          <p:nvPr/>
        </p:nvSpPr>
        <p:spPr>
          <a:xfrm>
            <a:off x="361275" y="1639850"/>
            <a:ext cx="4641900" cy="3219600"/>
          </a:xfrm>
          <a:prstGeom prst="roundRect">
            <a:avLst>
              <a:gd name="adj" fmla="val 4934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Eppstein’s algorithm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 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(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V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E</a:t>
            </a:r>
            <a:r>
              <a:rPr lang="en" sz="12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 u="sng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k</a:t>
            </a:r>
            <a:r>
              <a:rPr lang="en" sz="1200" u="sng">
                <a:latin typeface="Lexend"/>
                <a:ea typeface="Lexend"/>
                <a:cs typeface="Lexend"/>
                <a:sym typeface="Lexend"/>
              </a:rPr>
              <a:t>)</a:t>
            </a: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# graph construction</a:t>
            </a:r>
            <a:endParaRPr sz="1200" i="1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1	build reverse graph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endParaRPr sz="1200">
              <a:solidFill>
                <a:srgbClr val="9900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2	run Dijkstra's on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G</a:t>
            </a:r>
            <a:r>
              <a:rPr lang="en" sz="1200" baseline="-250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r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99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to find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d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r>
              <a:rPr lang="en" sz="1200">
                <a:latin typeface="Lexend"/>
                <a:ea typeface="Lexend"/>
                <a:cs typeface="Lexend"/>
                <a:sym typeface="Lexend"/>
              </a:rPr>
              <a:t> for all vertices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3	construct shortest path tree </a:t>
            </a:r>
            <a:r>
              <a:rPr lang="en" sz="1200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from </a:t>
            </a:r>
            <a:r>
              <a:rPr lang="en" sz="12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p</a:t>
            </a:r>
            <a:r>
              <a:rPr lang="en" sz="1200" baseline="-25000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u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t To Know Me">
  <a:themeElements>
    <a:clrScheme name="Simple Light">
      <a:dk1>
        <a:srgbClr val="000000"/>
      </a:dk1>
      <a:lt1>
        <a:srgbClr val="4F4F4F"/>
      </a:lt1>
      <a:dk2>
        <a:srgbClr val="E7E7E7"/>
      </a:dk2>
      <a:lt2>
        <a:srgbClr val="FFFFFF"/>
      </a:lt2>
      <a:accent1>
        <a:srgbClr val="F4F2F2"/>
      </a:accent1>
      <a:accent2>
        <a:srgbClr val="119BFE"/>
      </a:accent2>
      <a:accent3>
        <a:srgbClr val="FF6B4D"/>
      </a:accent3>
      <a:accent4>
        <a:srgbClr val="28C840"/>
      </a:accent4>
      <a:accent5>
        <a:srgbClr val="FFC600"/>
      </a:accent5>
      <a:accent6>
        <a:srgbClr val="CCCCCC"/>
      </a:accent6>
      <a:hlink>
        <a:srgbClr val="E2AFD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Microsoft Office PowerPoint</Application>
  <PresentationFormat>On-screen Show (16:9)</PresentationFormat>
  <Paragraphs>361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Lexend</vt:lpstr>
      <vt:lpstr>Lexend Light</vt:lpstr>
      <vt:lpstr>Simple Light</vt:lpstr>
      <vt:lpstr>Get To Know Me</vt:lpstr>
      <vt:lpstr>Eppstein’s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Crigger, Gavin (tzn4fx)</cp:lastModifiedBy>
  <cp:revision>1</cp:revision>
  <dcterms:modified xsi:type="dcterms:W3CDTF">2025-04-28T02:13:32Z</dcterms:modified>
</cp:coreProperties>
</file>