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  <p:embeddedFont>
      <p:font typeface="La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22" Type="http://schemas.openxmlformats.org/officeDocument/2006/relationships/font" Target="fonts/Montserrat-boldItalic.fntdata"/><Relationship Id="rId21" Type="http://schemas.openxmlformats.org/officeDocument/2006/relationships/font" Target="fonts/Montserrat-italic.fntdata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f87997393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f87997393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508e30e111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508e30e11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508e30e11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508e30e11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509c5df1d1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509c5df1d1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09c5df1d1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09c5df1d1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09c5df1d1_4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09c5df1d1_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09c5df1d1_4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509c5df1d1_4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509c5df1d1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509c5df1d1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509c5df1d1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509c5df1d1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509c5df1d1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509c5df1d1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09c5df1d1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509c5df1d1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509c5df1d1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509c5df1d1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Google Shape;10;p2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Google Shape;11;p2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Google Shape;171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Google Shape;1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Google Shape;20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Google Shape;213;p16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Google Shape;133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15.png"/><Relationship Id="rId7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Minkowski sum of convex polygons</a:t>
            </a:r>
            <a:endParaRPr/>
          </a:p>
        </p:txBody>
      </p:sp>
      <p:sp>
        <p:nvSpPr>
          <p:cNvPr id="229" name="Google Shape;229;p17"/>
          <p:cNvSpPr txBox="1"/>
          <p:nvPr>
            <p:ph idx="1" type="subTitle"/>
          </p:nvPr>
        </p:nvSpPr>
        <p:spPr>
          <a:xfrm>
            <a:off x="5066400" y="3310500"/>
            <a:ext cx="3784200" cy="11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Tijun Fu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Ja-Zhua Chen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Brian Xiao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 level Implementation</a:t>
            </a:r>
            <a:endParaRPr/>
          </a:p>
        </p:txBody>
      </p:sp>
      <p:sp>
        <p:nvSpPr>
          <p:cNvPr id="302" name="Google Shape;302;p26"/>
          <p:cNvSpPr txBox="1"/>
          <p:nvPr/>
        </p:nvSpPr>
        <p:spPr>
          <a:xfrm>
            <a:off x="1297500" y="1383769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03" name="Google Shape;303;p26"/>
          <p:cNvSpPr txBox="1"/>
          <p:nvPr>
            <p:ph idx="1" type="body"/>
          </p:nvPr>
        </p:nvSpPr>
        <p:spPr>
          <a:xfrm>
            <a:off x="2030400" y="1383800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Reorder/rotate the vertices so that the point with smallest y-coordinate start first.* Create a pointer to start of vertices of each polygon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4" name="Google Shape;304;p26"/>
          <p:cNvSpPr txBox="1"/>
          <p:nvPr/>
        </p:nvSpPr>
        <p:spPr>
          <a:xfrm>
            <a:off x="1297500" y="2298606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05" name="Google Shape;305;p26"/>
          <p:cNvSpPr txBox="1"/>
          <p:nvPr>
            <p:ph idx="1" type="body"/>
          </p:nvPr>
        </p:nvSpPr>
        <p:spPr>
          <a:xfrm>
            <a:off x="2030400" y="2298638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the sum of the current vertices of the polygons to your answer. Increment pointer of polygon with smaller polar angle for the current edge (both if equal)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6"/>
          <p:cNvSpPr txBox="1"/>
          <p:nvPr/>
        </p:nvSpPr>
        <p:spPr>
          <a:xfrm>
            <a:off x="1297500" y="3213469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307" name="Google Shape;307;p26"/>
          <p:cNvSpPr txBox="1"/>
          <p:nvPr>
            <p:ph idx="1" type="body"/>
          </p:nvPr>
        </p:nvSpPr>
        <p:spPr>
          <a:xfrm>
            <a:off x="2030400" y="3213488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Repeat 02 until all edges are accounted for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8" name="Google Shape;308;p26"/>
          <p:cNvSpPr txBox="1"/>
          <p:nvPr/>
        </p:nvSpPr>
        <p:spPr>
          <a:xfrm>
            <a:off x="1289850" y="4356450"/>
            <a:ext cx="65643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* We assume inputs of polygons in counter-clockwise order, as that is the usual output of convex hull algorithms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"/>
          <p:cNvSpPr txBox="1"/>
          <p:nvPr>
            <p:ph type="title"/>
          </p:nvPr>
        </p:nvSpPr>
        <p:spPr>
          <a:xfrm>
            <a:off x="1297500" y="393750"/>
            <a:ext cx="46566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Implementation</a:t>
            </a:r>
            <a:endParaRPr/>
          </a:p>
        </p:txBody>
      </p:sp>
      <p:sp>
        <p:nvSpPr>
          <p:cNvPr id="314" name="Google Shape;314;p27"/>
          <p:cNvSpPr/>
          <p:nvPr/>
        </p:nvSpPr>
        <p:spPr>
          <a:xfrm>
            <a:off x="7040600" y="3923575"/>
            <a:ext cx="2106350" cy="1222450"/>
          </a:xfrm>
          <a:custGeom>
            <a:rect b="b" l="l" r="r" t="t"/>
            <a:pathLst>
              <a:path extrusionOk="0" h="48898" w="84254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pic>
        <p:nvPicPr>
          <p:cNvPr id="315" name="Google Shape;31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975" y="1095825"/>
            <a:ext cx="3710898" cy="295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3250" y="883100"/>
            <a:ext cx="1789740" cy="152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4350" y="897509"/>
            <a:ext cx="1705394" cy="149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5500" y="2664440"/>
            <a:ext cx="1864746" cy="161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5753" y="2632622"/>
            <a:ext cx="1864747" cy="168070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7"/>
          <p:cNvSpPr/>
          <p:nvPr/>
        </p:nvSpPr>
        <p:spPr>
          <a:xfrm>
            <a:off x="5646725" y="514950"/>
            <a:ext cx="1290300" cy="24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" name="Google Shape;321;p27"/>
          <p:cNvSpPr/>
          <p:nvPr/>
        </p:nvSpPr>
        <p:spPr>
          <a:xfrm>
            <a:off x="8385250" y="1796425"/>
            <a:ext cx="272100" cy="1526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p27"/>
          <p:cNvSpPr/>
          <p:nvPr/>
        </p:nvSpPr>
        <p:spPr>
          <a:xfrm>
            <a:off x="5396975" y="4447175"/>
            <a:ext cx="1789800" cy="245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27"/>
          <p:cNvSpPr txBox="1"/>
          <p:nvPr/>
        </p:nvSpPr>
        <p:spPr>
          <a:xfrm>
            <a:off x="503250" y="4281500"/>
            <a:ext cx="5055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Loop until each point is iterated 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8"/>
          <p:cNvSpPr txBox="1"/>
          <p:nvPr>
            <p:ph type="title"/>
          </p:nvPr>
        </p:nvSpPr>
        <p:spPr>
          <a:xfrm>
            <a:off x="1297500" y="393750"/>
            <a:ext cx="54114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Polygon Distance Problem</a:t>
            </a:r>
            <a:endParaRPr/>
          </a:p>
        </p:txBody>
      </p:sp>
      <p:sp>
        <p:nvSpPr>
          <p:cNvPr id="329" name="Google Shape;329;p28"/>
          <p:cNvSpPr/>
          <p:nvPr/>
        </p:nvSpPr>
        <p:spPr>
          <a:xfrm>
            <a:off x="7040600" y="3923575"/>
            <a:ext cx="2106350" cy="1222450"/>
          </a:xfrm>
          <a:custGeom>
            <a:rect b="b" l="l" r="r" t="t"/>
            <a:pathLst>
              <a:path extrusionOk="0" h="48898" w="84254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330" name="Google Shape;330;p28"/>
          <p:cNvSpPr txBox="1"/>
          <p:nvPr/>
        </p:nvSpPr>
        <p:spPr>
          <a:xfrm>
            <a:off x="437325" y="1436550"/>
            <a:ext cx="50556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How it works?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Reduces the problem to find the smallest distance between (0,0) and P+(-Q).  -&gt; this is actually the distance 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Improvements?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Naive approach sums each vertices to each vertices, which is |P||Q|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 check the cross product, sum up based on polar angles (so that the problem boils down to a convex hull problem. With sorted points we can solve it in linear time)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9"/>
          <p:cNvSpPr txBox="1"/>
          <p:nvPr>
            <p:ph type="title"/>
          </p:nvPr>
        </p:nvSpPr>
        <p:spPr>
          <a:xfrm>
            <a:off x="1297500" y="393750"/>
            <a:ext cx="7237800" cy="6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Analysis</a:t>
            </a:r>
            <a:endParaRPr/>
          </a:p>
        </p:txBody>
      </p:sp>
      <p:sp>
        <p:nvSpPr>
          <p:cNvPr id="336" name="Google Shape;336;p29"/>
          <p:cNvSpPr txBox="1"/>
          <p:nvPr>
            <p:ph idx="1" type="body"/>
          </p:nvPr>
        </p:nvSpPr>
        <p:spPr>
          <a:xfrm>
            <a:off x="1297500" y="1501350"/>
            <a:ext cx="7237800" cy="28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Given polygons P and Q with n and m vertices respectively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Naive Approach: O(nm(log n + log m)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Optimized: O(n + m) (if sorted)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Minkowski Sum</a:t>
            </a:r>
            <a:endParaRPr/>
          </a:p>
        </p:txBody>
      </p:sp>
      <p:sp>
        <p:nvSpPr>
          <p:cNvPr id="235" name="Google Shape;235;p1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Given two sets A and B in space, the Minkowski sum </a:t>
            </a:r>
            <a:r>
              <a:rPr lang="en-GB" sz="1800"/>
              <a:t>(⊕)</a:t>
            </a:r>
            <a:r>
              <a:rPr lang="en-GB" sz="1800"/>
              <a:t> A + B is defined as:</a:t>
            </a:r>
            <a:endParaRPr sz="18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800"/>
              <a:t>A + B = {a + b | a </a:t>
            </a:r>
            <a:r>
              <a:rPr lang="en-GB" sz="1800"/>
              <a:t>𝜖 </a:t>
            </a:r>
            <a:r>
              <a:rPr lang="en-GB" sz="1800"/>
              <a:t>A, b </a:t>
            </a:r>
            <a:r>
              <a:rPr lang="en-GB" sz="1800"/>
              <a:t>𝜖 B</a:t>
            </a:r>
            <a:r>
              <a:rPr lang="en-GB" sz="1800"/>
              <a:t>}</a:t>
            </a:r>
            <a:endParaRPr sz="18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36" name="Google Shape;23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2775" y="2891525"/>
            <a:ext cx="4788354" cy="19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Intuitively</a:t>
            </a:r>
            <a:endParaRPr/>
          </a:p>
        </p:txBody>
      </p:sp>
      <p:sp>
        <p:nvSpPr>
          <p:cNvPr id="242" name="Google Shape;242;p19"/>
          <p:cNvSpPr txBox="1"/>
          <p:nvPr>
            <p:ph idx="1" type="body"/>
          </p:nvPr>
        </p:nvSpPr>
        <p:spPr>
          <a:xfrm>
            <a:off x="1297500" y="1567550"/>
            <a:ext cx="74145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Sets are points of a polygon</a:t>
            </a:r>
            <a:endParaRPr sz="15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Able to inflate obstacles. Taking shape B and repeatedly “stamping” over every point on shape A. </a:t>
            </a:r>
            <a:endParaRPr sz="15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If both A and B are convex, the Minkowski sum A + B will also be convex!</a:t>
            </a:r>
            <a:endParaRPr sz="1500"/>
          </a:p>
        </p:txBody>
      </p:sp>
      <p:grpSp>
        <p:nvGrpSpPr>
          <p:cNvPr id="243" name="Google Shape;243;p19"/>
          <p:cNvGrpSpPr/>
          <p:nvPr/>
        </p:nvGrpSpPr>
        <p:grpSpPr>
          <a:xfrm>
            <a:off x="4296406" y="3334690"/>
            <a:ext cx="3585324" cy="1378759"/>
            <a:chOff x="2881225" y="2864175"/>
            <a:chExt cx="4973400" cy="1959300"/>
          </a:xfrm>
        </p:grpSpPr>
        <p:sp>
          <p:nvSpPr>
            <p:cNvPr id="244" name="Google Shape;244;p19"/>
            <p:cNvSpPr/>
            <p:nvPr/>
          </p:nvSpPr>
          <p:spPr>
            <a:xfrm>
              <a:off x="2881225" y="2864175"/>
              <a:ext cx="4973400" cy="1959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45" name="Google Shape;245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8750" y="3014688"/>
              <a:ext cx="4495800" cy="1628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6" name="Google Shape;24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6275" y="3122811"/>
            <a:ext cx="2117850" cy="18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Minkowski Difference (Erosion)</a:t>
            </a:r>
            <a:endParaRPr/>
          </a:p>
        </p:txBody>
      </p:sp>
      <p:sp>
        <p:nvSpPr>
          <p:cNvPr id="252" name="Google Shape;252;p2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Given two sets A and B in space, the Minkowski Difference A - B is defined as:</a:t>
            </a:r>
            <a:endParaRPr sz="15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/>
              <a:t>A - B = {a - b | a 𝜖 A, b 𝜖 B} = A + (-B)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/>
              <a:t>Not an inverse operation. -B graphically is reflected about the origin.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/>
              <a:t>If two convex shapes intersect, the resulting set will contain the origin. (Regardless of the position of the initial shapes)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</a:t>
            </a:r>
            <a:endParaRPr/>
          </a:p>
        </p:txBody>
      </p:sp>
      <p:sp>
        <p:nvSpPr>
          <p:cNvPr id="258" name="Google Shape;258;p21"/>
          <p:cNvSpPr txBox="1"/>
          <p:nvPr>
            <p:ph idx="1" type="body"/>
          </p:nvPr>
        </p:nvSpPr>
        <p:spPr>
          <a:xfrm>
            <a:off x="1297500" y="1567550"/>
            <a:ext cx="37881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Motion Path planning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Edge cases that arise from physical space occupied by moving object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Tolerances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</a:t>
            </a:r>
            <a:r>
              <a:rPr lang="en-GB"/>
              <a:t>omputer-aided design and manufacturing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Fast polygon intersection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Collision Detection in Physics Engines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2188" y="1043813"/>
            <a:ext cx="3286125" cy="27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Naive Approach</a:t>
            </a:r>
            <a:endParaRPr/>
          </a:p>
        </p:txBody>
      </p:sp>
      <p:sp>
        <p:nvSpPr>
          <p:cNvPr id="265" name="Google Shape;265;p22"/>
          <p:cNvSpPr txBox="1"/>
          <p:nvPr>
            <p:ph idx="1" type="body"/>
          </p:nvPr>
        </p:nvSpPr>
        <p:spPr>
          <a:xfrm>
            <a:off x="1791600" y="1307850"/>
            <a:ext cx="60507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minkowskiSum(A, B)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S = []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f</a:t>
            </a:r>
            <a:r>
              <a:rPr lang="en-GB"/>
              <a:t>or point a in A: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              </a:t>
            </a:r>
            <a:r>
              <a:rPr lang="en-GB"/>
              <a:t>f</a:t>
            </a:r>
            <a:r>
              <a:rPr lang="en-GB"/>
              <a:t>or point b in B: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                             S.append(a + b)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minkowskiDifference(A, B)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for point b in B: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              negate(b)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-GB"/>
              <a:t>minkowski(Sum(A, B))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3975" y="1266825"/>
            <a:ext cx="1838325" cy="26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Overall Approach</a:t>
            </a:r>
            <a:endParaRPr/>
          </a:p>
        </p:txBody>
      </p:sp>
      <p:sp>
        <p:nvSpPr>
          <p:cNvPr id="272" name="Google Shape;272;p23"/>
          <p:cNvSpPr txBox="1"/>
          <p:nvPr>
            <p:ph idx="1" type="body"/>
          </p:nvPr>
        </p:nvSpPr>
        <p:spPr>
          <a:xfrm>
            <a:off x="1297500" y="1567550"/>
            <a:ext cx="37518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Key Ideas:</a:t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if a + b is a boundary point of A ⊕ B, a is a vertex and b is on an edge or vice versa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We only need to check vertices of the convex hull!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Just need to know in what order to add the edges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Consider </a:t>
            </a:r>
            <a:r>
              <a:rPr lang="en-GB"/>
              <a:t>polygons</a:t>
            </a:r>
            <a:r>
              <a:rPr lang="en-GB"/>
              <a:t> sorted in counterclockwise order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Ordered by polar angle and can be merged into one list in polar order</a:t>
            </a:r>
            <a:endParaRPr/>
          </a:p>
        </p:txBody>
      </p:sp>
      <p:pic>
        <p:nvPicPr>
          <p:cNvPr id="273" name="Google Shape;2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4125" y="2772263"/>
            <a:ext cx="228600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4125" y="532013"/>
            <a:ext cx="200025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Overall Approach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4"/>
          <p:cNvSpPr txBox="1"/>
          <p:nvPr>
            <p:ph idx="1" type="body"/>
          </p:nvPr>
        </p:nvSpPr>
        <p:spPr>
          <a:xfrm>
            <a:off x="1254725" y="1567563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1" name="Google Shape;28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350" y="957650"/>
            <a:ext cx="2174650" cy="126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851" y="957364"/>
            <a:ext cx="2012550" cy="126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4382" y="2454719"/>
            <a:ext cx="1197475" cy="11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0225" y="2454724"/>
            <a:ext cx="1166905" cy="11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94763" y="3160175"/>
            <a:ext cx="2012550" cy="16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Overall Approach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538" y="1790625"/>
            <a:ext cx="3571875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5650" y="2812150"/>
            <a:ext cx="2012550" cy="16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8995" y="1469845"/>
            <a:ext cx="1669501" cy="104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0072" y="1469850"/>
            <a:ext cx="1804803" cy="10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5"/>
          <p:cNvSpPr/>
          <p:nvPr/>
        </p:nvSpPr>
        <p:spPr>
          <a:xfrm rot="2225570">
            <a:off x="4477670" y="2925118"/>
            <a:ext cx="1017728" cy="598805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