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35078e0b28e_0_7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g35078e0b28e_0_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</a:t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35078e0b28e_0_8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35078e0b28e_0_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</a:t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35078e0b28e_0_8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Google Shape;147;g35078e0b28e_0_8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</a:t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35078e0b28e_0_10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35078e0b28e_0_10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</a:t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35078e0b28e_0_1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6" name="Google Shape;176;g35078e0b28e_0_1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</a:t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507cc8c276_1_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507cc8c276_1_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</a:t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35078e0b28e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35078e0b28e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35078e0b28e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35078e0b28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</a:t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35078e0b28e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35078e0b28e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35078e0b28e_0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35078e0b28e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35078e0b28e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35078e0b28e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35078e0b28e_0_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35078e0b28e_0_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</a:t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35078e0b28e_0_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35078e0b28e_0_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</a:t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35078e0b28e_0_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35078e0b28e_0_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 sz="1800">
                <a:solidFill>
                  <a:schemeClr val="dk1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6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5.png"/><Relationship Id="rId4" Type="http://schemas.openxmlformats.org/officeDocument/2006/relationships/image" Target="../media/image14.png"/><Relationship Id="rId5" Type="http://schemas.openxmlformats.org/officeDocument/2006/relationships/image" Target="../media/image16.png"/><Relationship Id="rId6" Type="http://schemas.openxmlformats.org/officeDocument/2006/relationships/image" Target="../media/image4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7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2.png"/><Relationship Id="rId4" Type="http://schemas.openxmlformats.org/officeDocument/2006/relationships/image" Target="../media/image18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9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8.png"/><Relationship Id="rId4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0.png"/><Relationship Id="rId4" Type="http://schemas.openxmlformats.org/officeDocument/2006/relationships/image" Target="../media/image6.png"/><Relationship Id="rId5" Type="http://schemas.openxmlformats.org/officeDocument/2006/relationships/image" Target="../media/image15.png"/><Relationship Id="rId6" Type="http://schemas.openxmlformats.org/officeDocument/2006/relationships/image" Target="../media/image1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9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3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Toom-Cook Multiplication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Barrett, Mikhail, Shreyas, Vincent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2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3-way Toom-Cook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What’s wrong with Karatsuba?</a:t>
            </a:r>
            <a:endParaRPr/>
          </a:p>
        </p:txBody>
      </p:sp>
      <p:sp>
        <p:nvSpPr>
          <p:cNvPr id="143" name="Google Shape;143;p23"/>
          <p:cNvSpPr txBox="1"/>
          <p:nvPr>
            <p:ph idx="1" type="body"/>
          </p:nvPr>
        </p:nvSpPr>
        <p:spPr>
          <a:xfrm>
            <a:off x="311700" y="1152475"/>
            <a:ext cx="46464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A and B are linear equations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Linear equations are lame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We split A and B into only 2 parts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Didn’t use interpolation as much as we could</a:t>
            </a:r>
            <a:endParaRPr/>
          </a:p>
        </p:txBody>
      </p:sp>
      <p:pic>
        <p:nvPicPr>
          <p:cNvPr id="144" name="Google Shape;144;p23"/>
          <p:cNvPicPr preferRelativeResize="0"/>
          <p:nvPr/>
        </p:nvPicPr>
        <p:blipFill rotWithShape="1">
          <a:blip r:embed="rId3">
            <a:alphaModFix/>
          </a:blip>
          <a:srcRect b="0" l="8071" r="3425" t="0"/>
          <a:stretch/>
        </p:blipFill>
        <p:spPr>
          <a:xfrm>
            <a:off x="5097975" y="1083000"/>
            <a:ext cx="3734325" cy="1781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3-way Toom-Cook Multiplication</a:t>
            </a:r>
            <a:endParaRPr/>
          </a:p>
        </p:txBody>
      </p:sp>
      <p:sp>
        <p:nvSpPr>
          <p:cNvPr id="150" name="Google Shape;150;p24"/>
          <p:cNvSpPr/>
          <p:nvPr/>
        </p:nvSpPr>
        <p:spPr>
          <a:xfrm>
            <a:off x="3542350" y="1804075"/>
            <a:ext cx="657600" cy="3639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1" name="Google Shape;151;p24"/>
          <p:cNvSpPr/>
          <p:nvPr/>
        </p:nvSpPr>
        <p:spPr>
          <a:xfrm rot="5400000">
            <a:off x="7968800" y="2423125"/>
            <a:ext cx="152700" cy="949800"/>
          </a:xfrm>
          <a:prstGeom prst="rightBrace">
            <a:avLst>
              <a:gd fmla="val 50000" name="adj1"/>
              <a:gd fmla="val 50000" name="adj2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" name="Google Shape;152;p24"/>
          <p:cNvSpPr/>
          <p:nvPr/>
        </p:nvSpPr>
        <p:spPr>
          <a:xfrm rot="5400000">
            <a:off x="6825800" y="2423125"/>
            <a:ext cx="152700" cy="949800"/>
          </a:xfrm>
          <a:prstGeom prst="rightBrace">
            <a:avLst>
              <a:gd fmla="val 50000" name="adj1"/>
              <a:gd fmla="val 50000" name="adj2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p24"/>
          <p:cNvSpPr txBox="1"/>
          <p:nvPr/>
        </p:nvSpPr>
        <p:spPr>
          <a:xfrm>
            <a:off x="6375650" y="2899400"/>
            <a:ext cx="10530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big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(n digit)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154" name="Google Shape;154;p24"/>
          <p:cNvSpPr txBox="1"/>
          <p:nvPr/>
        </p:nvSpPr>
        <p:spPr>
          <a:xfrm>
            <a:off x="7671050" y="2899400"/>
            <a:ext cx="10530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big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(n digit)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155" name="Google Shape;155;p24"/>
          <p:cNvSpPr/>
          <p:nvPr/>
        </p:nvSpPr>
        <p:spPr>
          <a:xfrm rot="5400000">
            <a:off x="4464625" y="3412675"/>
            <a:ext cx="152700" cy="1561500"/>
          </a:xfrm>
          <a:prstGeom prst="rightBrace">
            <a:avLst>
              <a:gd fmla="val 50000" name="adj1"/>
              <a:gd fmla="val 50000" name="adj2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Google Shape;156;p24"/>
          <p:cNvSpPr/>
          <p:nvPr/>
        </p:nvSpPr>
        <p:spPr>
          <a:xfrm rot="5400000">
            <a:off x="2955350" y="3494725"/>
            <a:ext cx="152700" cy="1397400"/>
          </a:xfrm>
          <a:prstGeom prst="rightBrace">
            <a:avLst>
              <a:gd fmla="val 50000" name="adj1"/>
              <a:gd fmla="val 50000" name="adj2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Google Shape;157;p24"/>
          <p:cNvSpPr txBox="1"/>
          <p:nvPr/>
        </p:nvSpPr>
        <p:spPr>
          <a:xfrm>
            <a:off x="2441750" y="4218275"/>
            <a:ext cx="11799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small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(n/3 digit)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158" name="Google Shape;158;p24"/>
          <p:cNvSpPr txBox="1"/>
          <p:nvPr/>
        </p:nvSpPr>
        <p:spPr>
          <a:xfrm>
            <a:off x="3951025" y="4269775"/>
            <a:ext cx="11799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small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(n/3 digit)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159" name="Google Shape;159;p24"/>
          <p:cNvSpPr txBox="1"/>
          <p:nvPr/>
        </p:nvSpPr>
        <p:spPr>
          <a:xfrm>
            <a:off x="311700" y="932400"/>
            <a:ext cx="23799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A and B are numbers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160" name="Google Shape;160;p24"/>
          <p:cNvSpPr txBox="1"/>
          <p:nvPr/>
        </p:nvSpPr>
        <p:spPr>
          <a:xfrm>
            <a:off x="5517550" y="856200"/>
            <a:ext cx="28968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A and B are p</a:t>
            </a:r>
            <a:r>
              <a:rPr lang="en" sz="1800">
                <a:solidFill>
                  <a:schemeClr val="dk1"/>
                </a:solidFill>
              </a:rPr>
              <a:t>olynomials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161" name="Google Shape;161;p24"/>
          <p:cNvSpPr txBox="1"/>
          <p:nvPr/>
        </p:nvSpPr>
        <p:spPr>
          <a:xfrm>
            <a:off x="5967875" y="4038775"/>
            <a:ext cx="26775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Use interpolation to find</a:t>
            </a:r>
            <a:endParaRPr sz="1800">
              <a:solidFill>
                <a:schemeClr val="dk1"/>
              </a:solidFill>
            </a:endParaRPr>
          </a:p>
        </p:txBody>
      </p:sp>
      <p:pic>
        <p:nvPicPr>
          <p:cNvPr id="162" name="Google Shape;162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100" y="1366550"/>
            <a:ext cx="3456825" cy="1238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3" name="Google Shape;163;p2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237150" y="1240825"/>
            <a:ext cx="3456825" cy="15307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4" name="Google Shape;164;p24"/>
          <p:cNvPicPr preferRelativeResize="0"/>
          <p:nvPr/>
        </p:nvPicPr>
        <p:blipFill rotWithShape="1">
          <a:blip r:embed="rId5">
            <a:alphaModFix/>
          </a:blip>
          <a:srcRect b="0" l="0" r="0" t="15440"/>
          <a:stretch/>
        </p:blipFill>
        <p:spPr>
          <a:xfrm>
            <a:off x="6634625" y="4424275"/>
            <a:ext cx="1238250" cy="539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5" name="Google Shape;165;p24"/>
          <p:cNvPicPr preferRelativeResize="0"/>
          <p:nvPr/>
        </p:nvPicPr>
        <p:blipFill rotWithShape="1">
          <a:blip r:embed="rId6">
            <a:alphaModFix/>
          </a:blip>
          <a:srcRect b="4461" l="0" r="0" t="0"/>
          <a:stretch/>
        </p:blipFill>
        <p:spPr>
          <a:xfrm>
            <a:off x="159300" y="2654812"/>
            <a:ext cx="5299825" cy="1381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Is interpolation more costly this time?</a:t>
            </a:r>
            <a:endParaRPr/>
          </a:p>
        </p:txBody>
      </p:sp>
      <p:sp>
        <p:nvSpPr>
          <p:cNvPr id="171" name="Google Shape;171;p25"/>
          <p:cNvSpPr txBox="1"/>
          <p:nvPr/>
        </p:nvSpPr>
        <p:spPr>
          <a:xfrm>
            <a:off x="229350" y="1284725"/>
            <a:ext cx="42942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Yes, but only a little bit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172" name="Google Shape;172;p25"/>
          <p:cNvSpPr txBox="1"/>
          <p:nvPr/>
        </p:nvSpPr>
        <p:spPr>
          <a:xfrm>
            <a:off x="1035750" y="3785975"/>
            <a:ext cx="49203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Addition, subtraction, even dividing by 16 are all O(n) because it’s (n/3) by (2) digit division</a:t>
            </a:r>
            <a:endParaRPr sz="1800">
              <a:solidFill>
                <a:schemeClr val="dk1"/>
              </a:solidFill>
            </a:endParaRPr>
          </a:p>
        </p:txBody>
      </p:sp>
      <p:pic>
        <p:nvPicPr>
          <p:cNvPr id="173" name="Google Shape;173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9350" y="1687800"/>
            <a:ext cx="3476150" cy="1863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Runtime</a:t>
            </a:r>
            <a:endParaRPr/>
          </a:p>
        </p:txBody>
      </p:sp>
      <p:cxnSp>
        <p:nvCxnSpPr>
          <p:cNvPr id="179" name="Google Shape;179;p26"/>
          <p:cNvCxnSpPr/>
          <p:nvPr/>
        </p:nvCxnSpPr>
        <p:spPr>
          <a:xfrm rot="10800000">
            <a:off x="5791725" y="1848375"/>
            <a:ext cx="411000" cy="493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80" name="Google Shape;180;p26"/>
          <p:cNvSpPr txBox="1"/>
          <p:nvPr/>
        </p:nvSpPr>
        <p:spPr>
          <a:xfrm>
            <a:off x="6097050" y="2435525"/>
            <a:ext cx="15972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Interpolation </a:t>
            </a:r>
            <a:endParaRPr sz="1800">
              <a:solidFill>
                <a:schemeClr val="dk1"/>
              </a:solidFill>
            </a:endParaRPr>
          </a:p>
        </p:txBody>
      </p:sp>
      <p:cxnSp>
        <p:nvCxnSpPr>
          <p:cNvPr id="181" name="Google Shape;181;p26"/>
          <p:cNvCxnSpPr/>
          <p:nvPr/>
        </p:nvCxnSpPr>
        <p:spPr>
          <a:xfrm flipH="1" rot="10800000">
            <a:off x="3666200" y="1848300"/>
            <a:ext cx="575400" cy="7986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82" name="Google Shape;182;p26"/>
          <p:cNvSpPr txBox="1"/>
          <p:nvPr/>
        </p:nvSpPr>
        <p:spPr>
          <a:xfrm>
            <a:off x="3266950" y="2740850"/>
            <a:ext cx="26304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Finding P(1), P(0), P(-1), P(2), P(-2)</a:t>
            </a:r>
            <a:endParaRPr sz="1800">
              <a:solidFill>
                <a:schemeClr val="dk1"/>
              </a:solidFill>
            </a:endParaRPr>
          </a:p>
        </p:txBody>
      </p:sp>
      <p:pic>
        <p:nvPicPr>
          <p:cNvPr id="183" name="Google Shape;183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01000" y="1273150"/>
            <a:ext cx="3162300" cy="542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84" name="Google Shape;184;p2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747625" y="3742825"/>
            <a:ext cx="3568346" cy="738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Does it go past 3?</a:t>
            </a:r>
            <a:endParaRPr/>
          </a:p>
        </p:txBody>
      </p:sp>
      <p:sp>
        <p:nvSpPr>
          <p:cNvPr id="190" name="Google Shape;190;p2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You can do k-way Toom-Cook with runtime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Slow in practice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Big constant factor that grows with k (a lot of linear </a:t>
            </a:r>
            <a:r>
              <a:rPr lang="en"/>
              <a:t>algebra to interpolate</a:t>
            </a:r>
            <a:r>
              <a:rPr lang="en"/>
              <a:t>)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3-way Toom-Cook is only used on 100+ digit multiplication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4-way is even less commonly used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Parallelization can be used for evaluating at small points to improve runtime (evaluations are independent)</a:t>
            </a:r>
            <a:endParaRPr/>
          </a:p>
        </p:txBody>
      </p:sp>
      <p:pic>
        <p:nvPicPr>
          <p:cNvPr id="191" name="Google Shape;191;p27"/>
          <p:cNvPicPr preferRelativeResize="0"/>
          <p:nvPr/>
        </p:nvPicPr>
        <p:blipFill rotWithShape="1">
          <a:blip r:embed="rId3">
            <a:alphaModFix/>
          </a:blip>
          <a:srcRect b="14192" l="5767" r="0" t="0"/>
          <a:stretch/>
        </p:blipFill>
        <p:spPr>
          <a:xfrm>
            <a:off x="5240584" y="976754"/>
            <a:ext cx="2342875" cy="572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Background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Numbers as polynomials</a:t>
            </a:r>
            <a:endParaRPr/>
          </a:p>
        </p:txBody>
      </p:sp>
      <p:pic>
        <p:nvPicPr>
          <p:cNvPr id="66" name="Google Shape;66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712901"/>
            <a:ext cx="7752825" cy="719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67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98025" y="2790898"/>
            <a:ext cx="7266503" cy="572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Polynomial interpolation</a:t>
            </a:r>
            <a:endParaRPr/>
          </a:p>
        </p:txBody>
      </p:sp>
      <p:pic>
        <p:nvPicPr>
          <p:cNvPr id="73" name="Google Shape;73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205598"/>
            <a:ext cx="3833875" cy="2504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74;p16"/>
          <p:cNvPicPr preferRelativeResize="0"/>
          <p:nvPr/>
        </p:nvPicPr>
        <p:blipFill rotWithShape="1">
          <a:blip r:embed="rId4">
            <a:alphaModFix/>
          </a:blip>
          <a:srcRect b="0" l="0" r="3660" t="0"/>
          <a:stretch/>
        </p:blipFill>
        <p:spPr>
          <a:xfrm>
            <a:off x="3217300" y="1815050"/>
            <a:ext cx="5709850" cy="1966450"/>
          </a:xfrm>
          <a:prstGeom prst="rect">
            <a:avLst/>
          </a:prstGeom>
          <a:noFill/>
          <a:ln>
            <a:noFill/>
          </a:ln>
        </p:spPr>
      </p:pic>
      <p:sp>
        <p:nvSpPr>
          <p:cNvPr id="75" name="Google Shape;75;p16"/>
          <p:cNvSpPr txBox="1"/>
          <p:nvPr/>
        </p:nvSpPr>
        <p:spPr>
          <a:xfrm>
            <a:off x="6381350" y="2153700"/>
            <a:ext cx="2123100" cy="129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4 unknowns (coefficients),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4 equations (points)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76" name="Google Shape;76;p16"/>
          <p:cNvSpPr txBox="1"/>
          <p:nvPr/>
        </p:nvSpPr>
        <p:spPr>
          <a:xfrm>
            <a:off x="1094475" y="3897725"/>
            <a:ext cx="67641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To find a 3rd degree polynomial, we need to know 4 points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77" name="Google Shape;77;p16"/>
          <p:cNvSpPr txBox="1"/>
          <p:nvPr/>
        </p:nvSpPr>
        <p:spPr>
          <a:xfrm>
            <a:off x="1189950" y="4475650"/>
            <a:ext cx="67641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To find a nth degree polynomial, we need to know n+1 points</a:t>
            </a:r>
            <a:endParaRPr sz="1800">
              <a:solidFill>
                <a:schemeClr val="dk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Karatsuba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Karatsuba Multiplication</a:t>
            </a:r>
            <a:endParaRPr/>
          </a:p>
        </p:txBody>
      </p:sp>
      <p:sp>
        <p:nvSpPr>
          <p:cNvPr id="88" name="Google Shape;88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Divide and conquer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Writes numbers as polynomials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Uses polynomial interpolation to evaluate the final product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Does 3 small multiplications instead of 1 big one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Karatsuba Multiplication</a:t>
            </a:r>
            <a:endParaRPr/>
          </a:p>
        </p:txBody>
      </p:sp>
      <p:pic>
        <p:nvPicPr>
          <p:cNvPr id="94" name="Google Shape;94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5400" y="1188375"/>
            <a:ext cx="2781300" cy="1543050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p19"/>
          <p:cNvSpPr/>
          <p:nvPr/>
        </p:nvSpPr>
        <p:spPr>
          <a:xfrm>
            <a:off x="2941775" y="1826850"/>
            <a:ext cx="657600" cy="3639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96" name="Google Shape;96;p19"/>
          <p:cNvPicPr preferRelativeResize="0"/>
          <p:nvPr/>
        </p:nvPicPr>
        <p:blipFill rotWithShape="1">
          <a:blip r:embed="rId4">
            <a:alphaModFix/>
          </a:blip>
          <a:srcRect b="0" l="8071" r="3425" t="0"/>
          <a:stretch/>
        </p:blipFill>
        <p:spPr>
          <a:xfrm>
            <a:off x="3766425" y="1118225"/>
            <a:ext cx="3734325" cy="1781175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19"/>
          <p:cNvSpPr/>
          <p:nvPr/>
        </p:nvSpPr>
        <p:spPr>
          <a:xfrm rot="5400000">
            <a:off x="6825800" y="2423125"/>
            <a:ext cx="152700" cy="949800"/>
          </a:xfrm>
          <a:prstGeom prst="rightBrace">
            <a:avLst>
              <a:gd fmla="val 50000" name="adj1"/>
              <a:gd fmla="val 50000" name="adj2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19"/>
          <p:cNvSpPr/>
          <p:nvPr/>
        </p:nvSpPr>
        <p:spPr>
          <a:xfrm rot="5400000">
            <a:off x="5682800" y="2423125"/>
            <a:ext cx="152700" cy="949800"/>
          </a:xfrm>
          <a:prstGeom prst="rightBrace">
            <a:avLst>
              <a:gd fmla="val 50000" name="adj1"/>
              <a:gd fmla="val 50000" name="adj2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19"/>
          <p:cNvSpPr txBox="1"/>
          <p:nvPr/>
        </p:nvSpPr>
        <p:spPr>
          <a:xfrm>
            <a:off x="5232650" y="2899400"/>
            <a:ext cx="10530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big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(n digit)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100" name="Google Shape;100;p19"/>
          <p:cNvSpPr txBox="1"/>
          <p:nvPr/>
        </p:nvSpPr>
        <p:spPr>
          <a:xfrm>
            <a:off x="6528050" y="2899400"/>
            <a:ext cx="10530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big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(n digit)</a:t>
            </a:r>
            <a:endParaRPr sz="1800">
              <a:solidFill>
                <a:schemeClr val="dk1"/>
              </a:solidFill>
            </a:endParaRPr>
          </a:p>
        </p:txBody>
      </p:sp>
      <p:pic>
        <p:nvPicPr>
          <p:cNvPr id="101" name="Google Shape;101;p1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52425" y="3151350"/>
            <a:ext cx="4573675" cy="1200400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Google Shape;102;p19"/>
          <p:cNvSpPr/>
          <p:nvPr/>
        </p:nvSpPr>
        <p:spPr>
          <a:xfrm rot="5400000">
            <a:off x="3930200" y="3794725"/>
            <a:ext cx="152700" cy="949800"/>
          </a:xfrm>
          <a:prstGeom prst="rightBrace">
            <a:avLst>
              <a:gd fmla="val 50000" name="adj1"/>
              <a:gd fmla="val 50000" name="adj2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19"/>
          <p:cNvSpPr/>
          <p:nvPr/>
        </p:nvSpPr>
        <p:spPr>
          <a:xfrm rot="5400000">
            <a:off x="2939600" y="3794725"/>
            <a:ext cx="152700" cy="949800"/>
          </a:xfrm>
          <a:prstGeom prst="rightBrace">
            <a:avLst>
              <a:gd fmla="val 50000" name="adj1"/>
              <a:gd fmla="val 50000" name="adj2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19"/>
          <p:cNvSpPr txBox="1"/>
          <p:nvPr/>
        </p:nvSpPr>
        <p:spPr>
          <a:xfrm>
            <a:off x="2362450" y="4271000"/>
            <a:ext cx="11799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small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(n/2 digit)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105" name="Google Shape;105;p19"/>
          <p:cNvSpPr txBox="1"/>
          <p:nvPr/>
        </p:nvSpPr>
        <p:spPr>
          <a:xfrm>
            <a:off x="3632450" y="4271000"/>
            <a:ext cx="11799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small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(n/2 digit)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106" name="Google Shape;106;p19"/>
          <p:cNvSpPr txBox="1"/>
          <p:nvPr/>
        </p:nvSpPr>
        <p:spPr>
          <a:xfrm>
            <a:off x="311700" y="932400"/>
            <a:ext cx="31791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A and B are n-digit numbers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107" name="Google Shape;107;p19"/>
          <p:cNvSpPr txBox="1"/>
          <p:nvPr/>
        </p:nvSpPr>
        <p:spPr>
          <a:xfrm>
            <a:off x="4374550" y="856200"/>
            <a:ext cx="28968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Nah, they’re polynomials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108" name="Google Shape;108;p19"/>
          <p:cNvSpPr txBox="1"/>
          <p:nvPr/>
        </p:nvSpPr>
        <p:spPr>
          <a:xfrm>
            <a:off x="5967875" y="4038775"/>
            <a:ext cx="26775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Use interpolation to find</a:t>
            </a:r>
            <a:endParaRPr sz="1800">
              <a:solidFill>
                <a:schemeClr val="dk1"/>
              </a:solidFill>
            </a:endParaRPr>
          </a:p>
        </p:txBody>
      </p:sp>
      <p:pic>
        <p:nvPicPr>
          <p:cNvPr id="109" name="Google Shape;109;p19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582600" y="4478150"/>
            <a:ext cx="1219200" cy="590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Doesn’t interpolation use computation?</a:t>
            </a:r>
            <a:endParaRPr/>
          </a:p>
        </p:txBody>
      </p:sp>
      <p:pic>
        <p:nvPicPr>
          <p:cNvPr id="115" name="Google Shape;115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5975" y="1686825"/>
            <a:ext cx="2533650" cy="1362075"/>
          </a:xfrm>
          <a:prstGeom prst="rect">
            <a:avLst/>
          </a:prstGeom>
          <a:noFill/>
          <a:ln>
            <a:noFill/>
          </a:ln>
        </p:spPr>
      </p:pic>
      <p:sp>
        <p:nvSpPr>
          <p:cNvPr id="116" name="Google Shape;116;p20"/>
          <p:cNvSpPr txBox="1"/>
          <p:nvPr/>
        </p:nvSpPr>
        <p:spPr>
          <a:xfrm>
            <a:off x="229350" y="1284725"/>
            <a:ext cx="42942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Yes, but only a little bit</a:t>
            </a:r>
            <a:endParaRPr sz="1800">
              <a:solidFill>
                <a:schemeClr val="dk1"/>
              </a:solidFill>
            </a:endParaRPr>
          </a:p>
        </p:txBody>
      </p:sp>
      <p:cxnSp>
        <p:nvCxnSpPr>
          <p:cNvPr id="117" name="Google Shape;117;p20"/>
          <p:cNvCxnSpPr/>
          <p:nvPr/>
        </p:nvCxnSpPr>
        <p:spPr>
          <a:xfrm flipH="1">
            <a:off x="1799175" y="1789650"/>
            <a:ext cx="1256400" cy="2466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18" name="Google Shape;118;p20"/>
          <p:cNvSpPr txBox="1"/>
          <p:nvPr/>
        </p:nvSpPr>
        <p:spPr>
          <a:xfrm>
            <a:off x="3202225" y="1543500"/>
            <a:ext cx="11391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Small (n/2 digit)</a:t>
            </a:r>
            <a:endParaRPr sz="1800">
              <a:solidFill>
                <a:schemeClr val="dk1"/>
              </a:solidFill>
            </a:endParaRPr>
          </a:p>
        </p:txBody>
      </p:sp>
      <p:cxnSp>
        <p:nvCxnSpPr>
          <p:cNvPr id="119" name="Google Shape;119;p20"/>
          <p:cNvCxnSpPr>
            <a:stCxn id="118" idx="1"/>
          </p:cNvCxnSpPr>
          <p:nvPr/>
        </p:nvCxnSpPr>
        <p:spPr>
          <a:xfrm flipH="1">
            <a:off x="2485825" y="1912950"/>
            <a:ext cx="716400" cy="403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20" name="Google Shape;120;p20"/>
          <p:cNvCxnSpPr/>
          <p:nvPr/>
        </p:nvCxnSpPr>
        <p:spPr>
          <a:xfrm flipH="1">
            <a:off x="2609350" y="2083225"/>
            <a:ext cx="657600" cy="5286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21" name="Google Shape;121;p20"/>
          <p:cNvSpPr txBox="1"/>
          <p:nvPr/>
        </p:nvSpPr>
        <p:spPr>
          <a:xfrm>
            <a:off x="1035750" y="3351500"/>
            <a:ext cx="49203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Addition, subtraction, dividing by 2 are all O(n)</a:t>
            </a:r>
            <a:endParaRPr sz="1800">
              <a:solidFill>
                <a:schemeClr val="dk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Runtime</a:t>
            </a:r>
            <a:endParaRPr/>
          </a:p>
        </p:txBody>
      </p:sp>
      <p:pic>
        <p:nvPicPr>
          <p:cNvPr id="127" name="Google Shape;127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83225" y="1440225"/>
            <a:ext cx="3105150" cy="6286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28" name="Google Shape;128;p21"/>
          <p:cNvCxnSpPr/>
          <p:nvPr/>
        </p:nvCxnSpPr>
        <p:spPr>
          <a:xfrm rot="10800000">
            <a:off x="5580225" y="2012775"/>
            <a:ext cx="622500" cy="328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29" name="Google Shape;129;p21"/>
          <p:cNvSpPr txBox="1"/>
          <p:nvPr/>
        </p:nvSpPr>
        <p:spPr>
          <a:xfrm>
            <a:off x="6097050" y="2435525"/>
            <a:ext cx="15972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Interpolation</a:t>
            </a:r>
            <a:endParaRPr sz="1800">
              <a:solidFill>
                <a:schemeClr val="dk1"/>
              </a:solidFill>
            </a:endParaRPr>
          </a:p>
        </p:txBody>
      </p:sp>
      <p:cxnSp>
        <p:nvCxnSpPr>
          <p:cNvPr id="130" name="Google Shape;130;p21"/>
          <p:cNvCxnSpPr/>
          <p:nvPr/>
        </p:nvCxnSpPr>
        <p:spPr>
          <a:xfrm flipH="1" rot="10800000">
            <a:off x="3666200" y="2071500"/>
            <a:ext cx="117600" cy="5754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31" name="Google Shape;131;p21"/>
          <p:cNvSpPr txBox="1"/>
          <p:nvPr/>
        </p:nvSpPr>
        <p:spPr>
          <a:xfrm>
            <a:off x="3266950" y="2740850"/>
            <a:ext cx="26304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Finding P(1), P(0), P(-1)</a:t>
            </a:r>
            <a:endParaRPr sz="1800">
              <a:solidFill>
                <a:schemeClr val="dk1"/>
              </a:solidFill>
            </a:endParaRPr>
          </a:p>
        </p:txBody>
      </p:sp>
      <p:pic>
        <p:nvPicPr>
          <p:cNvPr id="132" name="Google Shape;132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759375" y="3456850"/>
            <a:ext cx="3530774" cy="628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