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dd2b1480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dd2b1480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Elliott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4dd2b14801_3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4dd2b14801_3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Zoe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4dd2b14801_3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4dd2b14801_3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Zoe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4dd2b14801_3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4dd2b14801_3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4dd2b14801_3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4dd2b14801_3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4e12efcaf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4e12efcaf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Evan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4dd2b14801_2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4dd2b14801_2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Evan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4dd2b14801_3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4dd2b14801_3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gif"/><Relationship Id="rId4" Type="http://schemas.openxmlformats.org/officeDocument/2006/relationships/image" Target="../media/image1.png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7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algorithm-archive.org/contents/cooley_tukey/cooley_tukey.html" TargetMode="External"/><Relationship Id="rId4" Type="http://schemas.openxmlformats.org/officeDocument/2006/relationships/hyperlink" Target="https://en.wikipedia.org/wiki/Fast_Fourier_transform" TargetMode="External"/><Relationship Id="rId5" Type="http://schemas.openxmlformats.org/officeDocument/2006/relationships/hyperlink" Target="https://en.wikipedia.org/wiki/Cooley%E2%80%93Tukey_FFT_algorithm" TargetMode="External"/><Relationship Id="rId6" Type="http://schemas.openxmlformats.org/officeDocument/2006/relationships/hyperlink" Target="https://people.scs.carleton.ca/~maheshwa/courses/5703COMP/16Fall/FFT_Report.pdf" TargetMode="External"/><Relationship Id="rId7" Type="http://schemas.openxmlformats.org/officeDocument/2006/relationships/hyperlink" Target="https://cp-algorithms.com/algebra/ff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Fast Fourier Transform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 Balch, Evan Conway, Elliott Druga, Zoe Hamilton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Motivation: Discrete Fourier Transform (DFT)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7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applications in music, math, science, etc.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Converts a signal from time to frequency domain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Given </a:t>
            </a:r>
            <a:r>
              <a:rPr i="1" lang="en"/>
              <a:t>n</a:t>
            </a:r>
            <a:r>
              <a:rPr lang="en"/>
              <a:t> points in time domain, calculate </a:t>
            </a:r>
            <a:r>
              <a:rPr i="1" lang="en"/>
              <a:t>n</a:t>
            </a:r>
            <a:r>
              <a:rPr lang="en"/>
              <a:t> points</a:t>
            </a:r>
            <a:br>
              <a:rPr lang="en"/>
            </a:br>
            <a:r>
              <a:rPr lang="en"/>
              <a:t>i</a:t>
            </a:r>
            <a:r>
              <a:rPr lang="en"/>
              <a:t>n the frequency domain using this formula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/>
              <a:t>O(n</a:t>
            </a:r>
            <a:r>
              <a:rPr baseline="30000" i="1" lang="en"/>
              <a:t>2</a:t>
            </a:r>
            <a:r>
              <a:rPr i="1" lang="en"/>
              <a:t>)</a:t>
            </a:r>
            <a:r>
              <a:rPr lang="en"/>
              <a:t> if calculated by the formula directly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Fast Fourier Transform (FFT) reduces to </a:t>
            </a:r>
            <a:r>
              <a:rPr i="1" lang="en"/>
              <a:t>O(n log(n))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9149" y="1392725"/>
            <a:ext cx="3505925" cy="2910652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125" y="2836436"/>
            <a:ext cx="4572001" cy="10105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2641850" y="3156925"/>
            <a:ext cx="504000" cy="5727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3372925" y="3007375"/>
            <a:ext cx="1584000" cy="7224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808625" y="3334150"/>
            <a:ext cx="182700" cy="299100"/>
          </a:xfrm>
          <a:prstGeom prst="rect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225850" y="3126550"/>
            <a:ext cx="157800" cy="299100"/>
          </a:xfrm>
          <a:prstGeom prst="rect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Gotta go fast!</a:t>
            </a:r>
            <a:endParaRPr/>
          </a:p>
        </p:txBody>
      </p:sp>
      <p:pic>
        <p:nvPicPr>
          <p:cNvPr descr="a pixel art of sonic the hedgehog holding a gun and a red scarf . (Provided by Tenor)"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5075" y="426575"/>
            <a:ext cx="7429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26675" y="1093925"/>
            <a:ext cx="4691058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/>
          <p:nvPr/>
        </p:nvSpPr>
        <p:spPr>
          <a:xfrm>
            <a:off x="4155275" y="1315700"/>
            <a:ext cx="2243700" cy="22584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471725" y="1224650"/>
            <a:ext cx="2875500" cy="26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Cooley-Tukey FFT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First, divide the input by odd and even indices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Then, recursively calculate the DFT on these subsets</a:t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Gotta go fast!</a:t>
            </a:r>
            <a:endParaRPr/>
          </a:p>
        </p:txBody>
      </p:sp>
      <p:pic>
        <p:nvPicPr>
          <p:cNvPr descr="a pixel art of sonic the hedgehog holding a gun and a red scarf . (Provided by Tenor)"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5075" y="426575"/>
            <a:ext cx="7429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07450" y="150500"/>
            <a:ext cx="4691058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/>
          <p:nvPr/>
        </p:nvSpPr>
        <p:spPr>
          <a:xfrm>
            <a:off x="4645125" y="2621975"/>
            <a:ext cx="4353300" cy="13494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6"/>
          <p:cNvSpPr txBox="1"/>
          <p:nvPr/>
        </p:nvSpPr>
        <p:spPr>
          <a:xfrm>
            <a:off x="471725" y="2309550"/>
            <a:ext cx="2875500" cy="28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This bit actually does the work to merge the sub-solutions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As a full DFT for a single X</a:t>
            </a:r>
            <a:r>
              <a:rPr baseline="-25000" lang="en" sz="1800">
                <a:solidFill>
                  <a:schemeClr val="lt2"/>
                </a:solidFill>
              </a:rPr>
              <a:t>k</a:t>
            </a:r>
            <a:r>
              <a:rPr lang="en" sz="1800">
                <a:solidFill>
                  <a:schemeClr val="lt2"/>
                </a:solidFill>
              </a:rPr>
              <a:t>:</a:t>
            </a:r>
            <a:endParaRPr sz="1800">
              <a:solidFill>
                <a:schemeClr val="lt2"/>
              </a:solidFill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1725" y="4229228"/>
            <a:ext cx="6025226" cy="8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 rotWithShape="1">
          <a:blip r:embed="rId6">
            <a:alphaModFix/>
          </a:blip>
          <a:srcRect b="0" l="-14800" r="14800" t="0"/>
          <a:stretch/>
        </p:blipFill>
        <p:spPr>
          <a:xfrm>
            <a:off x="1548175" y="4766850"/>
            <a:ext cx="233275" cy="22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 rotWithShape="1">
          <a:blip r:embed="rId6">
            <a:alphaModFix/>
          </a:blip>
          <a:srcRect b="0" l="18217" r="17229" t="0"/>
          <a:stretch/>
        </p:blipFill>
        <p:spPr>
          <a:xfrm>
            <a:off x="2372375" y="4577400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 rotWithShape="1">
          <a:blip r:embed="rId6">
            <a:alphaModFix/>
          </a:blip>
          <a:srcRect b="0" l="18217" r="17229" t="0"/>
          <a:stretch/>
        </p:blipFill>
        <p:spPr>
          <a:xfrm>
            <a:off x="3249875" y="4402675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 rotWithShape="1">
          <a:blip r:embed="rId6">
            <a:alphaModFix/>
          </a:blip>
          <a:srcRect b="0" l="-14800" r="14800" t="0"/>
          <a:stretch/>
        </p:blipFill>
        <p:spPr>
          <a:xfrm>
            <a:off x="3910375" y="4766850"/>
            <a:ext cx="233275" cy="22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 rotWithShape="1">
          <a:blip r:embed="rId6">
            <a:alphaModFix/>
          </a:blip>
          <a:srcRect b="0" l="18217" r="17229" t="0"/>
          <a:stretch/>
        </p:blipFill>
        <p:spPr>
          <a:xfrm>
            <a:off x="4734575" y="4577400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6"/>
          <p:cNvPicPr preferRelativeResize="0"/>
          <p:nvPr/>
        </p:nvPicPr>
        <p:blipFill rotWithShape="1">
          <a:blip r:embed="rId6">
            <a:alphaModFix/>
          </a:blip>
          <a:srcRect b="0" l="18217" r="17229" t="0"/>
          <a:stretch/>
        </p:blipFill>
        <p:spPr>
          <a:xfrm>
            <a:off x="5840675" y="4402675"/>
            <a:ext cx="163350" cy="2401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/>
          <p:nvPr/>
        </p:nvSpPr>
        <p:spPr>
          <a:xfrm>
            <a:off x="2555075" y="4296325"/>
            <a:ext cx="1057200" cy="4704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6"/>
          <p:cNvSpPr/>
          <p:nvPr/>
        </p:nvSpPr>
        <p:spPr>
          <a:xfrm>
            <a:off x="5116000" y="4287150"/>
            <a:ext cx="1311300" cy="4704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6"/>
          <p:cNvSpPr txBox="1"/>
          <p:nvPr/>
        </p:nvSpPr>
        <p:spPr>
          <a:xfrm>
            <a:off x="6628800" y="4095450"/>
            <a:ext cx="22035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lt2"/>
                </a:solidFill>
              </a:rPr>
              <a:t>Can we avoid doing both of these summations?</a:t>
            </a:r>
            <a:endParaRPr i="1"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Gotta go fast!</a:t>
            </a:r>
            <a:endParaRPr/>
          </a:p>
        </p:txBody>
      </p:sp>
      <p:pic>
        <p:nvPicPr>
          <p:cNvPr descr="a pixel art of sonic the hedgehog holding a gun and a red scarf . (Provided by Tenor)" id="101" name="Google Shape;10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5075" y="426575"/>
            <a:ext cx="74295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7"/>
          <p:cNvSpPr txBox="1"/>
          <p:nvPr>
            <p:ph idx="1" type="body"/>
          </p:nvPr>
        </p:nvSpPr>
        <p:spPr>
          <a:xfrm>
            <a:off x="311700" y="1152475"/>
            <a:ext cx="8520600" cy="43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Sorry… Math time!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Simplifies to… (</a:t>
            </a:r>
            <a:r>
              <a:rPr i="1" lang="en"/>
              <a:t>E</a:t>
            </a:r>
            <a:r>
              <a:rPr baseline="-25000" i="1" lang="en"/>
              <a:t>k</a:t>
            </a:r>
            <a:r>
              <a:rPr lang="en"/>
              <a:t> as even FFT and </a:t>
            </a:r>
            <a:r>
              <a:rPr i="1" lang="en"/>
              <a:t>O</a:t>
            </a:r>
            <a:r>
              <a:rPr baseline="-25000" i="1" lang="en"/>
              <a:t>k</a:t>
            </a:r>
            <a:r>
              <a:rPr lang="en"/>
              <a:t> as odd FFT)</a:t>
            </a:r>
            <a:endParaRPr/>
          </a:p>
          <a:p>
            <a:pPr indent="0" lvl="0" marL="3200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  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 note that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Because of the periodicity of the complex exponential!</a:t>
            </a:r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1300" y="1562228"/>
            <a:ext cx="6025226" cy="8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7"/>
          <p:cNvPicPr preferRelativeResize="0"/>
          <p:nvPr/>
        </p:nvPicPr>
        <p:blipFill rotWithShape="1">
          <a:blip r:embed="rId5">
            <a:alphaModFix/>
          </a:blip>
          <a:srcRect b="0" l="-14800" r="14800" t="0"/>
          <a:stretch/>
        </p:blipFill>
        <p:spPr>
          <a:xfrm>
            <a:off x="1997750" y="2099850"/>
            <a:ext cx="233275" cy="22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 rotWithShape="1">
          <a:blip r:embed="rId5">
            <a:alphaModFix/>
          </a:blip>
          <a:srcRect b="0" l="18217" r="17229" t="0"/>
          <a:stretch/>
        </p:blipFill>
        <p:spPr>
          <a:xfrm>
            <a:off x="2821950" y="1910400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7"/>
          <p:cNvPicPr preferRelativeResize="0"/>
          <p:nvPr/>
        </p:nvPicPr>
        <p:blipFill rotWithShape="1">
          <a:blip r:embed="rId5">
            <a:alphaModFix/>
          </a:blip>
          <a:srcRect b="0" l="18217" r="17229" t="0"/>
          <a:stretch/>
        </p:blipFill>
        <p:spPr>
          <a:xfrm>
            <a:off x="3699450" y="1735675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7"/>
          <p:cNvPicPr preferRelativeResize="0"/>
          <p:nvPr/>
        </p:nvPicPr>
        <p:blipFill rotWithShape="1">
          <a:blip r:embed="rId5">
            <a:alphaModFix/>
          </a:blip>
          <a:srcRect b="0" l="-14800" r="14800" t="0"/>
          <a:stretch/>
        </p:blipFill>
        <p:spPr>
          <a:xfrm>
            <a:off x="4359950" y="2099850"/>
            <a:ext cx="233275" cy="22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7"/>
          <p:cNvPicPr preferRelativeResize="0"/>
          <p:nvPr/>
        </p:nvPicPr>
        <p:blipFill rotWithShape="1">
          <a:blip r:embed="rId5">
            <a:alphaModFix/>
          </a:blip>
          <a:srcRect b="0" l="18217" r="17229" t="0"/>
          <a:stretch/>
        </p:blipFill>
        <p:spPr>
          <a:xfrm>
            <a:off x="5184150" y="1910400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 rotWithShape="1">
          <a:blip r:embed="rId5">
            <a:alphaModFix/>
          </a:blip>
          <a:srcRect b="0" l="18217" r="17229" t="0"/>
          <a:stretch/>
        </p:blipFill>
        <p:spPr>
          <a:xfrm>
            <a:off x="6290250" y="1735675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55200" y="3699100"/>
            <a:ext cx="2531251" cy="95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91675" y="2914173"/>
            <a:ext cx="5471801" cy="7087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7"/>
          <p:cNvSpPr/>
          <p:nvPr/>
        </p:nvSpPr>
        <p:spPr>
          <a:xfrm>
            <a:off x="3804850" y="3699100"/>
            <a:ext cx="837300" cy="4176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3804850" y="4116700"/>
            <a:ext cx="837300" cy="4176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 txBox="1"/>
          <p:nvPr/>
        </p:nvSpPr>
        <p:spPr>
          <a:xfrm>
            <a:off x="4686450" y="3630700"/>
            <a:ext cx="11643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Same term!</a:t>
            </a:r>
            <a:endParaRPr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Gotta go fast!</a:t>
            </a:r>
            <a:endParaRPr/>
          </a:p>
        </p:txBody>
      </p:sp>
      <p:pic>
        <p:nvPicPr>
          <p:cNvPr descr="a pixel art of sonic the hedgehog holding a gun and a red scarf . (Provided by Tenor)" id="120" name="Google Shape;12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5075" y="426575"/>
            <a:ext cx="7429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07450" y="150500"/>
            <a:ext cx="4691058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8"/>
          <p:cNvSpPr/>
          <p:nvPr/>
        </p:nvSpPr>
        <p:spPr>
          <a:xfrm>
            <a:off x="4941800" y="3182375"/>
            <a:ext cx="4056600" cy="572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8"/>
          <p:cNvSpPr txBox="1"/>
          <p:nvPr/>
        </p:nvSpPr>
        <p:spPr>
          <a:xfrm>
            <a:off x="471725" y="1156800"/>
            <a:ext cx="3397500" cy="26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This means that we can calculate the full DFT using only the even DFT and the odd DFT</a:t>
            </a:r>
            <a:endParaRPr sz="1800">
              <a:solidFill>
                <a:schemeClr val="lt2"/>
              </a:solidFill>
            </a:endParaRPr>
          </a:p>
        </p:txBody>
      </p:sp>
      <p:pic>
        <p:nvPicPr>
          <p:cNvPr id="124" name="Google Shape;124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41800" y="4038325"/>
            <a:ext cx="2531251" cy="95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19150" y="2571750"/>
            <a:ext cx="2436074" cy="2407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 Analysis</a:t>
            </a:r>
            <a:endParaRPr/>
          </a:p>
        </p:txBody>
      </p:sp>
      <p:sp>
        <p:nvSpPr>
          <p:cNvPr id="131" name="Google Shape;131;p19"/>
          <p:cNvSpPr txBox="1"/>
          <p:nvPr>
            <p:ph idx="1" type="body"/>
          </p:nvPr>
        </p:nvSpPr>
        <p:spPr>
          <a:xfrm>
            <a:off x="311700" y="1152475"/>
            <a:ext cx="8520600" cy="361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have the following recurrence relation: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Split into two half-size problems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Linear time to merge our results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…which gives us </a:t>
            </a:r>
            <a:r>
              <a:rPr i="1" lang="en"/>
              <a:t>O(n log(n))</a:t>
            </a:r>
            <a:r>
              <a:rPr lang="en"/>
              <a:t> by the Master Theorem! (specifically, case 2)</a:t>
            </a:r>
            <a:endParaRPr sz="800"/>
          </a:p>
        </p:txBody>
      </p:sp>
      <p:pic>
        <p:nvPicPr>
          <p:cNvPr id="132" name="Google Shape;132;p19" title="recu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6100" y="1811123"/>
            <a:ext cx="3142300" cy="53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46875" y="572375"/>
            <a:ext cx="2436074" cy="2407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Fourier Transform Reduction Pattern</a:t>
            </a:r>
            <a:endParaRPr/>
          </a:p>
        </p:txBody>
      </p:sp>
      <p:sp>
        <p:nvSpPr>
          <p:cNvPr id="139" name="Google Shape;13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problems that are difficult to solve in their original form can be solved quickly in the frequency domain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 the FFT, we can apply a Fourier transform, solve, and then apply the inverse Fourier transform for a total solving time of </a:t>
            </a:r>
            <a:r>
              <a:rPr i="1" lang="en"/>
              <a:t>O(n log(n))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application: speed up polynomial multiplication from </a:t>
            </a:r>
            <a:r>
              <a:rPr i="1" lang="en"/>
              <a:t>O(n</a:t>
            </a:r>
            <a:r>
              <a:rPr baseline="30000" i="1" lang="en"/>
              <a:t>2</a:t>
            </a:r>
            <a:r>
              <a:rPr i="1" lang="en"/>
              <a:t>)</a:t>
            </a:r>
            <a:r>
              <a:rPr lang="en"/>
              <a:t> to </a:t>
            </a:r>
            <a:r>
              <a:rPr i="1" lang="en"/>
              <a:t>O(n log(n))</a:t>
            </a:r>
            <a:endParaRPr i="1"/>
          </a:p>
        </p:txBody>
      </p:sp>
      <p:pic>
        <p:nvPicPr>
          <p:cNvPr id="140" name="Google Shape;14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0475" y="3091222"/>
            <a:ext cx="6998198" cy="150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46" name="Google Shape;14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https://www.algorithm-archive.org/contents/cooley_tukey/cooley_tukey.html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https://en.wikipedia.org/wiki/Fast_Fourier_transform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https://en.wikipedia.org/wiki/Cooley%E2%80%93Tukey_FFT_algorithm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https://people.scs.carleton.ca/~maheshwa/courses/5703COMP/16Fall/FFT_Report.pdf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https://cp-algorithms.com/algebra/fft.html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