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506a148337_0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3506a148337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Elliott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4dd2ed2e3e_3_2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34dd2ed2e3e_3_2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4dd2ed2e3e_3_3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34dd2ed2e3e_3_3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4dd2ed2e3e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34dd2ed2e3e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Evan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3506a148337_0_2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3506a148337_0_2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089a403e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089a403e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5089a403e7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5089a403e7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4dd2ed2e3e_3_2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4dd2ed2e3e_3_2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Elliott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4cb47bd917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4cb47bd917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506a148337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506a148337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4dd2ed2e3e_3_1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4dd2ed2e3e_3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4dd2ed2e3e_3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34dd2ed2e3e_3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Andrew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4dd2ed2e3e_3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34dd2ed2e3e_3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Andrew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8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www.algorithm-archive.org/contents/cooley_tukey/cooley_tukey.html" TargetMode="External"/><Relationship Id="rId4" Type="http://schemas.openxmlformats.org/officeDocument/2006/relationships/hyperlink" Target="https://en.wikipedia.org/wiki/Fast_Fourier_transform" TargetMode="External"/><Relationship Id="rId5" Type="http://schemas.openxmlformats.org/officeDocument/2006/relationships/hyperlink" Target="https://en.wikipedia.org/wiki/Cooley%E2%80%93Tukey_FFT_algorithm" TargetMode="External"/><Relationship Id="rId6" Type="http://schemas.openxmlformats.org/officeDocument/2006/relationships/hyperlink" Target="https://people.scs.carleton.ca/~maheshwa/courses/5703COMP/16Fall/FFT_Report.pdf" TargetMode="External"/><Relationship Id="rId7" Type="http://schemas.openxmlformats.org/officeDocument/2006/relationships/hyperlink" Target="https://cp-algorithms.com/algebra/fft.html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2.gif"/><Relationship Id="rId4" Type="http://schemas.openxmlformats.org/officeDocument/2006/relationships/hyperlink" Target="https://en.wikipedia.org/wiki/Fourier_transform#/media/File:Fourier_transform_time_and_frequency_domains_(small).gif" TargetMode="External"/><Relationship Id="rId5" Type="http://schemas.openxmlformats.org/officeDocument/2006/relationships/image" Target="../media/image1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gif"/><Relationship Id="rId4" Type="http://schemas.openxmlformats.org/officeDocument/2006/relationships/hyperlink" Target="https://en.wikipedia.org/wiki/Discrete_Fourier_transform#/media/File:From_Continuous_To_Discrete_Fourier_Transform.gif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5.png"/><Relationship Id="rId4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1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11.png"/><Relationship Id="rId5" Type="http://schemas.openxmlformats.org/officeDocument/2006/relationships/image" Target="../media/image6.png"/><Relationship Id="rId6" Type="http://schemas.openxmlformats.org/officeDocument/2006/relationships/image" Target="../media/image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6.png"/><Relationship Id="rId5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Fast Fourier Transform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Andrew Balch, Evan Conway, Elliott Druga, Zoe Hamilton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Runtime Analysis</a:t>
            </a:r>
            <a:endParaRPr/>
          </a:p>
        </p:txBody>
      </p:sp>
      <p:sp>
        <p:nvSpPr>
          <p:cNvPr id="152" name="Google Shape;152;p22"/>
          <p:cNvSpPr txBox="1"/>
          <p:nvPr>
            <p:ph idx="1" type="body"/>
          </p:nvPr>
        </p:nvSpPr>
        <p:spPr>
          <a:xfrm>
            <a:off x="311700" y="1152475"/>
            <a:ext cx="4474800" cy="361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can merge in linear time! So, we have the following recurrence relation: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…which gives us </a:t>
            </a:r>
            <a:r>
              <a:rPr i="1" lang="en"/>
              <a:t>O(n log(n))</a:t>
            </a:r>
            <a:r>
              <a:rPr lang="en"/>
              <a:t> by the Master Theorem! (specifically, case 2)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800"/>
          </a:p>
        </p:txBody>
      </p:sp>
      <p:pic>
        <p:nvPicPr>
          <p:cNvPr id="153" name="Google Shape;153;p22" title="recur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6100" y="2115923"/>
            <a:ext cx="3142300" cy="537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36025" y="879875"/>
            <a:ext cx="3496275" cy="3455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Splitting</a:t>
            </a:r>
            <a:endParaRPr/>
          </a:p>
        </p:txBody>
      </p:sp>
      <p:sp>
        <p:nvSpPr>
          <p:cNvPr id="160" name="Google Shape;160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try to get the DFT of (1, 2, 3, 4)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Splitting by even and odd indices gives (1, 3) and (2, 4) respectively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Evens: (1, 3) splits to (1) and (3). The DFT of a single number of itself, so on this side we have E = 1 and O = 3. Since k = 0, our complex exponential is equal to 1, so our DFT is (1 + 3, 1 - 3) = (4, -2)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Odds: (2, 4) splits to (2) and (4). This means that we have E = 2 and O = 4. Our DFT is then (2 + 4, 2 - 4) = (6, -2)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Merging</a:t>
            </a:r>
            <a:endParaRPr/>
          </a:p>
        </p:txBody>
      </p:sp>
      <p:sp>
        <p:nvSpPr>
          <p:cNvPr id="166" name="Google Shape;166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With E = (4, -2) and O = (6, -2), we now want to merge back again. We can note that we only need to deal with k = 0, where the </a:t>
            </a:r>
            <a:r>
              <a:rPr lang="en"/>
              <a:t>complex exponential is 1, and k = 1, where it is -i.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 = 0 (indices 0 and 2): E</a:t>
            </a:r>
            <a:r>
              <a:rPr baseline="-25000" lang="en"/>
              <a:t>0</a:t>
            </a:r>
            <a:r>
              <a:rPr lang="en"/>
              <a:t> + O</a:t>
            </a:r>
            <a:r>
              <a:rPr baseline="-25000" lang="en"/>
              <a:t>0</a:t>
            </a:r>
            <a:r>
              <a:rPr lang="en"/>
              <a:t> = 4 + 6 = 10, E</a:t>
            </a:r>
            <a:r>
              <a:rPr baseline="-25000" lang="en"/>
              <a:t>0</a:t>
            </a:r>
            <a:r>
              <a:rPr lang="en"/>
              <a:t> - O</a:t>
            </a:r>
            <a:r>
              <a:rPr baseline="-25000" lang="en"/>
              <a:t>0</a:t>
            </a:r>
            <a:r>
              <a:rPr lang="en"/>
              <a:t> = 4 - 6 = -2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 = 1 (indices 1 and 3): E</a:t>
            </a:r>
            <a:r>
              <a:rPr baseline="-25000" lang="en"/>
              <a:t>1</a:t>
            </a:r>
            <a:r>
              <a:rPr lang="en"/>
              <a:t> - O</a:t>
            </a:r>
            <a:r>
              <a:rPr baseline="-25000" lang="en"/>
              <a:t>1</a:t>
            </a:r>
            <a:r>
              <a:rPr lang="en"/>
              <a:t>i = -2 + 2i, E</a:t>
            </a:r>
            <a:r>
              <a:rPr baseline="-25000" lang="en"/>
              <a:t>1</a:t>
            </a:r>
            <a:r>
              <a:rPr lang="en"/>
              <a:t> + O</a:t>
            </a:r>
            <a:r>
              <a:rPr baseline="-25000" lang="en"/>
              <a:t>1</a:t>
            </a:r>
            <a:r>
              <a:rPr lang="en"/>
              <a:t>i = -2 - 2i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This means that our DFT is (10, -2 + 2i, -2, -2 - 2i)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Fourier Transform Reduction Pattern</a:t>
            </a:r>
            <a:endParaRPr/>
          </a:p>
        </p:txBody>
      </p:sp>
      <p:sp>
        <p:nvSpPr>
          <p:cNvPr id="172" name="Google Shape;172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Many problems that are difficult to solve in their original form can be solved quickly in the frequency domain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With the FFT, we can apply a Fourier transform, solve, and then apply the inverse Fourier transform for a total solving time of </a:t>
            </a:r>
            <a:r>
              <a:rPr i="1" lang="en"/>
              <a:t>O(n log(n))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One application: speed up polynomial multiplication from </a:t>
            </a:r>
            <a:r>
              <a:rPr i="1" lang="en"/>
              <a:t>O(n</a:t>
            </a:r>
            <a:r>
              <a:rPr baseline="30000" i="1" lang="en"/>
              <a:t>2</a:t>
            </a:r>
            <a:r>
              <a:rPr i="1" lang="en"/>
              <a:t>)</a:t>
            </a:r>
            <a:r>
              <a:rPr lang="en"/>
              <a:t> to </a:t>
            </a:r>
            <a:r>
              <a:rPr i="1" lang="en"/>
              <a:t>O(n log(n))</a:t>
            </a:r>
            <a:endParaRPr i="1"/>
          </a:p>
        </p:txBody>
      </p:sp>
      <p:pic>
        <p:nvPicPr>
          <p:cNvPr id="173" name="Google Shape;17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0475" y="3091222"/>
            <a:ext cx="6998198" cy="1508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179" name="Google Shape;179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https://www.algorithm-archive.org/contents/cooley_tukey/cooley_tukey.html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https://en.wikipedia.org/wiki/Fast_Fourier_transform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5"/>
              </a:rPr>
              <a:t>https://en.wikipedia.org/wiki/Cooley%E2%80%93Tukey_FFT_algorithm</a:t>
            </a:r>
            <a:r>
              <a:rPr lang="en"/>
              <a:t>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6"/>
              </a:rPr>
              <a:t>https://people.scs.carleton.ca/~maheshwa/courses/5703COMP/16Fall/FFT_Report.pdf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7"/>
              </a:rPr>
              <a:t>https://cp-algorithms.com/algebra/fft.html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Fourier Transform (FT)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6139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Transforms an input function in the time domain (red) 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</a:t>
            </a:r>
            <a:r>
              <a:rPr lang="en"/>
              <a:t>o a function in the frequency domain (blue)</a:t>
            </a:r>
            <a:endParaRPr/>
          </a:p>
          <a:p>
            <a:pPr indent="-342900" lvl="0" marL="9144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example, transforming a musical chord into </a:t>
            </a:r>
            <a:endParaRPr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</a:t>
            </a:r>
            <a:r>
              <a:rPr lang="en"/>
              <a:t>ts pitch intensities</a:t>
            </a:r>
            <a:endParaRPr/>
          </a:p>
          <a:p>
            <a:pPr indent="-342900" lvl="0" marL="9144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Can also work in reverse! (if both </a:t>
            </a:r>
            <a:r>
              <a:rPr lang="en"/>
              <a:t>functions</a:t>
            </a:r>
            <a:r>
              <a:rPr lang="en"/>
              <a:t> are absolutely </a:t>
            </a:r>
            <a:r>
              <a:rPr lang="en"/>
              <a:t>integrable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output function is defined by complex numbers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(i.e. numbers that have both a </a:t>
            </a:r>
            <a:r>
              <a:rPr i="1" lang="en"/>
              <a:t>real</a:t>
            </a:r>
            <a:r>
              <a:rPr lang="en"/>
              <a:t> and </a:t>
            </a:r>
            <a:r>
              <a:rPr i="1" lang="en"/>
              <a:t>imaginary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en"/>
              <a:t>	component)</a:t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51050" y="1152475"/>
            <a:ext cx="2381250" cy="1905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6483625" y="3013350"/>
            <a:ext cx="2272500" cy="38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2"/>
                </a:solidFill>
              </a:rPr>
              <a:t>From </a:t>
            </a:r>
            <a:r>
              <a:rPr lang="en" sz="1200" u="sng">
                <a:solidFill>
                  <a:schemeClr val="hlink"/>
                </a:solidFill>
                <a:hlinkClick r:id="rId4"/>
              </a:rPr>
              <a:t>Fourier transform - Wikipedia</a:t>
            </a:r>
            <a:r>
              <a:rPr lang="en" sz="1200">
                <a:solidFill>
                  <a:schemeClr val="lt2"/>
                </a:solidFill>
              </a:rPr>
              <a:t> </a:t>
            </a:r>
            <a:endParaRPr sz="1200">
              <a:solidFill>
                <a:schemeClr val="lt2"/>
              </a:solidFill>
            </a:endParaRPr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343124" y="4210427"/>
            <a:ext cx="5413000" cy="767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Discrete Fourier Transform (DFT)</a:t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computing, we represent continuous </a:t>
            </a:r>
            <a:r>
              <a:rPr lang="en"/>
              <a:t>functions</a:t>
            </a:r>
            <a:r>
              <a:rPr lang="en"/>
              <a:t> as discretely-sampled, finite series of data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But, the FT is still useful, with many applications in music, math, science, etc.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1000"/>
              </a:spcAft>
              <a:buSzPts val="1800"/>
              <a:buChar char="●"/>
            </a:pPr>
            <a:r>
              <a:rPr lang="en"/>
              <a:t>The DFT (red) generalizes the FT (blue) to a summation over evenly-spaced data in sampled over time:</a:t>
            </a:r>
            <a:endParaRPr/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92888" y="3286625"/>
            <a:ext cx="5158225" cy="156035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5"/>
          <p:cNvSpPr txBox="1"/>
          <p:nvPr/>
        </p:nvSpPr>
        <p:spPr>
          <a:xfrm>
            <a:off x="7239225" y="3286625"/>
            <a:ext cx="1593000" cy="38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2"/>
                </a:solidFill>
              </a:rPr>
              <a:t>From </a:t>
            </a:r>
            <a:r>
              <a:rPr lang="en" sz="1200" u="sng">
                <a:solidFill>
                  <a:schemeClr val="hlink"/>
                </a:solidFill>
                <a:hlinkClick r:id="rId4"/>
              </a:rPr>
              <a:t>Discrete Fourier transform - Wikipedia</a:t>
            </a:r>
            <a:r>
              <a:rPr lang="en" sz="1200">
                <a:solidFill>
                  <a:schemeClr val="lt2"/>
                </a:solidFill>
              </a:rPr>
              <a:t> </a:t>
            </a:r>
            <a:endParaRPr sz="1200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Calculating the DFT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847675"/>
            <a:ext cx="8520600" cy="374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Given </a:t>
            </a:r>
            <a:r>
              <a:rPr i="1" lang="en"/>
              <a:t>n</a:t>
            </a:r>
            <a:r>
              <a:rPr lang="en"/>
              <a:t> points in time domain, calculate </a:t>
            </a:r>
            <a:r>
              <a:rPr i="1" lang="en"/>
              <a:t>n</a:t>
            </a:r>
            <a:r>
              <a:rPr lang="en"/>
              <a:t> points</a:t>
            </a:r>
            <a:br>
              <a:rPr lang="en"/>
            </a:br>
            <a:r>
              <a:rPr lang="en"/>
              <a:t>in the frequency domain using this formula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"/>
              <a:t>O(n</a:t>
            </a:r>
            <a:r>
              <a:rPr baseline="30000" i="1" lang="en"/>
              <a:t>2</a:t>
            </a:r>
            <a:r>
              <a:rPr i="1" lang="en"/>
              <a:t>)</a:t>
            </a:r>
            <a:r>
              <a:rPr lang="en"/>
              <a:t> if calculated by the formula directly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Fast Fourier Transform (FFT) reduces to </a:t>
            </a:r>
            <a:r>
              <a:rPr i="1" lang="en"/>
              <a:t>O(n log(n))</a:t>
            </a:r>
            <a:endParaRPr/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09149" y="1011725"/>
            <a:ext cx="3505925" cy="2910652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2125" y="2074436"/>
            <a:ext cx="4572001" cy="101052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/>
          <p:nvPr/>
        </p:nvSpPr>
        <p:spPr>
          <a:xfrm>
            <a:off x="2641850" y="2394925"/>
            <a:ext cx="504000" cy="572700"/>
          </a:xfrm>
          <a:prstGeom prst="rect">
            <a:avLst/>
          </a:prstGeom>
          <a:noFill/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6"/>
          <p:cNvSpPr/>
          <p:nvPr/>
        </p:nvSpPr>
        <p:spPr>
          <a:xfrm>
            <a:off x="3372925" y="2245375"/>
            <a:ext cx="1584000" cy="7224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6"/>
          <p:cNvSpPr/>
          <p:nvPr/>
        </p:nvSpPr>
        <p:spPr>
          <a:xfrm>
            <a:off x="808625" y="2572150"/>
            <a:ext cx="182700" cy="299100"/>
          </a:xfrm>
          <a:prstGeom prst="rect">
            <a:avLst/>
          </a:prstGeom>
          <a:noFill/>
          <a:ln cap="flat" cmpd="sng" w="19050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6"/>
          <p:cNvSpPr/>
          <p:nvPr/>
        </p:nvSpPr>
        <p:spPr>
          <a:xfrm>
            <a:off x="4225850" y="2364550"/>
            <a:ext cx="157800" cy="299100"/>
          </a:xfrm>
          <a:prstGeom prst="rect">
            <a:avLst/>
          </a:prstGeom>
          <a:noFill/>
          <a:ln cap="flat" cmpd="sng" w="19050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Algorithm Overview</a:t>
            </a:r>
            <a:endParaRPr/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primary issue with the naive </a:t>
            </a:r>
            <a:r>
              <a:rPr i="1" lang="en"/>
              <a:t>O(n</a:t>
            </a:r>
            <a:r>
              <a:rPr baseline="30000" i="1" lang="en"/>
              <a:t>2</a:t>
            </a:r>
            <a:r>
              <a:rPr i="1" lang="en"/>
              <a:t>)</a:t>
            </a:r>
            <a:r>
              <a:rPr lang="en"/>
              <a:t> algorithm is that we do not reuse our work in any way. Instead, we calculate every combination of </a:t>
            </a:r>
            <a:r>
              <a:rPr i="1" lang="en"/>
              <a:t>n</a:t>
            </a:r>
            <a:r>
              <a:rPr lang="en"/>
              <a:t> and </a:t>
            </a:r>
            <a:r>
              <a:rPr i="1" lang="en"/>
              <a:t>k</a:t>
            </a:r>
            <a:r>
              <a:rPr lang="en"/>
              <a:t>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To get to </a:t>
            </a:r>
            <a:r>
              <a:rPr i="1" lang="en"/>
              <a:t>O(n log(n))</a:t>
            </a:r>
            <a:r>
              <a:rPr lang="en"/>
              <a:t>, we will create a divide and conquer algorithm, using a mergesort-esque structure (divide into two problems of half size, merge in linear time)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order to merge, we will exploit certain properties of the complex exponential that allow us to reuse our prior work.</a:t>
            </a:r>
            <a:endParaRPr/>
          </a:p>
        </p:txBody>
      </p:sp>
      <p:pic>
        <p:nvPicPr>
          <p:cNvPr id="91" name="Google Shape;9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08525" y="3674636"/>
            <a:ext cx="4572001" cy="1010525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7"/>
          <p:cNvSpPr/>
          <p:nvPr/>
        </p:nvSpPr>
        <p:spPr>
          <a:xfrm>
            <a:off x="5049325" y="3845575"/>
            <a:ext cx="1584000" cy="7224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Splitting</a:t>
            </a:r>
            <a:endParaRPr/>
          </a:p>
        </p:txBody>
      </p:sp>
      <p:pic>
        <p:nvPicPr>
          <p:cNvPr id="98" name="Google Shape;9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60075" y="1017725"/>
            <a:ext cx="4691058" cy="3820975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8"/>
          <p:cNvSpPr txBox="1"/>
          <p:nvPr/>
        </p:nvSpPr>
        <p:spPr>
          <a:xfrm>
            <a:off x="471725" y="1224650"/>
            <a:ext cx="3814500" cy="26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lt2"/>
                </a:solidFill>
              </a:rPr>
              <a:t>Intuition:</a:t>
            </a:r>
            <a:endParaRPr sz="1800">
              <a:solidFill>
                <a:schemeClr val="lt2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 sz="1800">
                <a:solidFill>
                  <a:schemeClr val="lt2"/>
                </a:solidFill>
              </a:rPr>
              <a:t>Use recursion to divide input data into sub-problems</a:t>
            </a:r>
            <a:endParaRPr sz="1800">
              <a:solidFill>
                <a:schemeClr val="lt2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 sz="1800">
                <a:solidFill>
                  <a:schemeClr val="lt2"/>
                </a:solidFill>
              </a:rPr>
              <a:t>Splitting is easy! Just calculate the DFT of the odd and even indices</a:t>
            </a:r>
            <a:endParaRPr sz="1800">
              <a:solidFill>
                <a:schemeClr val="lt2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 sz="1800">
                <a:solidFill>
                  <a:schemeClr val="lt2"/>
                </a:solidFill>
              </a:rPr>
              <a:t>Base case: N = 1 -&gt; DFT is just the value</a:t>
            </a:r>
            <a:endParaRPr sz="1800">
              <a:solidFill>
                <a:schemeClr val="lt2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1000"/>
              </a:spcAft>
              <a:buClr>
                <a:schemeClr val="lt2"/>
              </a:buClr>
              <a:buSzPts val="1800"/>
              <a:buChar char="●"/>
            </a:pPr>
            <a:r>
              <a:rPr lang="en" sz="1800">
                <a:solidFill>
                  <a:schemeClr val="lt2"/>
                </a:solidFill>
              </a:rPr>
              <a:t>But how can we merge into a valid DFT, while still being fast?</a:t>
            </a:r>
            <a:endParaRPr sz="1800">
              <a:solidFill>
                <a:schemeClr val="lt2"/>
              </a:solidFill>
            </a:endParaRPr>
          </a:p>
        </p:txBody>
      </p:sp>
      <p:sp>
        <p:nvSpPr>
          <p:cNvPr id="100" name="Google Shape;100;p18"/>
          <p:cNvSpPr/>
          <p:nvPr/>
        </p:nvSpPr>
        <p:spPr>
          <a:xfrm>
            <a:off x="4688675" y="1239500"/>
            <a:ext cx="2243700" cy="22584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Merging</a:t>
            </a:r>
            <a:endParaRPr/>
          </a:p>
        </p:txBody>
      </p:sp>
      <p:pic>
        <p:nvPicPr>
          <p:cNvPr id="106" name="Google Shape;10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07450" y="150500"/>
            <a:ext cx="4691058" cy="3820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9"/>
          <p:cNvSpPr/>
          <p:nvPr/>
        </p:nvSpPr>
        <p:spPr>
          <a:xfrm>
            <a:off x="4645125" y="2621975"/>
            <a:ext cx="4353300" cy="13494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9"/>
          <p:cNvSpPr txBox="1"/>
          <p:nvPr/>
        </p:nvSpPr>
        <p:spPr>
          <a:xfrm>
            <a:off x="471725" y="2309550"/>
            <a:ext cx="2875500" cy="289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 sz="1800">
                <a:solidFill>
                  <a:schemeClr val="lt2"/>
                </a:solidFill>
              </a:rPr>
              <a:t>This bit actually does the work to merge the sub-solutions</a:t>
            </a:r>
            <a:endParaRPr sz="1800">
              <a:solidFill>
                <a:schemeClr val="lt2"/>
              </a:solidFill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1000"/>
              </a:spcAft>
              <a:buClr>
                <a:schemeClr val="lt2"/>
              </a:buClr>
              <a:buSzPts val="1800"/>
              <a:buChar char="●"/>
            </a:pPr>
            <a:r>
              <a:rPr lang="en" sz="1800">
                <a:solidFill>
                  <a:schemeClr val="lt2"/>
                </a:solidFill>
              </a:rPr>
              <a:t>As a full DFT for a single X</a:t>
            </a:r>
            <a:r>
              <a:rPr baseline="-25000" lang="en" sz="1800">
                <a:solidFill>
                  <a:schemeClr val="lt2"/>
                </a:solidFill>
              </a:rPr>
              <a:t>k</a:t>
            </a:r>
            <a:r>
              <a:rPr lang="en" sz="1800">
                <a:solidFill>
                  <a:schemeClr val="lt2"/>
                </a:solidFill>
              </a:rPr>
              <a:t>:</a:t>
            </a:r>
            <a:endParaRPr sz="1800">
              <a:solidFill>
                <a:schemeClr val="lt2"/>
              </a:solidFill>
            </a:endParaRPr>
          </a:p>
        </p:txBody>
      </p:sp>
      <p:pic>
        <p:nvPicPr>
          <p:cNvPr id="109" name="Google Shape;109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1725" y="4229228"/>
            <a:ext cx="6025226" cy="82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9"/>
          <p:cNvPicPr preferRelativeResize="0"/>
          <p:nvPr/>
        </p:nvPicPr>
        <p:blipFill rotWithShape="1">
          <a:blip r:embed="rId5">
            <a:alphaModFix/>
          </a:blip>
          <a:srcRect b="0" l="-14800" r="14800" t="0"/>
          <a:stretch/>
        </p:blipFill>
        <p:spPr>
          <a:xfrm>
            <a:off x="1548175" y="4766850"/>
            <a:ext cx="233275" cy="221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9"/>
          <p:cNvPicPr preferRelativeResize="0"/>
          <p:nvPr/>
        </p:nvPicPr>
        <p:blipFill rotWithShape="1">
          <a:blip r:embed="rId5">
            <a:alphaModFix/>
          </a:blip>
          <a:srcRect b="0" l="18217" r="17229" t="0"/>
          <a:stretch/>
        </p:blipFill>
        <p:spPr>
          <a:xfrm>
            <a:off x="2372375" y="4577400"/>
            <a:ext cx="163350" cy="24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9"/>
          <p:cNvPicPr preferRelativeResize="0"/>
          <p:nvPr/>
        </p:nvPicPr>
        <p:blipFill rotWithShape="1">
          <a:blip r:embed="rId5">
            <a:alphaModFix/>
          </a:blip>
          <a:srcRect b="0" l="18217" r="17229" t="0"/>
          <a:stretch/>
        </p:blipFill>
        <p:spPr>
          <a:xfrm>
            <a:off x="3249875" y="4402675"/>
            <a:ext cx="163350" cy="24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9"/>
          <p:cNvPicPr preferRelativeResize="0"/>
          <p:nvPr/>
        </p:nvPicPr>
        <p:blipFill rotWithShape="1">
          <a:blip r:embed="rId5">
            <a:alphaModFix/>
          </a:blip>
          <a:srcRect b="0" l="-14800" r="14800" t="0"/>
          <a:stretch/>
        </p:blipFill>
        <p:spPr>
          <a:xfrm>
            <a:off x="3910375" y="4766850"/>
            <a:ext cx="233275" cy="221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9"/>
          <p:cNvPicPr preferRelativeResize="0"/>
          <p:nvPr/>
        </p:nvPicPr>
        <p:blipFill rotWithShape="1">
          <a:blip r:embed="rId5">
            <a:alphaModFix/>
          </a:blip>
          <a:srcRect b="0" l="18217" r="17229" t="0"/>
          <a:stretch/>
        </p:blipFill>
        <p:spPr>
          <a:xfrm>
            <a:off x="4734575" y="4577400"/>
            <a:ext cx="163350" cy="24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9"/>
          <p:cNvPicPr preferRelativeResize="0"/>
          <p:nvPr/>
        </p:nvPicPr>
        <p:blipFill rotWithShape="1">
          <a:blip r:embed="rId5">
            <a:alphaModFix/>
          </a:blip>
          <a:srcRect b="0" l="18217" r="17229" t="0"/>
          <a:stretch/>
        </p:blipFill>
        <p:spPr>
          <a:xfrm>
            <a:off x="5840675" y="4402675"/>
            <a:ext cx="163350" cy="24010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9"/>
          <p:cNvSpPr/>
          <p:nvPr/>
        </p:nvSpPr>
        <p:spPr>
          <a:xfrm>
            <a:off x="2555075" y="4296325"/>
            <a:ext cx="1057200" cy="4704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9"/>
          <p:cNvSpPr/>
          <p:nvPr/>
        </p:nvSpPr>
        <p:spPr>
          <a:xfrm>
            <a:off x="5116000" y="4287150"/>
            <a:ext cx="1311300" cy="4704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9"/>
          <p:cNvSpPr txBox="1"/>
          <p:nvPr/>
        </p:nvSpPr>
        <p:spPr>
          <a:xfrm>
            <a:off x="6628800" y="4095450"/>
            <a:ext cx="22035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lt2"/>
                </a:solidFill>
              </a:rPr>
              <a:t>Can we avoid doing both of these summations?</a:t>
            </a:r>
            <a:endParaRPr i="1" sz="1800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Merging: Leveraging Periodicities</a:t>
            </a:r>
            <a:endParaRPr/>
          </a:p>
        </p:txBody>
      </p:sp>
      <p:sp>
        <p:nvSpPr>
          <p:cNvPr id="124" name="Google Shape;124;p20"/>
          <p:cNvSpPr txBox="1"/>
          <p:nvPr>
            <p:ph idx="1" type="body"/>
          </p:nvPr>
        </p:nvSpPr>
        <p:spPr>
          <a:xfrm>
            <a:off x="311700" y="1152475"/>
            <a:ext cx="8520600" cy="433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From the definition of a DFT, we have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45720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45720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Which we simplify to… (</a:t>
            </a:r>
            <a:r>
              <a:rPr i="1" lang="en"/>
              <a:t>E</a:t>
            </a:r>
            <a:r>
              <a:rPr baseline="-25000" i="1" lang="en"/>
              <a:t>k</a:t>
            </a:r>
            <a:r>
              <a:rPr lang="en"/>
              <a:t> as even FFT and </a:t>
            </a:r>
            <a:r>
              <a:rPr i="1" lang="en"/>
              <a:t>O</a:t>
            </a:r>
            <a:r>
              <a:rPr baseline="-25000" i="1" lang="en"/>
              <a:t>k</a:t>
            </a:r>
            <a:r>
              <a:rPr lang="en"/>
              <a:t> as odd FFT)</a:t>
            </a:r>
            <a:endParaRPr/>
          </a:p>
          <a:p>
            <a:pPr indent="0" lvl="0" marL="3200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			  </a:t>
            </a:r>
            <a:endParaRPr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Then note that</a:t>
            </a:r>
            <a:endParaRPr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Because of the periodicity of the complex exponential!</a:t>
            </a:r>
            <a:endParaRPr/>
          </a:p>
        </p:txBody>
      </p:sp>
      <p:pic>
        <p:nvPicPr>
          <p:cNvPr id="125" name="Google Shape;12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21300" y="1562228"/>
            <a:ext cx="6025226" cy="82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20"/>
          <p:cNvPicPr preferRelativeResize="0"/>
          <p:nvPr/>
        </p:nvPicPr>
        <p:blipFill rotWithShape="1">
          <a:blip r:embed="rId4">
            <a:alphaModFix/>
          </a:blip>
          <a:srcRect b="0" l="-14800" r="14800" t="0"/>
          <a:stretch/>
        </p:blipFill>
        <p:spPr>
          <a:xfrm>
            <a:off x="1997750" y="2099850"/>
            <a:ext cx="233275" cy="221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0"/>
          <p:cNvPicPr preferRelativeResize="0"/>
          <p:nvPr/>
        </p:nvPicPr>
        <p:blipFill rotWithShape="1">
          <a:blip r:embed="rId4">
            <a:alphaModFix/>
          </a:blip>
          <a:srcRect b="0" l="18217" r="17229" t="0"/>
          <a:stretch/>
        </p:blipFill>
        <p:spPr>
          <a:xfrm>
            <a:off x="2821950" y="1910400"/>
            <a:ext cx="163350" cy="24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0"/>
          <p:cNvPicPr preferRelativeResize="0"/>
          <p:nvPr/>
        </p:nvPicPr>
        <p:blipFill rotWithShape="1">
          <a:blip r:embed="rId4">
            <a:alphaModFix/>
          </a:blip>
          <a:srcRect b="0" l="18217" r="17229" t="0"/>
          <a:stretch/>
        </p:blipFill>
        <p:spPr>
          <a:xfrm>
            <a:off x="3699450" y="1735675"/>
            <a:ext cx="163350" cy="24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20"/>
          <p:cNvPicPr preferRelativeResize="0"/>
          <p:nvPr/>
        </p:nvPicPr>
        <p:blipFill rotWithShape="1">
          <a:blip r:embed="rId4">
            <a:alphaModFix/>
          </a:blip>
          <a:srcRect b="0" l="-14800" r="14800" t="0"/>
          <a:stretch/>
        </p:blipFill>
        <p:spPr>
          <a:xfrm>
            <a:off x="4359950" y="2099850"/>
            <a:ext cx="233275" cy="221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20"/>
          <p:cNvPicPr preferRelativeResize="0"/>
          <p:nvPr/>
        </p:nvPicPr>
        <p:blipFill rotWithShape="1">
          <a:blip r:embed="rId4">
            <a:alphaModFix/>
          </a:blip>
          <a:srcRect b="0" l="18217" r="17229" t="0"/>
          <a:stretch/>
        </p:blipFill>
        <p:spPr>
          <a:xfrm>
            <a:off x="5184150" y="1910400"/>
            <a:ext cx="163350" cy="24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20"/>
          <p:cNvPicPr preferRelativeResize="0"/>
          <p:nvPr/>
        </p:nvPicPr>
        <p:blipFill rotWithShape="1">
          <a:blip r:embed="rId4">
            <a:alphaModFix/>
          </a:blip>
          <a:srcRect b="0" l="18217" r="17229" t="0"/>
          <a:stretch/>
        </p:blipFill>
        <p:spPr>
          <a:xfrm>
            <a:off x="6290250" y="1735675"/>
            <a:ext cx="163350" cy="24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55200" y="3699100"/>
            <a:ext cx="2531251" cy="95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2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291675" y="2914173"/>
            <a:ext cx="5471801" cy="708725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0"/>
          <p:cNvSpPr/>
          <p:nvPr/>
        </p:nvSpPr>
        <p:spPr>
          <a:xfrm>
            <a:off x="3804850" y="3699100"/>
            <a:ext cx="837300" cy="4176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0"/>
          <p:cNvSpPr/>
          <p:nvPr/>
        </p:nvSpPr>
        <p:spPr>
          <a:xfrm>
            <a:off x="3804850" y="4116700"/>
            <a:ext cx="837300" cy="4176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0"/>
          <p:cNvSpPr txBox="1"/>
          <p:nvPr/>
        </p:nvSpPr>
        <p:spPr>
          <a:xfrm>
            <a:off x="4686450" y="3630700"/>
            <a:ext cx="11643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Same term!</a:t>
            </a:r>
            <a:endParaRPr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Merging</a:t>
            </a:r>
            <a:endParaRPr/>
          </a:p>
        </p:txBody>
      </p:sp>
      <p:pic>
        <p:nvPicPr>
          <p:cNvPr id="142" name="Google Shape;14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07450" y="150500"/>
            <a:ext cx="4691058" cy="3820975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1"/>
          <p:cNvSpPr/>
          <p:nvPr/>
        </p:nvSpPr>
        <p:spPr>
          <a:xfrm>
            <a:off x="4941800" y="3182375"/>
            <a:ext cx="4056600" cy="5727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21"/>
          <p:cNvSpPr txBox="1"/>
          <p:nvPr/>
        </p:nvSpPr>
        <p:spPr>
          <a:xfrm>
            <a:off x="471725" y="1156800"/>
            <a:ext cx="3397500" cy="26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800">
                <a:solidFill>
                  <a:schemeClr val="lt2"/>
                </a:solidFill>
              </a:rPr>
              <a:t>This means that we can calculate the full DFT using only the even DFT and the odd DFT</a:t>
            </a:r>
            <a:endParaRPr sz="1800">
              <a:solidFill>
                <a:schemeClr val="lt2"/>
              </a:solidFill>
            </a:endParaRPr>
          </a:p>
        </p:txBody>
      </p:sp>
      <p:pic>
        <p:nvPicPr>
          <p:cNvPr id="145" name="Google Shape;145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41800" y="4038325"/>
            <a:ext cx="2531251" cy="95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61950" y="2571750"/>
            <a:ext cx="2436074" cy="2407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