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1" r:id="rId1"/>
  </p:sldMasterIdLst>
  <p:sldIdLst>
    <p:sldId id="256" r:id="rId2"/>
    <p:sldId id="257" r:id="rId3"/>
    <p:sldId id="258" r:id="rId4"/>
    <p:sldId id="263" r:id="rId5"/>
    <p:sldId id="261" r:id="rId6"/>
    <p:sldId id="266" r:id="rId7"/>
    <p:sldId id="267" r:id="rId8"/>
    <p:sldId id="268" r:id="rId9"/>
    <p:sldId id="259" r:id="rId10"/>
    <p:sldId id="260" r:id="rId11"/>
    <p:sldId id="270" r:id="rId12"/>
    <p:sldId id="265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D8F1DA8-82F4-0009-A2ED-FB73DCB6AAE0}" v="190" dt="2025-04-24T18:34:05.793"/>
    <p1510:client id="{268E4838-AD7E-17A1-5FF3-2B4464CC2AF1}" v="1551" dt="2025-04-24T02:12:56.604"/>
    <p1510:client id="{EA5A74FA-9CCF-507A-775D-145ECB314C53}" v="2611" dt="2025-04-24T01:47:24.48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336E9A-8E96-CD8C-7598-F87632CD81C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01923" y="1122363"/>
            <a:ext cx="7588155" cy="2621154"/>
          </a:xfrm>
        </p:spPr>
        <p:txBody>
          <a:bodyPr anchor="b">
            <a:normAutofit/>
          </a:bodyPr>
          <a:lstStyle>
            <a:lvl1pPr algn="ctr"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BDC76B8-60F6-62D3-9F73-E8166220301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01923" y="3843708"/>
            <a:ext cx="7588155" cy="1414091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E2DAFA-435E-AAF9-8B67-495E5AFDCD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8FA71-3A18-48C0-980F-4B68F7F63042}" type="datetime1">
              <a:rPr lang="en-US" smtClean="0"/>
              <a:t>4/24/2025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407A58-3351-E479-1A0C-2FF49FA427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789E10-2433-2ECB-9C92-571B583A4C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57153-B650-4DEB-B370-79DDCFDCE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9119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4E956D-CB73-C986-F100-46487310D1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648" y="548640"/>
            <a:ext cx="10515600" cy="113225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423E6A-A07C-BF0D-EA30-9A8A854E48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12648" y="1680898"/>
            <a:ext cx="10515600" cy="449606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DC9908-8F95-8DFC-72CC-158552B567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4EDB3-C0E8-45F8-9E1D-1B6C8D1880C0}" type="datetime1">
              <a:rPr lang="en-US" smtClean="0"/>
              <a:t>4/24/2025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26C9BE-9060-50CB-2BB7-07307FF89A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4A835B-97D3-BC22-F0B8-4986D46362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57153-B650-4DEB-B370-79DDCFDCE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9877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85B0252-346C-F6F4-3642-19F571550D4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634888" y="578497"/>
            <a:ext cx="2047037" cy="5598466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798DA36-7351-9D6A-518B-678AB8A507D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578497"/>
            <a:ext cx="8796688" cy="559846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46BDFF-D746-836C-04B8-CA89AD5D14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0EC4B-54ED-4041-B552-9BA760FA3DBA}" type="datetime1">
              <a:rPr lang="en-US" smtClean="0"/>
              <a:t>4/24/2025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9AA929-A9E6-FF9C-0C59-177F892D6A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16D893-7E81-90DC-4139-7687B39C3A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57153-B650-4DEB-B370-79DDCFDCE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9634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7433D9-FD02-59E2-0F81-A0B7201D2D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2DD052-3E45-E789-01F8-33250024EC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9485D1-E172-8F0A-A425-3097B3ABCF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1210E-201E-4473-82AC-2466F5386C38}" type="datetime1">
              <a:rPr lang="en-US" smtClean="0"/>
              <a:t>4/24/2025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7E6B5E-6174-FD5C-41E8-FFC44C650D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F72154-F85B-E301-DA57-E314D73159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57153-B650-4DEB-B370-79DDCFDCE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1937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1D06AF-EF87-8489-2C82-DEB90B7EFE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3381" y="553616"/>
            <a:ext cx="8273140" cy="4008859"/>
          </a:xfrm>
        </p:spPr>
        <p:txBody>
          <a:bodyPr anchor="t">
            <a:normAutofit/>
          </a:bodyPr>
          <a:lstStyle>
            <a:lvl1pPr>
              <a:defRPr sz="5400" cap="all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8E5678-CA38-1318-9EA2-5E0A4F9A59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3380" y="4589463"/>
            <a:ext cx="8273140" cy="1384617"/>
          </a:xfrm>
        </p:spPr>
        <p:txBody>
          <a:bodyPr anchor="b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E99186-7E5A-60AF-DE69-5C7DA71611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EA198-6CAB-4B8F-B93F-1F9C8C4B6CE7}" type="datetime1">
              <a:rPr lang="en-US" smtClean="0"/>
              <a:t>4/24/2025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FA13D1-1FBA-E820-323B-77B41F1A66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39BE85-85F6-4636-C651-D87CC969A4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57153-B650-4DEB-B370-79DDCFDCE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201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F3BB49-A328-F121-7F27-DEB7C3CC2B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648" y="548640"/>
            <a:ext cx="10741152" cy="113225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2E861E-DFBA-B4AA-9356-CDE3D3F57C0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12648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51D7538-EC5A-3EE7-176F-A58920C507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7D0B7E-1A60-DA52-6965-92412B1C2F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6041F-4525-44D5-AA4F-332294BF1F56}" type="datetime1">
              <a:rPr lang="en-US" smtClean="0"/>
              <a:t>4/24/2025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2BDD5A2-CE3E-3215-6DAA-F75C0D1229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1B822F1-284A-1786-FAF2-72129E2FE6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57153-B650-4DEB-B370-79DDCFDCE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3518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FEE969-634D-6E32-D227-18E9282C6F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547396"/>
            <a:ext cx="10745788" cy="114329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CD26D4-290A-F0ED-7D62-41EDA6FEC2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9600" y="1685735"/>
            <a:ext cx="5157787" cy="559834"/>
          </a:xfrm>
        </p:spPr>
        <p:txBody>
          <a:bodyPr anchor="b">
            <a:normAutofit/>
          </a:bodyPr>
          <a:lstStyle>
            <a:lvl1pPr marL="0" indent="0">
              <a:lnSpc>
                <a:spcPct val="90000"/>
              </a:lnSpc>
              <a:buNone/>
              <a:defRPr sz="20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4DA52B0-7419-A946-4523-6D34BCAD26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9600" y="2386894"/>
            <a:ext cx="5157787" cy="376508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6536620-C4F3-EEC3-DBF1-05196B1CBB5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5735"/>
            <a:ext cx="5183188" cy="559834"/>
          </a:xfrm>
        </p:spPr>
        <p:txBody>
          <a:bodyPr anchor="b">
            <a:normAutofit/>
          </a:bodyPr>
          <a:lstStyle>
            <a:lvl1pPr marL="0" indent="0">
              <a:lnSpc>
                <a:spcPct val="90000"/>
              </a:lnSpc>
              <a:buNone/>
              <a:defRPr sz="20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3BAE980-E611-98B5-04E9-DE4584B0E33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199" y="2386894"/>
            <a:ext cx="5183189" cy="376508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E3B3581-658A-8487-F9CB-E79F2BFF27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57091-BBDF-4EB9-BA6B-2BB67AC4FC0F}" type="datetime1">
              <a:rPr lang="en-US" smtClean="0"/>
              <a:t>4/24/2025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49D76D8-9033-26CF-BF4C-AECCC685C1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02A06B8-CC1D-542F-D8EB-7625046B91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57153-B650-4DEB-B370-79DDCFDCE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3631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6A9F42-7FF7-F803-C075-BC4968D35E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89E8268-7232-2944-F1BD-399F9419B5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B226B-77A6-410C-9796-083F278E0125}" type="datetime1">
              <a:rPr lang="en-US" smtClean="0"/>
              <a:t>4/24/2025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B968DDD-323F-89A1-84E3-DDBA626D93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8FBDC76-671D-1671-DCE2-D5658BD40E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57153-B650-4DEB-B370-79DDCFDCE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4448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9BC4D82-0182-501C-9231-4676768047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A578B-D289-4C40-8593-3D356C49DA58}" type="datetime1">
              <a:rPr lang="en-US" smtClean="0"/>
              <a:t>4/24/2025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0EAA6C9-A7F3-19F1-D17C-A1D83FAF55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4EBB816-1B94-116F-92D4-6043AE9E0C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57153-B650-4DEB-B370-79DDCFDCE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22710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50C37F-77BE-E128-4248-D001C39E79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7160" y="553616"/>
            <a:ext cx="3595634" cy="1757505"/>
          </a:xfrm>
        </p:spPr>
        <p:txBody>
          <a:bodyPr anchor="t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3B20A8-A604-C977-02C0-083BA86634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34708" y="553616"/>
            <a:ext cx="6279741" cy="54864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C0EEBFB-2026-6A35-33ED-F008376B67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97160" y="2311121"/>
            <a:ext cx="3595634" cy="3728895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3F05638-7A56-469A-825A-1DFA600254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DFAE3-14DB-48A7-A80F-80DDB072CE3D}" type="datetime1">
              <a:rPr lang="en-US" smtClean="0"/>
              <a:t>4/24/2025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C85A215-184B-2105-0279-ED02F64458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2C7CA46-892B-253A-3A28-7414E17B83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57153-B650-4DEB-B370-79DDCFDCE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8812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B06A09-98CF-FAC2-3708-AECC4360C6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360" y="557784"/>
            <a:ext cx="3595634" cy="2212313"/>
          </a:xfrm>
        </p:spPr>
        <p:txBody>
          <a:bodyPr anchor="t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571C769-CEC8-962A-01E6-15B0E056791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063319" y="657103"/>
            <a:ext cx="6483687" cy="555590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32C4A61-EF2A-C5A5-B150-4448600B393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09601" y="2826137"/>
            <a:ext cx="3585586" cy="3434638"/>
          </a:xfrm>
        </p:spPr>
        <p:txBody>
          <a:bodyPr anchor="b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20B235E-39C7-4C78-20EF-DB48ECD9CB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5EAEF-6478-4102-8F5D-A5FE9FC97ACB}" type="datetime1">
              <a:rPr lang="en-US" smtClean="0"/>
              <a:t>4/24/2025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FDC75DA-9A78-9AB9-7171-95A08CC51C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EFE1A03-DCCB-53C7-DBFE-2AD55C9059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57153-B650-4DEB-B370-79DDCFDCE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8377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75BFB69-9245-EC58-F1DE-FEB625BD33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648" y="548640"/>
            <a:ext cx="10653578" cy="113225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16AFD5-5144-C460-0CA4-644BC4A93C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12647" y="1715532"/>
            <a:ext cx="10653579" cy="45938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95753E-AF8A-7E04-8A1A-205B755A021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37160" y="6453002"/>
            <a:ext cx="349431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fld id="{67F45AC6-C491-4585-A584-9CE2AF7D5500}" type="datetime1">
              <a:rPr lang="en-US" smtClean="0"/>
              <a:t>4/24/2025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E1B7C8-DA74-800B-EE14-A39E9DB32DE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876521" y="6453002"/>
            <a:ext cx="280540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C1647D-0DF0-CA1B-F723-EF7B8F508DB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32162" y="6453002"/>
            <a:ext cx="42920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CC057153-B650-4DEB-B370-79DDCFDCE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36754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6" r:id="rId1"/>
    <p:sldLayoutId id="2147483717" r:id="rId2"/>
    <p:sldLayoutId id="2147483718" r:id="rId3"/>
    <p:sldLayoutId id="2147483719" r:id="rId4"/>
    <p:sldLayoutId id="2147483720" r:id="rId5"/>
    <p:sldLayoutId id="2147483714" r:id="rId6"/>
    <p:sldLayoutId id="2147483710" r:id="rId7"/>
    <p:sldLayoutId id="2147483711" r:id="rId8"/>
    <p:sldLayoutId id="2147483712" r:id="rId9"/>
    <p:sldLayoutId id="2147483713" r:id="rId10"/>
    <p:sldLayoutId id="2147483715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7329988-FFDF-454D-3162-2E365D8048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58853" y="548643"/>
            <a:ext cx="7437008" cy="3635797"/>
          </a:xfrm>
        </p:spPr>
        <p:txBody>
          <a:bodyPr anchor="t">
            <a:normAutofit/>
          </a:bodyPr>
          <a:lstStyle/>
          <a:p>
            <a:pPr algn="l"/>
            <a:r>
              <a:rPr lang="en-US" sz="7000"/>
              <a:t>Gale-Shapley Algorithm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3544" y="4453813"/>
            <a:ext cx="6655522" cy="1545336"/>
          </a:xfrm>
        </p:spPr>
        <p:txBody>
          <a:bodyPr anchor="b">
            <a:normAutofit/>
          </a:bodyPr>
          <a:lstStyle/>
          <a:p>
            <a:pPr algn="l"/>
            <a:r>
              <a:rPr lang="en-US" sz="2200"/>
              <a:t>Arthur Wu, Ayaan Rahman, Ridge Redding, Artie Humphreys</a:t>
            </a:r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ACDEB0-1F6C-DE6D-95CA-FEB83266FA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Pseudocode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31E8E8-FA1D-D7E8-C14C-C8043D5467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lnSpc>
                <a:spcPct val="110000"/>
              </a:lnSpc>
              <a:spcBef>
                <a:spcPts val="1200"/>
              </a:spcBef>
              <a:spcAft>
                <a:spcPts val="200"/>
              </a:spcAft>
              <a:buNone/>
            </a:pPr>
            <a:r>
              <a:rPr lang="en-US" sz="1100">
                <a:solidFill>
                  <a:srgbClr val="404040"/>
                </a:solidFill>
                <a:latin typeface="Avenir Next LT Pro"/>
              </a:rPr>
              <a:t>Initialize the 2 input sets to a "X" set and a "Y" set</a:t>
            </a:r>
            <a:endParaRPr lang="en-US" sz="1100">
              <a:latin typeface="Avenir Next LT Pro"/>
            </a:endParaRPr>
          </a:p>
          <a:p>
            <a:pPr marL="0" indent="0">
              <a:lnSpc>
                <a:spcPct val="110000"/>
              </a:lnSpc>
              <a:spcBef>
                <a:spcPts val="1200"/>
              </a:spcBef>
              <a:spcAft>
                <a:spcPts val="200"/>
              </a:spcAft>
              <a:buNone/>
            </a:pPr>
            <a:r>
              <a:rPr lang="en-US" sz="1100">
                <a:solidFill>
                  <a:srgbClr val="404040"/>
                </a:solidFill>
                <a:latin typeface="Avenir Next LT Pro"/>
              </a:rPr>
              <a:t>While there exists an unmatched member of X, denoted as x:</a:t>
            </a:r>
          </a:p>
          <a:p>
            <a:pPr marL="0" indent="0">
              <a:lnSpc>
                <a:spcPct val="110000"/>
              </a:lnSpc>
              <a:spcBef>
                <a:spcPts val="1200"/>
              </a:spcBef>
              <a:spcAft>
                <a:spcPts val="200"/>
              </a:spcAft>
              <a:buNone/>
            </a:pPr>
            <a:r>
              <a:rPr lang="en-US" sz="1100">
                <a:solidFill>
                  <a:srgbClr val="404040"/>
                </a:solidFill>
                <a:latin typeface="Avenir Next LT Pro"/>
              </a:rPr>
              <a:t> For each element of Y, denoted as y, in the order of x's preferences:</a:t>
            </a:r>
            <a:endParaRPr lang="en-US" sz="1100">
              <a:latin typeface="Avenir Next LT Pro"/>
            </a:endParaRPr>
          </a:p>
          <a:p>
            <a:pPr marL="0" indent="0">
              <a:lnSpc>
                <a:spcPct val="110000"/>
              </a:lnSpc>
              <a:spcBef>
                <a:spcPts val="1200"/>
              </a:spcBef>
              <a:spcAft>
                <a:spcPts val="200"/>
              </a:spcAft>
              <a:buNone/>
            </a:pPr>
            <a:r>
              <a:rPr lang="en-US" sz="1100">
                <a:solidFill>
                  <a:srgbClr val="404040"/>
                </a:solidFill>
                <a:latin typeface="Avenir Next LT Pro"/>
              </a:rPr>
              <a:t>  Move beyond y in x's preference list, for future use.</a:t>
            </a:r>
          </a:p>
          <a:p>
            <a:pPr marL="0" indent="0">
              <a:lnSpc>
                <a:spcPct val="110000"/>
              </a:lnSpc>
              <a:spcBef>
                <a:spcPts val="1200"/>
              </a:spcBef>
              <a:spcAft>
                <a:spcPts val="200"/>
              </a:spcAft>
              <a:buNone/>
            </a:pPr>
            <a:r>
              <a:rPr lang="en-US" sz="1100">
                <a:solidFill>
                  <a:srgbClr val="404040"/>
                </a:solidFill>
                <a:latin typeface="Avenir Next LT Pro"/>
              </a:rPr>
              <a:t>  If y is free:</a:t>
            </a:r>
            <a:endParaRPr lang="en-US" sz="1100">
              <a:latin typeface="Avenir Next LT Pro"/>
            </a:endParaRPr>
          </a:p>
          <a:p>
            <a:pPr marL="0" indent="0">
              <a:lnSpc>
                <a:spcPct val="110000"/>
              </a:lnSpc>
              <a:spcBef>
                <a:spcPts val="1200"/>
              </a:spcBef>
              <a:spcAft>
                <a:spcPts val="200"/>
              </a:spcAft>
              <a:buNone/>
            </a:pPr>
            <a:r>
              <a:rPr lang="en-US" sz="1100">
                <a:solidFill>
                  <a:srgbClr val="404040"/>
                </a:solidFill>
                <a:latin typeface="Avenir Next LT Pro"/>
              </a:rPr>
              <a:t>   Match y and x, mark y and x as matched</a:t>
            </a:r>
            <a:endParaRPr lang="en-US" sz="1100">
              <a:latin typeface="Avenir Next LT Pro"/>
            </a:endParaRPr>
          </a:p>
          <a:p>
            <a:pPr marL="0" indent="0">
              <a:lnSpc>
                <a:spcPct val="110000"/>
              </a:lnSpc>
              <a:spcBef>
                <a:spcPts val="1200"/>
              </a:spcBef>
              <a:spcAft>
                <a:spcPts val="200"/>
              </a:spcAft>
              <a:buNone/>
            </a:pPr>
            <a:r>
              <a:rPr lang="en-US" sz="1100">
                <a:solidFill>
                  <a:srgbClr val="404040"/>
                </a:solidFill>
                <a:latin typeface="Avenir Next LT Pro"/>
              </a:rPr>
              <a:t>   Exit the for-loop</a:t>
            </a:r>
            <a:endParaRPr lang="en-US" sz="1100">
              <a:latin typeface="Avenir Next LT Pro"/>
            </a:endParaRPr>
          </a:p>
          <a:p>
            <a:pPr marL="0" indent="0">
              <a:lnSpc>
                <a:spcPct val="110000"/>
              </a:lnSpc>
              <a:spcBef>
                <a:spcPts val="1200"/>
              </a:spcBef>
              <a:spcAft>
                <a:spcPts val="200"/>
              </a:spcAft>
              <a:buNone/>
            </a:pPr>
            <a:r>
              <a:rPr lang="en-US" sz="1100">
                <a:solidFill>
                  <a:srgbClr val="404040"/>
                </a:solidFill>
                <a:latin typeface="Avenir Next LT Pro"/>
              </a:rPr>
              <a:t>  Else:</a:t>
            </a:r>
            <a:endParaRPr lang="en-US" sz="1100">
              <a:latin typeface="Avenir Next LT Pro"/>
            </a:endParaRPr>
          </a:p>
          <a:p>
            <a:pPr marL="0" indent="0">
              <a:lnSpc>
                <a:spcPct val="110000"/>
              </a:lnSpc>
              <a:spcBef>
                <a:spcPts val="1200"/>
              </a:spcBef>
              <a:spcAft>
                <a:spcPts val="200"/>
              </a:spcAft>
              <a:buNone/>
            </a:pPr>
            <a:r>
              <a:rPr lang="en-US" sz="1100">
                <a:solidFill>
                  <a:srgbClr val="404040"/>
                </a:solidFill>
                <a:latin typeface="Avenir Next LT Pro"/>
              </a:rPr>
              <a:t>   If y prefers x to y's existing partner p:</a:t>
            </a:r>
            <a:endParaRPr lang="en-US" sz="1100">
              <a:latin typeface="Avenir Next LT Pro"/>
            </a:endParaRPr>
          </a:p>
          <a:p>
            <a:pPr marL="0" indent="0">
              <a:lnSpc>
                <a:spcPct val="110000"/>
              </a:lnSpc>
              <a:spcBef>
                <a:spcPts val="1200"/>
              </a:spcBef>
              <a:spcAft>
                <a:spcPts val="200"/>
              </a:spcAft>
              <a:buNone/>
            </a:pPr>
            <a:r>
              <a:rPr lang="en-US" sz="1100">
                <a:solidFill>
                  <a:srgbClr val="404040"/>
                </a:solidFill>
                <a:latin typeface="Avenir Next LT Pro"/>
              </a:rPr>
              <a:t>    Un-match y and p, and mark p as unmatched.</a:t>
            </a:r>
            <a:endParaRPr lang="en-US" sz="1100">
              <a:latin typeface="Avenir Next LT Pro"/>
            </a:endParaRPr>
          </a:p>
          <a:p>
            <a:pPr marL="0" indent="0">
              <a:lnSpc>
                <a:spcPct val="110000"/>
              </a:lnSpc>
              <a:spcBef>
                <a:spcPts val="1200"/>
              </a:spcBef>
              <a:spcAft>
                <a:spcPts val="200"/>
              </a:spcAft>
              <a:buNone/>
            </a:pPr>
            <a:r>
              <a:rPr lang="en-US" sz="1100">
                <a:solidFill>
                  <a:srgbClr val="404040"/>
                </a:solidFill>
                <a:latin typeface="Avenir Next LT Pro"/>
              </a:rPr>
              <a:t>    Match y and x and mark x as matched.</a:t>
            </a:r>
            <a:endParaRPr lang="en-US" sz="1100">
              <a:latin typeface="Avenir Next LT Pro"/>
            </a:endParaRPr>
          </a:p>
          <a:p>
            <a:pPr marL="0" indent="0">
              <a:lnSpc>
                <a:spcPct val="110000"/>
              </a:lnSpc>
              <a:spcBef>
                <a:spcPts val="1200"/>
              </a:spcBef>
              <a:spcAft>
                <a:spcPts val="200"/>
              </a:spcAft>
              <a:buNone/>
            </a:pPr>
            <a:r>
              <a:rPr lang="en-US" sz="1100">
                <a:solidFill>
                  <a:srgbClr val="404040"/>
                </a:solidFill>
                <a:latin typeface="Avenir Next LT Pro"/>
              </a:rPr>
              <a:t>    Exit the for-loop.</a:t>
            </a:r>
            <a:endParaRPr lang="en-US" sz="1100">
              <a:latin typeface="Avenir Next LT Pro"/>
            </a:endParaRPr>
          </a:p>
          <a:p>
            <a:pPr marL="200660" lvl="1" indent="0">
              <a:lnSpc>
                <a:spcPct val="110000"/>
              </a:lnSpc>
              <a:spcBef>
                <a:spcPts val="200"/>
              </a:spcBef>
              <a:spcAft>
                <a:spcPts val="400"/>
              </a:spcAft>
              <a:buNone/>
            </a:pPr>
            <a:r>
              <a:rPr lang="en-US" sz="1000" i="1">
                <a:solidFill>
                  <a:srgbClr val="404040"/>
                </a:solidFill>
                <a:latin typeface="Avenir Next LT Pro"/>
              </a:rPr>
              <a:t> </a:t>
            </a:r>
            <a:endParaRPr lang="en-US" sz="1000">
              <a:latin typeface="Avenir Next LT Pro"/>
            </a:endParaRPr>
          </a:p>
          <a:p>
            <a:pPr marL="0" indent="0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7282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EF2BFA-89F2-B710-27EC-B9B750740B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Proof of Stability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6F023F-8606-5E63-E5F0-16335F3737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sz="1600" dirty="0"/>
              <a:t>Gale-Shapley algorithm is stable, meaning that there is no potential pair (x, y) that is not already matched, where x prefers y to its existing match and y prefers x to its existing match</a:t>
            </a:r>
            <a:endParaRPr lang="en-US" dirty="0"/>
          </a:p>
          <a:p>
            <a:pPr marL="0" indent="0">
              <a:buNone/>
            </a:pPr>
            <a:r>
              <a:rPr lang="en-US" sz="1600" b="1" dirty="0"/>
              <a:t>Proof (by contradiction):</a:t>
            </a:r>
          </a:p>
          <a:p>
            <a:pPr marL="0" indent="0">
              <a:buNone/>
            </a:pPr>
            <a:r>
              <a:rPr lang="en-US" sz="1600" dirty="0"/>
              <a:t>Suppose there does exist a potential pair (x, y) where x and y prefer each other to their current partners in the Gale-Shapley matching. This means one of two things must have happened:</a:t>
            </a:r>
          </a:p>
          <a:p>
            <a:pPr marL="342900" indent="-342900">
              <a:buAutoNum type="arabicPeriod"/>
            </a:pPr>
            <a:r>
              <a:rPr lang="en-US" sz="1600" dirty="0"/>
              <a:t>x never proposed to y. If that's the case, then x cannot prefer y to its current partner. Members of the X set, such as x, propose to Y set members such as y in the order of most preferred Y set members first.</a:t>
            </a:r>
          </a:p>
          <a:p>
            <a:pPr marL="342900" indent="-342900">
              <a:buAutoNum type="arabicPeriod"/>
            </a:pPr>
            <a:r>
              <a:rPr lang="en-US" sz="1600" dirty="0"/>
              <a:t>x proposed to y, but was rejected, or got unmatched later by y after y found a better match. If that's the case, then y cannot prefer x to its current partner. Members of the y set do not reject members of the x set unless they have found a better match.</a:t>
            </a:r>
          </a:p>
          <a:p>
            <a:pPr marL="0" indent="0">
              <a:buNone/>
            </a:pPr>
            <a:r>
              <a:rPr lang="en-US" sz="1600" dirty="0"/>
              <a:t>In both cases, either x or y prefers its existing match. This contradicts the assumption that there is a potential pair (x, y) which causes instability.</a:t>
            </a:r>
          </a:p>
        </p:txBody>
      </p:sp>
    </p:spTree>
    <p:extLst>
      <p:ext uri="{BB962C8B-B14F-4D97-AF65-F5344CB8AC3E}">
        <p14:creationId xmlns:p14="http://schemas.microsoft.com/office/powerpoint/2010/main" val="8622638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61503D-9902-860E-653E-91BBAA47AD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Applications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10236C-E202-88EB-492A-46C6E67325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The dating app Hinge uses a modified version of the Gale-Shapley Algorithm</a:t>
            </a:r>
          </a:p>
          <a:p>
            <a:r>
              <a:rPr lang="en-US"/>
              <a:t>The National Resident Matching Program (matching med school students) is also based on the Gale-Shapley Algorithm</a:t>
            </a:r>
          </a:p>
        </p:txBody>
      </p:sp>
      <p:pic>
        <p:nvPicPr>
          <p:cNvPr id="4" name="Picture 3" descr="File:Hinge app wordmark.png - Wikimedia Commons">
            <a:extLst>
              <a:ext uri="{FF2B5EF4-FFF2-40B4-BE49-F238E27FC236}">
                <a16:creationId xmlns:a16="http://schemas.microsoft.com/office/drawing/2014/main" id="{DD94314C-AA65-79FE-E319-C909035B26A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65246" y="3254406"/>
            <a:ext cx="2752725" cy="1076325"/>
          </a:xfrm>
          <a:prstGeom prst="rect">
            <a:avLst/>
          </a:prstGeom>
        </p:spPr>
      </p:pic>
      <p:pic>
        <p:nvPicPr>
          <p:cNvPr id="5" name="Picture 4" descr="National Resident Matching Program - Crunchbase Company Profile &amp; Funding">
            <a:extLst>
              <a:ext uri="{FF2B5EF4-FFF2-40B4-BE49-F238E27FC236}">
                <a16:creationId xmlns:a16="http://schemas.microsoft.com/office/drawing/2014/main" id="{0BB6A672-2CAB-9641-CA2B-419D4E5BAF9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19638" y="3795774"/>
            <a:ext cx="2752725" cy="2752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3860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155A1D-5A6F-57EC-8E80-C57D8DF1BE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Motivation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F516AD-186E-FC09-8F56-8AA455B7EC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Consider two sets of equal size, set X and Y. Each element in set X has an ordering of preferences for each element in set Y, and vice versa.</a:t>
            </a:r>
          </a:p>
          <a:p>
            <a:r>
              <a:rPr lang="en-US"/>
              <a:t>The </a:t>
            </a:r>
            <a:r>
              <a:rPr lang="en-US" b="1"/>
              <a:t>Stable Matching Problem </a:t>
            </a:r>
            <a:r>
              <a:rPr lang="en-US"/>
              <a:t>seeks to match each element in set X with an element in set Y, so that there does not exist a possible pair (A, b) where A prefers b more than their current match, and b prefers A more than their current match.</a:t>
            </a:r>
          </a:p>
        </p:txBody>
      </p:sp>
      <p:pic>
        <p:nvPicPr>
          <p:cNvPr id="4" name="Picture 3" descr="A group of circles with letters and numbers on them&#10;&#10;AI-generated content may be incorrect.">
            <a:extLst>
              <a:ext uri="{FF2B5EF4-FFF2-40B4-BE49-F238E27FC236}">
                <a16:creationId xmlns:a16="http://schemas.microsoft.com/office/drawing/2014/main" id="{E31E7523-5780-08E5-559B-DBA48819ACD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29528" y="3346824"/>
            <a:ext cx="4676589" cy="3511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692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BF56E4-C9E9-1719-37FF-1FB75603A7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Gale-Shapley Algorithm Input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E47B37-E11C-695D-0041-60B6BF7FE7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Ensure that the input is given as follows</a:t>
            </a:r>
          </a:p>
          <a:p>
            <a:pPr lvl="1"/>
            <a:r>
              <a:rPr lang="en-US" sz="2000"/>
              <a:t>Two equally-sized sets, X and Y</a:t>
            </a:r>
          </a:p>
          <a:p>
            <a:pPr lvl="1"/>
            <a:r>
              <a:rPr lang="en-US" sz="2000"/>
              <a:t>Each element in X (x) has a ranking of preferences for each element in Y</a:t>
            </a:r>
          </a:p>
          <a:p>
            <a:pPr lvl="1"/>
            <a:r>
              <a:rPr lang="en-US" sz="2000"/>
              <a:t>Each element in Y (y) has a ranking of preferences for each element in X</a:t>
            </a:r>
          </a:p>
          <a:p>
            <a:r>
              <a:rPr lang="en-US"/>
              <a:t>Label all elements of X, as well as all elements of Y, as unmatched</a:t>
            </a:r>
          </a:p>
        </p:txBody>
      </p:sp>
      <p:pic>
        <p:nvPicPr>
          <p:cNvPr id="4" name="Picture 3" descr="A group of circles with numbers&#10;&#10;AI-generated content may be incorrect.">
            <a:extLst>
              <a:ext uri="{FF2B5EF4-FFF2-40B4-BE49-F238E27FC236}">
                <a16:creationId xmlns:a16="http://schemas.microsoft.com/office/drawing/2014/main" id="{78194484-65EA-385B-20C1-ED38A93E93B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70548" y="3795058"/>
            <a:ext cx="4542119" cy="34016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62073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0F9E56-B1F9-FC14-FAD2-60016D6598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Algorithm Description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AC4332-E82B-C241-8728-E09A6EDC2F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sz="1800" dirty="0"/>
              <a:t>While there exists an unmatched element in X denoted as "x":</a:t>
            </a:r>
          </a:p>
          <a:p>
            <a:pPr lvl="1">
              <a:buFont typeface="Courier New,monospace" panose="020B0604020202020204" pitchFamily="34" charset="0"/>
              <a:buChar char="o"/>
            </a:pPr>
            <a:r>
              <a:rPr lang="en-US" dirty="0"/>
              <a:t>Have x propose a match. Propose in order of x's preferences of set Y, with x proposing to the most-preferred element of Y first that he has not proposed to yet, until a match is found.</a:t>
            </a:r>
          </a:p>
          <a:p>
            <a:pPr lvl="1">
              <a:buFont typeface="Courier New,monospace" panose="020B0604020202020204" pitchFamily="34" charset="0"/>
              <a:buChar char="o"/>
            </a:pPr>
            <a:r>
              <a:rPr lang="en-US" dirty="0"/>
              <a:t>Call the element of Y which was proposed to, "y". If y is labeled unmatched, then match y with x. If y is labeled matched, then check if y prefers x to y's previous match p.</a:t>
            </a:r>
          </a:p>
          <a:p>
            <a:pPr lvl="2">
              <a:buFont typeface="Wingdings" panose="020B0604020202020204" pitchFamily="34" charset="0"/>
              <a:buChar char="§"/>
            </a:pPr>
            <a:r>
              <a:rPr lang="en-US" sz="1800" dirty="0"/>
              <a:t>If y prefers x, label p as unmatched and un match p with y, and match y with x. Label x matched.</a:t>
            </a:r>
          </a:p>
          <a:p>
            <a:pPr lvl="2">
              <a:buFont typeface="Wingdings" panose="020B0604020202020204" pitchFamily="34" charset="0"/>
              <a:buChar char="§"/>
            </a:pPr>
            <a:r>
              <a:rPr lang="en-US" sz="1800" dirty="0"/>
              <a:t>Otherwise, have x move onto its next-preferred element in set Y.</a:t>
            </a:r>
          </a:p>
          <a:p>
            <a:r>
              <a:rPr lang="en-US" sz="1800" dirty="0"/>
              <a:t>Repeat the above process until there is no element of X which is still unmatched.</a:t>
            </a:r>
          </a:p>
        </p:txBody>
      </p:sp>
    </p:spTree>
    <p:extLst>
      <p:ext uri="{BB962C8B-B14F-4D97-AF65-F5344CB8AC3E}">
        <p14:creationId xmlns:p14="http://schemas.microsoft.com/office/powerpoint/2010/main" val="34640328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4047D9-896A-0008-2A2A-1E4569B85D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Sample Run Input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83CD0A-4ACC-ADA5-FFA8-7AC7A7C8BB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/>
              <a:t>Suppose we are given the following input:</a:t>
            </a:r>
          </a:p>
          <a:p>
            <a:pPr marL="0" indent="0">
              <a:buNone/>
            </a:pPr>
            <a:endParaRPr lang="en-US"/>
          </a:p>
          <a:p>
            <a:pPr marL="342900" indent="-342900"/>
            <a:r>
              <a:rPr lang="en-US"/>
              <a:t>X set: x1, x2, x3</a:t>
            </a:r>
          </a:p>
          <a:p>
            <a:pPr marL="342900" indent="-342900"/>
            <a:r>
              <a:rPr lang="en-US"/>
              <a:t>X preferences of Y: {x1: [y1, y2, y3], x2: [y1, y2, y3], x3: [y2, y1, y3]}</a:t>
            </a:r>
          </a:p>
          <a:p>
            <a:pPr marL="342900" indent="-342900"/>
            <a:r>
              <a:rPr lang="en-US"/>
              <a:t>Y set: y1, y2, y3</a:t>
            </a:r>
          </a:p>
          <a:p>
            <a:pPr marL="342900" indent="-342900"/>
            <a:r>
              <a:rPr lang="en-US"/>
              <a:t>Y preferences of X: {y1: [x2, x1, x3], y2: [x1, x2, x3], y3: [x3, x1, x2]}</a:t>
            </a:r>
          </a:p>
        </p:txBody>
      </p:sp>
    </p:spTree>
    <p:extLst>
      <p:ext uri="{BB962C8B-B14F-4D97-AF65-F5344CB8AC3E}">
        <p14:creationId xmlns:p14="http://schemas.microsoft.com/office/powerpoint/2010/main" val="7502109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22D3E0-B9BD-0E23-CCEB-297E84CF51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Sample Run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329BB8-C05A-A655-DFAD-6A660A1139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/>
              <a:t>All elements of X start unmatched. Go to the first X, x1:</a:t>
            </a:r>
          </a:p>
          <a:p>
            <a:pPr marL="457200" indent="-457200">
              <a:buAutoNum type="arabicPeriod"/>
            </a:pPr>
            <a:r>
              <a:rPr lang="en-US"/>
              <a:t>x1's preferences are [y1, y2, y3]. x1 proposes to y1. As y1 is free, x1 and y1 match.</a:t>
            </a:r>
          </a:p>
          <a:p>
            <a:pPr marL="457200" indent="-457200">
              <a:buAutoNum type="arabicPeriod"/>
            </a:pPr>
            <a:r>
              <a:rPr lang="en-US"/>
              <a:t>x2's preferences are [y1, y2, y3]. x2 proposes to y1. y1 prefers x2 to x1, so y1 and x2 match while x1 is unmatched.</a:t>
            </a:r>
          </a:p>
          <a:p>
            <a:pPr marL="457200" indent="-457200">
              <a:buAutoNum type="arabicPeriod"/>
            </a:pPr>
            <a:r>
              <a:rPr lang="en-US"/>
              <a:t>x3's preferences are [y2, y1, y3]. x3 proposes to y2. As y2 is free, x3 and y2 match.</a:t>
            </a:r>
          </a:p>
          <a:p>
            <a:pPr marL="457200" indent="-457200">
              <a:buAutoNum type="arabicPeriod"/>
            </a:pPr>
            <a:endParaRPr lang="en-US"/>
          </a:p>
          <a:p>
            <a:pPr marL="0" indent="0">
              <a:buNone/>
            </a:pPr>
            <a:endParaRPr lang="en-US"/>
          </a:p>
        </p:txBody>
      </p:sp>
      <p:pic>
        <p:nvPicPr>
          <p:cNvPr id="4" name="Picture 3" descr="A screenshot of a computer&#10;&#10;AI-generated content may be incorrect.">
            <a:extLst>
              <a:ext uri="{FF2B5EF4-FFF2-40B4-BE49-F238E27FC236}">
                <a16:creationId xmlns:a16="http://schemas.microsoft.com/office/drawing/2014/main" id="{2C40D684-16CA-1019-9212-85B36AD95A8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10509" y="3690469"/>
            <a:ext cx="6534276" cy="49156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31952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57EE24-1F1F-9058-558E-575A249592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Sample Run Cont.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821EFB-27C8-94C3-8B12-B204B259E8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/>
              <a:t>x3 and x2 are matched, whereas x1 is unmatched.</a:t>
            </a:r>
          </a:p>
          <a:p>
            <a:pPr marL="457200" indent="-457200"/>
            <a:r>
              <a:rPr lang="en-US"/>
              <a:t>x1 proposes to y2. y2 prefers x1 to its current partner x3, so x3 is unmatched and x1 is matched.</a:t>
            </a:r>
          </a:p>
        </p:txBody>
      </p:sp>
      <p:pic>
        <p:nvPicPr>
          <p:cNvPr id="4" name="Picture 3" descr="A screenshot of a computer&#10;&#10;AI-generated content may be incorrect.">
            <a:extLst>
              <a:ext uri="{FF2B5EF4-FFF2-40B4-BE49-F238E27FC236}">
                <a16:creationId xmlns:a16="http://schemas.microsoft.com/office/drawing/2014/main" id="{20C39578-B791-AD14-CCEA-E15BDBA04F4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17843" y="2370667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90227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6089B8-EF8A-3F1B-6826-4B05AF9FCC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Sample Run Results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9BC4C4-EC20-0FA8-C7DA-1C3187FD13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/>
              <a:t>x1 and x2 are matched, whereas x3 is unmatched.</a:t>
            </a:r>
          </a:p>
          <a:p>
            <a:pPr marL="457200" indent="-457200"/>
            <a:r>
              <a:rPr lang="en-US"/>
              <a:t>x3 proposes to y1. y1 prefers its current partner x2 to x3, so x3 remains unmatched.</a:t>
            </a:r>
          </a:p>
          <a:p>
            <a:pPr marL="457200" indent="-457200"/>
            <a:r>
              <a:rPr lang="en-US"/>
              <a:t>x3 moves on to propose to y3. As y3 is free, x3 and y3 match.</a:t>
            </a:r>
          </a:p>
          <a:p>
            <a:pPr marL="0" indent="0">
              <a:buNone/>
            </a:pPr>
            <a:r>
              <a:rPr lang="en-US"/>
              <a:t>As after this, x1, x2, and x3 are all matched, the matching of {x1, y2}, {x2, y1}, and {x3, y3} is the final output.</a:t>
            </a:r>
          </a:p>
        </p:txBody>
      </p:sp>
      <p:pic>
        <p:nvPicPr>
          <p:cNvPr id="4" name="Picture 3" descr="A screenshot of a computer&#10;&#10;AI-generated content may be incorrect.">
            <a:extLst>
              <a:ext uri="{FF2B5EF4-FFF2-40B4-BE49-F238E27FC236}">
                <a16:creationId xmlns:a16="http://schemas.microsoft.com/office/drawing/2014/main" id="{33AA5C4A-F724-D37F-3D75-4642C41099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07372" y="3426510"/>
            <a:ext cx="6867961" cy="51497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93925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B3A326-7D48-48F1-B47F-E8F8392695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Time &amp; Space Complexity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78D875-7897-D550-C052-E60A14D6EC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The time complexity for the Gale-Shapley Algorithm is O(n</a:t>
            </a:r>
            <a:r>
              <a:rPr lang="en-US" dirty="0">
                <a:ea typeface="+mn-lt"/>
                <a:cs typeface="+mn-lt"/>
              </a:rPr>
              <a:t>²), where n is the number of participants in the matching</a:t>
            </a:r>
          </a:p>
          <a:p>
            <a:r>
              <a:rPr lang="en-US" dirty="0"/>
              <a:t>Each of the n members of set X can propose to as many as n members of set Y, which set Y members accept or reject on the spot, upper-bounding runtime to O(n</a:t>
            </a:r>
            <a:r>
              <a:rPr lang="en-US" dirty="0">
                <a:ea typeface="+mn-lt"/>
                <a:cs typeface="+mn-lt"/>
              </a:rPr>
              <a:t>²)</a:t>
            </a:r>
          </a:p>
          <a:p>
            <a:r>
              <a:rPr lang="en-US" dirty="0"/>
              <a:t>Our implementation has a space complexity is O(n²). O(n²) space is needed to keep track of the preferences of each member of set X and set Y, which has a preference for each member of the opposing set</a:t>
            </a:r>
          </a:p>
        </p:txBody>
      </p:sp>
    </p:spTree>
    <p:extLst>
      <p:ext uri="{BB962C8B-B14F-4D97-AF65-F5344CB8AC3E}">
        <p14:creationId xmlns:p14="http://schemas.microsoft.com/office/powerpoint/2010/main" val="390279299"/>
      </p:ext>
    </p:extLst>
  </p:cSld>
  <p:clrMapOvr>
    <a:masterClrMapping/>
  </p:clrMapOvr>
</p:sld>
</file>

<file path=ppt/theme/theme1.xml><?xml version="1.0" encoding="utf-8"?>
<a:theme xmlns:a="http://schemas.openxmlformats.org/drawingml/2006/main" name="VanillaVTI">
  <a:themeElements>
    <a:clrScheme name="Vanilla">
      <a:dk1>
        <a:sysClr val="windowText" lastClr="000000"/>
      </a:dk1>
      <a:lt1>
        <a:sysClr val="window" lastClr="FFFFFF"/>
      </a:lt1>
      <a:dk2>
        <a:srgbClr val="2C3932"/>
      </a:dk2>
      <a:lt2>
        <a:srgbClr val="FDF6EA"/>
      </a:lt2>
      <a:accent1>
        <a:srgbClr val="169C9A"/>
      </a:accent1>
      <a:accent2>
        <a:srgbClr val="FA9A42"/>
      </a:accent2>
      <a:accent3>
        <a:srgbClr val="E15C3D"/>
      </a:accent3>
      <a:accent4>
        <a:srgbClr val="E78A67"/>
      </a:accent4>
      <a:accent5>
        <a:srgbClr val="A74B40"/>
      </a:accent5>
      <a:accent6>
        <a:srgbClr val="3D9072"/>
      </a:accent6>
      <a:hlink>
        <a:srgbClr val="169C9A"/>
      </a:hlink>
      <a:folHlink>
        <a:srgbClr val="E15C3D"/>
      </a:folHlink>
    </a:clrScheme>
    <a:fontScheme name="Neue Haas">
      <a:majorFont>
        <a:latin typeface="Neue Haas Grotesk Text Pro"/>
        <a:ea typeface=""/>
        <a:cs typeface=""/>
      </a:majorFont>
      <a:minorFont>
        <a:latin typeface="Neue Haas Grotesk Tex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nillaVTI" id="{54D376C6-1C9B-4C6B-8F3C-483BB307BB05}" vid="{7690D8A9-C071-45EF-BA7A-F7FA9779B11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Application>Microsoft Office PowerPoint</Application>
  <PresentationFormat>Widescreen</PresentationFormat>
  <Slides>12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VanillaVTI</vt:lpstr>
      <vt:lpstr>Gale-Shapley Algorithm</vt:lpstr>
      <vt:lpstr>Motivation</vt:lpstr>
      <vt:lpstr>Gale-Shapley Algorithm Input</vt:lpstr>
      <vt:lpstr>Algorithm Description</vt:lpstr>
      <vt:lpstr>Sample Run Input</vt:lpstr>
      <vt:lpstr>Sample Run</vt:lpstr>
      <vt:lpstr>Sample Run Cont.</vt:lpstr>
      <vt:lpstr>Sample Run Results</vt:lpstr>
      <vt:lpstr>Time &amp; Space Complexity</vt:lpstr>
      <vt:lpstr>Pseudocode</vt:lpstr>
      <vt:lpstr>Proof of Stability</vt:lpstr>
      <vt:lpstr>Applications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revision>133</cp:revision>
  <dcterms:created xsi:type="dcterms:W3CDTF">2025-04-22T18:24:34Z</dcterms:created>
  <dcterms:modified xsi:type="dcterms:W3CDTF">2025-04-24T18:36:19Z</dcterms:modified>
</cp:coreProperties>
</file>