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358" r:id="rId3"/>
    <p:sldId id="362" r:id="rId4"/>
    <p:sldId id="366" r:id="rId5"/>
    <p:sldId id="357" r:id="rId6"/>
    <p:sldId id="359" r:id="rId7"/>
    <p:sldId id="361" r:id="rId8"/>
    <p:sldId id="363" r:id="rId9"/>
    <p:sldId id="364" r:id="rId10"/>
    <p:sldId id="367" r:id="rId11"/>
    <p:sldId id="365" r:id="rId12"/>
    <p:sldId id="370" r:id="rId13"/>
    <p:sldId id="369" r:id="rId14"/>
    <p:sldId id="371" r:id="rId15"/>
    <p:sldId id="372" r:id="rId16"/>
    <p:sldId id="3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D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6" autoAdjust="0"/>
    <p:restoredTop sz="93680" autoAdjust="0"/>
  </p:normalViewPr>
  <p:slideViewPr>
    <p:cSldViewPr snapToGrid="0">
      <p:cViewPr varScale="1">
        <p:scale>
          <a:sx n="116" d="100"/>
          <a:sy n="116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367F5-888C-448A-8BF9-DB36B1A72B1A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0CB5-EA74-4B6A-9BAC-9B76E93A2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1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DE956-AECE-4A49-8BC2-51A8C013B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0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1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8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28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11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7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3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3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1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1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1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5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6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6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4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46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png"/><Relationship Id="rId18" Type="http://schemas.openxmlformats.org/officeDocument/2006/relationships/image" Target="../media/image117.png"/><Relationship Id="rId26" Type="http://schemas.openxmlformats.org/officeDocument/2006/relationships/image" Target="../media/image34.png"/><Relationship Id="rId3" Type="http://schemas.openxmlformats.org/officeDocument/2006/relationships/image" Target="../media/image104.png"/><Relationship Id="rId21" Type="http://schemas.openxmlformats.org/officeDocument/2006/relationships/image" Target="../media/image119.png"/><Relationship Id="rId7" Type="http://schemas.openxmlformats.org/officeDocument/2006/relationships/image" Target="../media/image108.png"/><Relationship Id="rId12" Type="http://schemas.openxmlformats.org/officeDocument/2006/relationships/image" Target="../media/image112.png"/><Relationship Id="rId17" Type="http://schemas.openxmlformats.org/officeDocument/2006/relationships/image" Target="../media/image29.png"/><Relationship Id="rId25" Type="http://schemas.openxmlformats.org/officeDocument/2006/relationships/image" Target="../media/image123.png"/><Relationship Id="rId2" Type="http://schemas.openxmlformats.org/officeDocument/2006/relationships/image" Target="../media/image33.png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1.png"/><Relationship Id="rId24" Type="http://schemas.openxmlformats.org/officeDocument/2006/relationships/image" Target="../media/image122.png"/><Relationship Id="rId5" Type="http://schemas.openxmlformats.org/officeDocument/2006/relationships/image" Target="../media/image106.png"/><Relationship Id="rId15" Type="http://schemas.openxmlformats.org/officeDocument/2006/relationships/image" Target="../media/image115.png"/><Relationship Id="rId23" Type="http://schemas.openxmlformats.org/officeDocument/2006/relationships/image" Target="../media/image121.png"/><Relationship Id="rId28" Type="http://schemas.openxmlformats.org/officeDocument/2006/relationships/image" Target="../media/image125.png"/><Relationship Id="rId10" Type="http://schemas.openxmlformats.org/officeDocument/2006/relationships/image" Target="../media/image110.png"/><Relationship Id="rId19" Type="http://schemas.openxmlformats.org/officeDocument/2006/relationships/image" Target="../media/image30.png"/><Relationship Id="rId4" Type="http://schemas.openxmlformats.org/officeDocument/2006/relationships/image" Target="../media/image105.png"/><Relationship Id="rId9" Type="http://schemas.openxmlformats.org/officeDocument/2006/relationships/image" Target="../media/image31.png"/><Relationship Id="rId14" Type="http://schemas.openxmlformats.org/officeDocument/2006/relationships/image" Target="../media/image114.png"/><Relationship Id="rId22" Type="http://schemas.openxmlformats.org/officeDocument/2006/relationships/image" Target="../media/image120.png"/><Relationship Id="rId27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2.png"/><Relationship Id="rId18" Type="http://schemas.openxmlformats.org/officeDocument/2006/relationships/image" Target="../media/image29.png"/><Relationship Id="rId26" Type="http://schemas.openxmlformats.org/officeDocument/2006/relationships/image" Target="../media/image123.png"/><Relationship Id="rId3" Type="http://schemas.openxmlformats.org/officeDocument/2006/relationships/image" Target="../media/image33.png"/><Relationship Id="rId21" Type="http://schemas.openxmlformats.org/officeDocument/2006/relationships/image" Target="../media/image118.png"/><Relationship Id="rId7" Type="http://schemas.openxmlformats.org/officeDocument/2006/relationships/image" Target="../media/image107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2.png"/><Relationship Id="rId2" Type="http://schemas.openxmlformats.org/officeDocument/2006/relationships/image" Target="../media/image126.png"/><Relationship Id="rId16" Type="http://schemas.openxmlformats.org/officeDocument/2006/relationships/image" Target="../media/image115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0.png"/><Relationship Id="rId24" Type="http://schemas.openxmlformats.org/officeDocument/2006/relationships/image" Target="../media/image121.png"/><Relationship Id="rId5" Type="http://schemas.openxmlformats.org/officeDocument/2006/relationships/image" Target="../media/image105.png"/><Relationship Id="rId15" Type="http://schemas.openxmlformats.org/officeDocument/2006/relationships/image" Target="../media/image114.png"/><Relationship Id="rId23" Type="http://schemas.openxmlformats.org/officeDocument/2006/relationships/image" Target="../media/image120.png"/><Relationship Id="rId28" Type="http://schemas.openxmlformats.org/officeDocument/2006/relationships/image" Target="../media/image124.png"/><Relationship Id="rId10" Type="http://schemas.openxmlformats.org/officeDocument/2006/relationships/image" Target="../media/image31.png"/><Relationship Id="rId19" Type="http://schemas.openxmlformats.org/officeDocument/2006/relationships/image" Target="../media/image117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Relationship Id="rId27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bviewer.org/github/BenLangmead/comp-genomics-class/blob/master/notebooks/CG_BWT_Reverse.ipynb" TargetMode="External"/><Relationship Id="rId2" Type="http://schemas.openxmlformats.org/officeDocument/2006/relationships/hyperlink" Target="https://www.youtube.com/watch?v=4n7NPk5lwb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eksforgeeks.org/burrows-wheeler-data-transform-algorithm/" TargetMode="External"/><Relationship Id="rId4" Type="http://schemas.openxmlformats.org/officeDocument/2006/relationships/hyperlink" Target="https://en.wikipedia.org/wiki/Burrows%E2%80%93Wheeler_transfor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16" Type="http://schemas.openxmlformats.org/officeDocument/2006/relationships/image" Target="../media/image22.png"/><Relationship Id="rId11" Type="http://schemas.openxmlformats.org/officeDocument/2006/relationships/image" Target="../media/image17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5" Type="http://schemas.openxmlformats.org/officeDocument/2006/relationships/image" Target="../media/image11.png"/><Relationship Id="rId90" Type="http://schemas.openxmlformats.org/officeDocument/2006/relationships/image" Target="../media/image96.png"/><Relationship Id="rId95" Type="http://schemas.openxmlformats.org/officeDocument/2006/relationships/image" Target="../media/image101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96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94" Type="http://schemas.openxmlformats.org/officeDocument/2006/relationships/image" Target="../media/image10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9" Type="http://schemas.openxmlformats.org/officeDocument/2006/relationships/image" Target="../media/image45.png"/><Relationship Id="rId34" Type="http://schemas.openxmlformats.org/officeDocument/2006/relationships/image" Target="../media/image40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76" Type="http://schemas.openxmlformats.org/officeDocument/2006/relationships/image" Target="../media/image82.png"/><Relationship Id="rId97" Type="http://schemas.openxmlformats.org/officeDocument/2006/relationships/image" Target="../media/image103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92" Type="http://schemas.openxmlformats.org/officeDocument/2006/relationships/image" Target="../media/image98.png"/><Relationship Id="rId2" Type="http://schemas.openxmlformats.org/officeDocument/2006/relationships/image" Target="../media/image8.png"/><Relationship Id="rId29" Type="http://schemas.openxmlformats.org/officeDocument/2006/relationships/image" Target="../media/image35.png"/><Relationship Id="rId24" Type="http://schemas.openxmlformats.org/officeDocument/2006/relationships/image" Target="../media/image30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66" Type="http://schemas.openxmlformats.org/officeDocument/2006/relationships/image" Target="../media/image72.png"/><Relationship Id="rId87" Type="http://schemas.openxmlformats.org/officeDocument/2006/relationships/image" Target="../media/image93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56" Type="http://schemas.openxmlformats.org/officeDocument/2006/relationships/image" Target="../media/image62.png"/><Relationship Id="rId77" Type="http://schemas.openxmlformats.org/officeDocument/2006/relationships/image" Target="../media/image83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93" Type="http://schemas.openxmlformats.org/officeDocument/2006/relationships/image" Target="../media/image9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BURROWS-WHEELER TRANSFORM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Advanced Algorithms</a:t>
            </a:r>
            <a:br>
              <a:rPr lang="en-US" dirty="0"/>
            </a:br>
            <a:r>
              <a:rPr lang="en-US" dirty="0"/>
              <a:t>Luke Del </a:t>
            </a:r>
            <a:r>
              <a:rPr lang="en-US" dirty="0" err="1"/>
              <a:t>giudice</a:t>
            </a:r>
            <a:r>
              <a:rPr lang="en-US" dirty="0"/>
              <a:t>, Siddharth Premjith, </a:t>
            </a:r>
            <a:r>
              <a:rPr lang="en-US" dirty="0" err="1"/>
              <a:t>eddie</a:t>
            </a:r>
            <a:r>
              <a:rPr lang="en-US" dirty="0"/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B4483-9C29-401B-9E59-262F72D8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004C-6ABA-43B3-4D19-F79B552AE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err="1"/>
              <a:t>lf</a:t>
            </a:r>
            <a:r>
              <a:rPr lang="en-US"/>
              <a:t> mapping definition/implication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F2A4E8-FC9A-096C-205A-50A9F18A1D56}"/>
              </a:ext>
            </a:extLst>
          </p:cNvPr>
          <p:cNvSpPr/>
          <p:nvPr/>
        </p:nvSpPr>
        <p:spPr>
          <a:xfrm>
            <a:off x="1197931" y="1844775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4EE0CD-A773-0B4A-2202-7A2D5F7FF480}"/>
              </a:ext>
            </a:extLst>
          </p:cNvPr>
          <p:cNvSpPr txBox="1">
            <a:spLocks/>
          </p:cNvSpPr>
          <p:nvPr/>
        </p:nvSpPr>
        <p:spPr>
          <a:xfrm>
            <a:off x="789245" y="118471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47B182-D541-0AEE-041D-D54F36778BF8}"/>
              </a:ext>
            </a:extLst>
          </p:cNvPr>
          <p:cNvSpPr txBox="1">
            <a:spLocks/>
          </p:cNvSpPr>
          <p:nvPr/>
        </p:nvSpPr>
        <p:spPr>
          <a:xfrm>
            <a:off x="1179389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6521B3-50F1-6A3B-6848-05A8261E593F}"/>
              </a:ext>
            </a:extLst>
          </p:cNvPr>
          <p:cNvSpPr/>
          <p:nvPr/>
        </p:nvSpPr>
        <p:spPr>
          <a:xfrm>
            <a:off x="2648779" y="1850871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A34469D-05E9-158B-9CBF-C348B30EECD0}"/>
              </a:ext>
            </a:extLst>
          </p:cNvPr>
          <p:cNvSpPr txBox="1">
            <a:spLocks/>
          </p:cNvSpPr>
          <p:nvPr/>
        </p:nvSpPr>
        <p:spPr>
          <a:xfrm>
            <a:off x="2240093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2863CB-1D91-6143-A99B-3805F8FD43DD}"/>
              </a:ext>
            </a:extLst>
          </p:cNvPr>
          <p:cNvSpPr txBox="1">
            <a:spLocks/>
          </p:cNvSpPr>
          <p:nvPr/>
        </p:nvSpPr>
        <p:spPr>
          <a:xfrm>
            <a:off x="2630237" y="119690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99236EF-AAD2-DFFC-5297-BBE5A5C3973A}"/>
              </a:ext>
            </a:extLst>
          </p:cNvPr>
          <p:cNvCxnSpPr>
            <a:cxnSpLocks/>
          </p:cNvCxnSpPr>
          <p:nvPr/>
        </p:nvCxnSpPr>
        <p:spPr>
          <a:xfrm>
            <a:off x="704088" y="2176135"/>
            <a:ext cx="449193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6503C2A-DB4A-A16C-A4D0-2156033CD7F2}"/>
              </a:ext>
            </a:extLst>
          </p:cNvPr>
          <p:cNvCxnSpPr>
            <a:cxnSpLocks/>
          </p:cNvCxnSpPr>
          <p:nvPr/>
        </p:nvCxnSpPr>
        <p:spPr>
          <a:xfrm>
            <a:off x="1592348" y="2198370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EEA4421F-F8A9-B11E-C87A-841D1D20F1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3281" y="24894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EEA4421F-F8A9-B11E-C87A-841D1D20F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81" y="2489482"/>
                <a:ext cx="624195" cy="59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2F3CD50-3D18-EB60-65A3-0961B7076D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7161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2F3CD50-3D18-EB60-65A3-0961B7076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61" y="2486434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F20EB03C-E876-940A-B787-AA48C92E91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0579" y="3067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F20EB03C-E876-940A-B787-AA48C92E9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79" y="3067711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21DA810F-244A-0D4D-1E91-59AE709275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459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21DA810F-244A-0D4D-1E91-59AE70927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59" y="3064663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76A0F1B6-059D-3222-0FD2-DBEA47CC8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7531" y="3613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76A0F1B6-059D-3222-0FD2-DBEA47CC8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31" y="3613303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AAAFCBC5-7136-0C65-4408-8551547C96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1411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AAAFCBC5-7136-0C65-4408-8551547C9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11" y="3610255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1D634A14-6686-9371-5F68-F0D259E80E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483" y="4204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1D634A14-6686-9371-5F68-F0D259E8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83" y="4204615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BB5D00C4-F7B7-AC8C-3B4F-52B68B94F779}"/>
              </a:ext>
            </a:extLst>
          </p:cNvPr>
          <p:cNvSpPr txBox="1">
            <a:spLocks/>
          </p:cNvSpPr>
          <p:nvPr/>
        </p:nvSpPr>
        <p:spPr>
          <a:xfrm>
            <a:off x="1662643" y="4201567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825085C5-E0C6-85D0-67DD-04781CDEE2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483" y="4762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825085C5-E0C6-85D0-67DD-04781CDEE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83" y="4762399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C2876261-2785-DB3B-13DB-9DB6F7D179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8363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C2876261-2785-DB3B-13DB-9DB6F7D17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63" y="4759351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A76A7A1-622E-010E-F24B-7574F62EF9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089" y="19012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A76A7A1-622E-010E-F24B-7574F62EF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89" y="1901218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2B560EF7-10FE-39FB-4878-9AD9B69E20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113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2B560EF7-10FE-39FB-4878-9AD9B69E2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13" y="1898170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19ADBA5C-908B-CA01-F953-C1233ACAB3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35" y="53171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19ADBA5C-908B-CA01-F953-C1233ACAB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35" y="5317135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48B0B77-47B9-2181-95F0-12B0E7136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5315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48B0B77-47B9-2181-95F0-12B0E713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15" y="5314087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8379A6CE-97AE-5A7B-A9D7-F9E162408E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4129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8379A6CE-97AE-5A7B-A9D7-F9E162408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29" y="2486434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23E5DC03-5C57-728E-8198-1504E51233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009" y="248338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23E5DC03-5C57-728E-8198-1504E5123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09" y="2483386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FF34951A-359F-DEC4-25C4-AA2364DE55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427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FF34951A-359F-DEC4-25C4-AA2364DE5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27" y="3064663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BC89F9BE-AC77-74EC-2FB5-6FD287BAE5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5307" y="3061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BC89F9BE-AC77-74EC-2FB5-6FD287BAE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07" y="3061615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3E38B54B-450D-DC7D-CD14-1182BBBD3E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379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3E38B54B-450D-DC7D-CD14-1182BBBD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79" y="3610255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1D10EE1-8B8A-1F69-DD56-9026322D7B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2259" y="36072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1D10EE1-8B8A-1F69-DD56-9026322D7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259" y="3607207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C5C59568-73F1-AFF3-1CDD-F89253BFEA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31" y="420156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C5C59568-73F1-AFF3-1CDD-F89253BF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31" y="4201567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F6E4A239-0B9C-F296-C7AB-6563D8542CEE}"/>
              </a:ext>
            </a:extLst>
          </p:cNvPr>
          <p:cNvSpPr txBox="1">
            <a:spLocks/>
          </p:cNvSpPr>
          <p:nvPr/>
        </p:nvSpPr>
        <p:spPr>
          <a:xfrm>
            <a:off x="3113491" y="4198519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8471D107-A68D-AFFE-EFC1-004ED92C7D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31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8471D107-A68D-AFFE-EFC1-004ED92C7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31" y="4759351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EDEB2EA-F76E-57CD-DCF0-AD3FFC735D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9211" y="4756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AEDEB2EA-F76E-57CD-DCF0-AD3FFC735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211" y="4756303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3D51C7BE-0EC1-588E-4479-312268BF29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937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3D51C7BE-0EC1-588E-4479-312268BF2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37" y="1898170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5047DEA-E28B-7DC3-1EA8-AC47828269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4961" y="189512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55047DEA-E28B-7DC3-1EA8-AC4782826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61" y="1895122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3BD28444-72AC-1622-5C73-9B989E7553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2283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3BD28444-72AC-1622-5C73-9B989E755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83" y="5314087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333D1F0B-E942-04DA-9BDA-9AC5765410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6163" y="531103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333D1F0B-E942-04DA-9BDA-9AC576541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163" y="5311039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276B8B33-8E0F-F5DC-6385-25A61CC22288}"/>
              </a:ext>
            </a:extLst>
          </p:cNvPr>
          <p:cNvCxnSpPr>
            <a:cxnSpLocks/>
          </p:cNvCxnSpPr>
          <p:nvPr/>
        </p:nvCxnSpPr>
        <p:spPr>
          <a:xfrm>
            <a:off x="2145638" y="2362200"/>
            <a:ext cx="558130" cy="35560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8482BD21-A784-46A1-754D-90875BFB2FE3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BA6A5604-B0F6-BF29-2781-6C769A6329C4}"/>
              </a:ext>
            </a:extLst>
          </p:cNvPr>
          <p:cNvCxnSpPr>
            <a:cxnSpLocks/>
          </p:cNvCxnSpPr>
          <p:nvPr/>
        </p:nvCxnSpPr>
        <p:spPr>
          <a:xfrm>
            <a:off x="3043196" y="278307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99" name="Content Placeholder 2">
            <a:extLst>
              <a:ext uri="{FF2B5EF4-FFF2-40B4-BE49-F238E27FC236}">
                <a16:creationId xmlns:a16="http://schemas.microsoft.com/office/drawing/2014/main" id="{81B7DD4D-1723-7CF3-C212-4D762722B34D}"/>
              </a:ext>
            </a:extLst>
          </p:cNvPr>
          <p:cNvSpPr txBox="1">
            <a:spLocks/>
          </p:cNvSpPr>
          <p:nvPr/>
        </p:nvSpPr>
        <p:spPr>
          <a:xfrm>
            <a:off x="4416448" y="1098101"/>
            <a:ext cx="6734665" cy="1442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i="1" u="sng" dirty="0"/>
              <a:t>LF Mapping:</a:t>
            </a:r>
            <a:r>
              <a:rPr lang="en-US" dirty="0"/>
              <a:t>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occurrence of a character </a:t>
            </a:r>
            <a:r>
              <a:rPr lang="en-US" dirty="0">
                <a:solidFill>
                  <a:srgbClr val="4FD093"/>
                </a:solidFill>
              </a:rPr>
              <a:t>c</a:t>
            </a:r>
            <a:r>
              <a:rPr lang="en-US" dirty="0"/>
              <a:t> in </a:t>
            </a:r>
            <a:r>
              <a:rPr lang="en-US" i="1" dirty="0">
                <a:solidFill>
                  <a:srgbClr val="FFFF00"/>
                </a:solidFill>
              </a:rPr>
              <a:t>L</a:t>
            </a:r>
            <a:r>
              <a:rPr lang="en-US" dirty="0"/>
              <a:t> and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occurrence of </a:t>
            </a:r>
            <a:r>
              <a:rPr lang="en-US" dirty="0">
                <a:solidFill>
                  <a:srgbClr val="4FD093"/>
                </a:solidFill>
              </a:rPr>
              <a:t>c</a:t>
            </a:r>
            <a:r>
              <a:rPr lang="en-US" dirty="0"/>
              <a:t> in </a:t>
            </a:r>
            <a:r>
              <a:rPr lang="en-US" i="1" dirty="0">
                <a:solidFill>
                  <a:srgbClr val="7030A0"/>
                </a:solidFill>
              </a:rPr>
              <a:t>F</a:t>
            </a:r>
            <a:r>
              <a:rPr lang="en-US" dirty="0"/>
              <a:t> correspond to the same occurrence of </a:t>
            </a:r>
            <a:r>
              <a:rPr lang="en-US" dirty="0">
                <a:solidFill>
                  <a:srgbClr val="4FD093"/>
                </a:solidFill>
              </a:rPr>
              <a:t>c</a:t>
            </a:r>
            <a:r>
              <a:rPr lang="en-US" dirty="0"/>
              <a:t> in </a:t>
            </a:r>
            <a:r>
              <a:rPr lang="en-US" i="1" dirty="0">
                <a:solidFill>
                  <a:srgbClr val="00B0F0"/>
                </a:solidFill>
              </a:rPr>
              <a:t>T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C645-D994-F556-8CEF-73185FE7A4D0}"/>
              </a:ext>
            </a:extLst>
          </p:cNvPr>
          <p:cNvSpPr txBox="1">
            <a:spLocks/>
          </p:cNvSpPr>
          <p:nvPr/>
        </p:nvSpPr>
        <p:spPr>
          <a:xfrm>
            <a:off x="9280271" y="5630644"/>
            <a:ext cx="4314331" cy="4202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F39FD5-96E2-6D34-A33A-1C99AD06FBF7}"/>
              </a:ext>
            </a:extLst>
          </p:cNvPr>
          <p:cNvCxnSpPr>
            <a:cxnSpLocks/>
          </p:cNvCxnSpPr>
          <p:nvPr/>
        </p:nvCxnSpPr>
        <p:spPr>
          <a:xfrm>
            <a:off x="4202757" y="3576758"/>
            <a:ext cx="68446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C09F8A-5256-60DF-4AC0-629D4CF51547}"/>
              </a:ext>
            </a:extLst>
          </p:cNvPr>
          <p:cNvCxnSpPr>
            <a:cxnSpLocks/>
          </p:cNvCxnSpPr>
          <p:nvPr/>
        </p:nvCxnSpPr>
        <p:spPr>
          <a:xfrm>
            <a:off x="4202757" y="2540394"/>
            <a:ext cx="684465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C8BA56-2F2D-705C-4BF5-B99A11F4341B}"/>
              </a:ext>
            </a:extLst>
          </p:cNvPr>
          <p:cNvSpPr txBox="1">
            <a:spLocks/>
          </p:cNvSpPr>
          <p:nvPr/>
        </p:nvSpPr>
        <p:spPr>
          <a:xfrm>
            <a:off x="4413400" y="2540394"/>
            <a:ext cx="6734665" cy="1113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know </a:t>
            </a:r>
            <a:r>
              <a:rPr lang="en-US" i="1" dirty="0">
                <a:solidFill>
                  <a:srgbClr val="FFFF00"/>
                </a:solidFill>
              </a:rPr>
              <a:t>L</a:t>
            </a:r>
            <a:r>
              <a:rPr lang="en-US" dirty="0"/>
              <a:t> since it’s the result of BWT, and we can find </a:t>
            </a:r>
            <a:r>
              <a:rPr lang="en-US" i="1" dirty="0">
                <a:solidFill>
                  <a:srgbClr val="7030A0"/>
                </a:solidFill>
              </a:rPr>
              <a:t>F</a:t>
            </a:r>
            <a:r>
              <a:rPr lang="en-US" dirty="0"/>
              <a:t> since it’s just </a:t>
            </a:r>
            <a:r>
              <a:rPr lang="en-US" i="1" dirty="0">
                <a:solidFill>
                  <a:srgbClr val="FFFF00"/>
                </a:solidFill>
              </a:rPr>
              <a:t>L</a:t>
            </a:r>
            <a:r>
              <a:rPr lang="en-US" dirty="0"/>
              <a:t> sorted with order preserved.</a:t>
            </a:r>
            <a:endParaRPr lang="en-US" dirty="0">
              <a:solidFill>
                <a:srgbClr val="4FD09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1714D9-72BE-B820-4FA4-A2A1A0672F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7650" y="3648859"/>
                <a:ext cx="6734665" cy="29171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4FD093"/>
                    </a:solidFill>
                  </a:rPr>
                  <a:t>Start </a:t>
                </a:r>
                <a:r>
                  <a:rPr lang="en-US" dirty="0"/>
                  <a:t>in first row. For </a:t>
                </a:r>
                <a:r>
                  <a:rPr lang="en-US" i="1" dirty="0">
                    <a:solidFill>
                      <a:schemeClr val="accent3"/>
                    </a:solidFill>
                  </a:rPr>
                  <a:t>F </a:t>
                </a:r>
                <a:r>
                  <a:rPr lang="en-US" dirty="0"/>
                  <a:t>this will be $ (lowest rotated string by definition).</a:t>
                </a:r>
                <a:r>
                  <a:rPr lang="en-US" i="1" dirty="0">
                    <a:solidFill>
                      <a:schemeClr val="accent3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FFFF00"/>
                    </a:solidFill>
                  </a:rPr>
                  <a:t>L</a:t>
                </a:r>
                <a:r>
                  <a:rPr lang="en-US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will contain character just prior to $: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By LF Mapping, this is the same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as the first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/>
                  <a:t> in </a:t>
                </a:r>
                <a:r>
                  <a:rPr lang="en-US" i="1" dirty="0">
                    <a:solidFill>
                      <a:schemeClr val="accent3"/>
                    </a:solidFill>
                  </a:rPr>
                  <a:t>F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Next, we </a:t>
                </a:r>
                <a:r>
                  <a:rPr lang="en-US" dirty="0">
                    <a:solidFill>
                      <a:srgbClr val="4FD093"/>
                    </a:solidFill>
                  </a:rPr>
                  <a:t>find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i="1" dirty="0">
                    <a:solidFill>
                      <a:srgbClr val="7030A0"/>
                    </a:solidFill>
                  </a:rPr>
                  <a:t>F</a:t>
                </a:r>
                <a:r>
                  <a:rPr lang="en-US" dirty="0"/>
                  <a:t> to get the character that comes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:r>
                  <a:rPr lang="en-US" i="1" dirty="0">
                    <a:solidFill>
                      <a:srgbClr val="00B0F0"/>
                    </a:solidFill>
                  </a:rPr>
                  <a:t>T</a:t>
                </a:r>
                <a:r>
                  <a:rPr lang="en-US" dirty="0"/>
                  <a:t>. And repeat…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1714D9-72BE-B820-4FA4-A2A1A0672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650" y="3648859"/>
                <a:ext cx="6734665" cy="2917195"/>
              </a:xfrm>
              <a:prstGeom prst="rect">
                <a:avLst/>
              </a:prstGeom>
              <a:blipFill>
                <a:blip r:embed="rId28"/>
                <a:stretch>
                  <a:fillRect l="-1357" t="-1046" b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11A5A7-50DC-967A-B051-7E8742CDE3C5}"/>
              </a:ext>
            </a:extLst>
          </p:cNvPr>
          <p:cNvCxnSpPr>
            <a:cxnSpLocks/>
          </p:cNvCxnSpPr>
          <p:nvPr/>
        </p:nvCxnSpPr>
        <p:spPr>
          <a:xfrm flipV="1">
            <a:off x="9374400" y="4526280"/>
            <a:ext cx="222269" cy="2077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B2A503B-9D15-C065-D747-3736CD2178A6}"/>
              </a:ext>
            </a:extLst>
          </p:cNvPr>
          <p:cNvSpPr txBox="1">
            <a:spLocks/>
          </p:cNvSpPr>
          <p:nvPr/>
        </p:nvSpPr>
        <p:spPr>
          <a:xfrm>
            <a:off x="9599764" y="4131768"/>
            <a:ext cx="2589348" cy="6465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character before $ in </a:t>
            </a:r>
            <a:r>
              <a:rPr kumimoji="0" lang="en-US" sz="2000" i="1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</a:t>
            </a:r>
            <a:endParaRPr kumimoji="0" lang="en-US" sz="2400" i="1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3" grpId="0" animBg="1"/>
      <p:bldP spid="14" grpId="0"/>
      <p:bldP spid="15" grpId="0"/>
      <p:bldP spid="54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299" grpId="0"/>
      <p:bldP spid="9" grpId="0"/>
      <p:bldP spid="10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B9E79-ED12-17C0-8586-287B145CD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69850-9BC6-6033-C982-CEBB0E36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Trace reverse path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1DCE6-CF90-9749-ED22-1D40EB429598}"/>
              </a:ext>
            </a:extLst>
          </p:cNvPr>
          <p:cNvSpPr/>
          <p:nvPr/>
        </p:nvSpPr>
        <p:spPr>
          <a:xfrm>
            <a:off x="1197931" y="1844775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7CA2F30-8107-05C4-4B6E-9126D65C16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6193" y="6030488"/>
                <a:ext cx="9905998" cy="6465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b="1" i="1" u="sng" dirty="0">
                    <a:solidFill>
                      <a:schemeClr val="tx1"/>
                    </a:solidFill>
                  </a:rPr>
                  <a:t>Trace path: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$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$ </a:t>
                </a:r>
                <a:r>
                  <a:rPr lang="en-US" dirty="0"/>
                  <a:t>= </a:t>
                </a:r>
                <a:r>
                  <a:rPr lang="en-US" sz="3200" i="1" dirty="0">
                    <a:solidFill>
                      <a:srgbClr val="00B0F0"/>
                    </a:solidFill>
                  </a:rPr>
                  <a:t>T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7CA2F30-8107-05C4-4B6E-9126D65C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93" y="6030488"/>
                <a:ext cx="9905998" cy="646557"/>
              </a:xfrm>
              <a:prstGeom prst="rect">
                <a:avLst/>
              </a:prstGeom>
              <a:blipFill>
                <a:blip r:embed="rId2"/>
                <a:stretch>
                  <a:fillRect t="-2830" b="-30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88C1C6-2531-0F1A-0B38-4B9EA2BC1C63}"/>
              </a:ext>
            </a:extLst>
          </p:cNvPr>
          <p:cNvSpPr txBox="1">
            <a:spLocks/>
          </p:cNvSpPr>
          <p:nvPr/>
        </p:nvSpPr>
        <p:spPr>
          <a:xfrm>
            <a:off x="789245" y="118471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9B8397-F45C-EA6F-81D9-40D769E585AB}"/>
              </a:ext>
            </a:extLst>
          </p:cNvPr>
          <p:cNvSpPr txBox="1">
            <a:spLocks/>
          </p:cNvSpPr>
          <p:nvPr/>
        </p:nvSpPr>
        <p:spPr>
          <a:xfrm>
            <a:off x="1179389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8D31A6-5CB6-4FBE-520A-560AA3B685BD}"/>
              </a:ext>
            </a:extLst>
          </p:cNvPr>
          <p:cNvSpPr/>
          <p:nvPr/>
        </p:nvSpPr>
        <p:spPr>
          <a:xfrm>
            <a:off x="2648779" y="1850871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AE96C1-F1FA-9472-BB0C-5C422D23002A}"/>
              </a:ext>
            </a:extLst>
          </p:cNvPr>
          <p:cNvSpPr txBox="1">
            <a:spLocks/>
          </p:cNvSpPr>
          <p:nvPr/>
        </p:nvSpPr>
        <p:spPr>
          <a:xfrm>
            <a:off x="2240093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14EC33-E0E0-43D7-9FAD-ABE784B34686}"/>
              </a:ext>
            </a:extLst>
          </p:cNvPr>
          <p:cNvSpPr txBox="1">
            <a:spLocks/>
          </p:cNvSpPr>
          <p:nvPr/>
        </p:nvSpPr>
        <p:spPr>
          <a:xfrm>
            <a:off x="2630237" y="119690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25A45AC-B40C-4212-EC3F-EE17FDFEAC36}"/>
              </a:ext>
            </a:extLst>
          </p:cNvPr>
          <p:cNvCxnSpPr>
            <a:cxnSpLocks/>
          </p:cNvCxnSpPr>
          <p:nvPr/>
        </p:nvCxnSpPr>
        <p:spPr>
          <a:xfrm>
            <a:off x="704088" y="2176135"/>
            <a:ext cx="449193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335EFBF-C4A1-C26E-F01C-554C4DBAE54B}"/>
              </a:ext>
            </a:extLst>
          </p:cNvPr>
          <p:cNvCxnSpPr>
            <a:cxnSpLocks/>
          </p:cNvCxnSpPr>
          <p:nvPr/>
        </p:nvCxnSpPr>
        <p:spPr>
          <a:xfrm>
            <a:off x="1592348" y="2198370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EF9EF75E-25AA-24AB-7C22-DB5BFB5EA2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3281" y="24894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EF9EF75E-25AA-24AB-7C22-DB5BFB5EA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81" y="2489482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71E2C97-8BFA-CCED-0592-2D83B79481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7161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D71E2C97-8BFA-CCED-0592-2D83B7948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161" y="2486434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7C0F1AC1-DDC9-5475-F18D-587BC8BCBE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0579" y="3067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7C0F1AC1-DDC9-5475-F18D-587BC8BCB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79" y="3067711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16DA9D0D-DB03-1766-862F-93B2923884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459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16DA9D0D-DB03-1766-862F-93B292388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459" y="3064663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3C826221-3A4F-2FB8-1681-4F49C49D6C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7531" y="3613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3C826221-3A4F-2FB8-1681-4F49C49D6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531" y="3613303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8C3A3B71-01FF-C905-9727-8E959C37B5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1411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8C3A3B71-01FF-C905-9727-8E959C37B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411" y="3610255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0D714C49-B8DF-A094-AD48-F0D36C8D73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483" y="4204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0D714C49-B8DF-A094-AD48-F0D36C8D7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83" y="4204615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D474C86C-0DE5-DEC0-425E-9EE6D7EE442E}"/>
              </a:ext>
            </a:extLst>
          </p:cNvPr>
          <p:cNvSpPr txBox="1">
            <a:spLocks/>
          </p:cNvSpPr>
          <p:nvPr/>
        </p:nvSpPr>
        <p:spPr>
          <a:xfrm>
            <a:off x="1662643" y="4201567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87CBCF38-48D9-6E22-5CC6-46B747A3E5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4483" y="4762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87CBCF38-48D9-6E22-5CC6-46B747A3E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83" y="4762399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66CF8D56-1CD7-86BD-7D9B-AC7D5B966E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8363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66CF8D56-1CD7-86BD-7D9B-AC7D5B966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363" y="4759351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FDB2D0F-A64A-F426-296C-BEA8C4836B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089" y="19012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3FDB2D0F-A64A-F426-296C-BEA8C4836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89" y="1901218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16101D77-F305-0CE9-9C6D-AC99B9252DE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4113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16101D77-F305-0CE9-9C6D-AC99B9252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113" y="1898170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9E3DDA23-8136-0513-2DCA-6F7BE7877D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1435" y="53171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9E3DDA23-8136-0513-2DCA-6F7BE7877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35" y="5317135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F3B4839-E62F-1AF3-AFF0-83EE178177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05315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5F3B4839-E62F-1AF3-AFF0-83EE17817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15" y="5314087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2D06C0FE-53BB-5F99-301E-3CD9D1BC56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4129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2D06C0FE-53BB-5F99-301E-3CD9D1BC5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129" y="2486434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A19411C7-DD6E-5622-796E-D3E2CE35D9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8009" y="248338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A19411C7-DD6E-5622-796E-D3E2CE35D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009" y="2483386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AB2A18A-1F6C-9DB4-CDA3-C3B93E8A99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01427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4AB2A18A-1F6C-9DB4-CDA3-C3B93E8A9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27" y="3064663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CB6A673C-9EB9-CDC4-148A-73067B2D30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5307" y="3061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>
                <a:extLst>
                  <a:ext uri="{FF2B5EF4-FFF2-40B4-BE49-F238E27FC236}">
                    <a16:creationId xmlns:a16="http://schemas.microsoft.com/office/drawing/2014/main" id="{CB6A673C-9EB9-CDC4-148A-73067B2D3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307" y="3061615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165E9E3-094D-AF95-602A-E23F1DF759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8379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>
                <a:extLst>
                  <a:ext uri="{FF2B5EF4-FFF2-40B4-BE49-F238E27FC236}">
                    <a16:creationId xmlns:a16="http://schemas.microsoft.com/office/drawing/2014/main" id="{9165E9E3-094D-AF95-602A-E23F1DF75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379" y="3610255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F4FFF24A-36D0-47A8-D11A-4F00E18CC1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2259" y="36072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F4FFF24A-36D0-47A8-D11A-4F00E18CC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259" y="3607207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87B4DBA5-20B4-F17A-2C86-7C970F3107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31" y="420156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87B4DBA5-20B4-F17A-2C86-7C970F310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31" y="4201567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AB732DD3-9664-347A-9062-7CBD73B85BE5}"/>
              </a:ext>
            </a:extLst>
          </p:cNvPr>
          <p:cNvSpPr txBox="1">
            <a:spLocks/>
          </p:cNvSpPr>
          <p:nvPr/>
        </p:nvSpPr>
        <p:spPr>
          <a:xfrm>
            <a:off x="3113491" y="4198519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F5C72E1A-D8C5-5F06-E781-3A716AC32D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5331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F5C72E1A-D8C5-5F06-E781-3A716AC32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31" y="4759351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4715D4BB-4D8A-CFEB-6C12-57F514141D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9211" y="4756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4715D4BB-4D8A-CFEB-6C12-57F514141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211" y="4756303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8AD3A0CE-CE6E-1637-1EFB-4ABFA71647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1937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Content Placeholder 2">
                <a:extLst>
                  <a:ext uri="{FF2B5EF4-FFF2-40B4-BE49-F238E27FC236}">
                    <a16:creationId xmlns:a16="http://schemas.microsoft.com/office/drawing/2014/main" id="{8AD3A0CE-CE6E-1637-1EFB-4ABFA716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37" y="1898170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73D361D4-CB7E-E644-28F1-678D6C4115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4961" y="189512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Content Placeholder 2">
                <a:extLst>
                  <a:ext uri="{FF2B5EF4-FFF2-40B4-BE49-F238E27FC236}">
                    <a16:creationId xmlns:a16="http://schemas.microsoft.com/office/drawing/2014/main" id="{73D361D4-CB7E-E644-28F1-678D6C411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61" y="1895122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0F28DD36-9735-8F7F-9B8B-29C886CA1A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92283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6" name="Content Placeholder 2">
                <a:extLst>
                  <a:ext uri="{FF2B5EF4-FFF2-40B4-BE49-F238E27FC236}">
                    <a16:creationId xmlns:a16="http://schemas.microsoft.com/office/drawing/2014/main" id="{0F28DD36-9735-8F7F-9B8B-29C886CA1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83" y="5314087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11A8840D-E824-76BB-DA8F-16DA097161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56163" y="531103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11A8840D-E824-76BB-DA8F-16DA097161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163" y="5311039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123">
            <a:extLst>
              <a:ext uri="{FF2B5EF4-FFF2-40B4-BE49-F238E27FC236}">
                <a16:creationId xmlns:a16="http://schemas.microsoft.com/office/drawing/2014/main" id="{5930F5C5-6C7B-7ABA-508B-9C49BB3C714C}"/>
              </a:ext>
            </a:extLst>
          </p:cNvPr>
          <p:cNvSpPr/>
          <p:nvPr/>
        </p:nvSpPr>
        <p:spPr>
          <a:xfrm>
            <a:off x="4130107" y="1850871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85A174B9-798E-AFF2-1D04-7DA88DE5E6EC}"/>
              </a:ext>
            </a:extLst>
          </p:cNvPr>
          <p:cNvSpPr txBox="1">
            <a:spLocks/>
          </p:cNvSpPr>
          <p:nvPr/>
        </p:nvSpPr>
        <p:spPr>
          <a:xfrm>
            <a:off x="3721421" y="11908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26" name="Content Placeholder 2">
            <a:extLst>
              <a:ext uri="{FF2B5EF4-FFF2-40B4-BE49-F238E27FC236}">
                <a16:creationId xmlns:a16="http://schemas.microsoft.com/office/drawing/2014/main" id="{3626632C-4286-0B8E-9D71-B240B81761B8}"/>
              </a:ext>
            </a:extLst>
          </p:cNvPr>
          <p:cNvSpPr txBox="1">
            <a:spLocks/>
          </p:cNvSpPr>
          <p:nvPr/>
        </p:nvSpPr>
        <p:spPr>
          <a:xfrm>
            <a:off x="4111565" y="119690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AFECB66-4C20-809E-17EA-AB42AF798448}"/>
              </a:ext>
            </a:extLst>
          </p:cNvPr>
          <p:cNvSpPr/>
          <p:nvPr/>
        </p:nvSpPr>
        <p:spPr>
          <a:xfrm>
            <a:off x="5580955" y="1856967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6751A68A-0030-5940-1CAD-8540432D841D}"/>
              </a:ext>
            </a:extLst>
          </p:cNvPr>
          <p:cNvSpPr txBox="1">
            <a:spLocks/>
          </p:cNvSpPr>
          <p:nvPr/>
        </p:nvSpPr>
        <p:spPr>
          <a:xfrm>
            <a:off x="5172269" y="119690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1AE8542C-3AA0-9252-7348-605729951F1D}"/>
              </a:ext>
            </a:extLst>
          </p:cNvPr>
          <p:cNvSpPr txBox="1">
            <a:spLocks/>
          </p:cNvSpPr>
          <p:nvPr/>
        </p:nvSpPr>
        <p:spPr>
          <a:xfrm>
            <a:off x="5562413" y="1203003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B618DCB-5B33-1373-F0A7-90B1DEC581EF}"/>
              </a:ext>
            </a:extLst>
          </p:cNvPr>
          <p:cNvCxnSpPr>
            <a:cxnSpLocks/>
          </p:cNvCxnSpPr>
          <p:nvPr/>
        </p:nvCxnSpPr>
        <p:spPr>
          <a:xfrm>
            <a:off x="4533668" y="506653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F693CFE5-613D-D458-882C-2B5BE7881F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5457" y="249557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F693CFE5-613D-D458-882C-2B5BE7881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457" y="2495578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95FD9D84-3A22-31CE-A253-08131CEACF9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9337" y="249253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95FD9D84-3A22-31CE-A253-08131CEA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337" y="2492530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741B9690-8052-85E5-7113-E2FD8D59DB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2755" y="3073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741B9690-8052-85E5-7113-E2FD8D59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755" y="3073807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38785FD3-9FFE-497D-3F43-302D61E035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6635" y="307075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38785FD3-9FFE-497D-3F43-302D61E03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635" y="3070759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EFD84E77-A68B-C833-CF52-9504147758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9707" y="3619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EFD84E77-A68B-C833-CF52-950414775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07" y="3619399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4AB4B770-086F-B41D-C4E9-02E0FE46FA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3587" y="3616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7" name="Content Placeholder 2">
                <a:extLst>
                  <a:ext uri="{FF2B5EF4-FFF2-40B4-BE49-F238E27FC236}">
                    <a16:creationId xmlns:a16="http://schemas.microsoft.com/office/drawing/2014/main" id="{4AB4B770-086F-B41D-C4E9-02E0FE46F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587" y="3616351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E0E5E784-2016-189E-4557-5B120A3981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659" y="4210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8" name="Content Placeholder 2">
                <a:extLst>
                  <a:ext uri="{FF2B5EF4-FFF2-40B4-BE49-F238E27FC236}">
                    <a16:creationId xmlns:a16="http://schemas.microsoft.com/office/drawing/2014/main" id="{E0E5E784-2016-189E-4557-5B120A398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59" y="4210711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Content Placeholder 2">
            <a:extLst>
              <a:ext uri="{FF2B5EF4-FFF2-40B4-BE49-F238E27FC236}">
                <a16:creationId xmlns:a16="http://schemas.microsoft.com/office/drawing/2014/main" id="{9CD0CEBE-413B-4216-4658-B4694E36902F}"/>
              </a:ext>
            </a:extLst>
          </p:cNvPr>
          <p:cNvSpPr txBox="1">
            <a:spLocks/>
          </p:cNvSpPr>
          <p:nvPr/>
        </p:nvSpPr>
        <p:spPr>
          <a:xfrm>
            <a:off x="4594819" y="4207663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03068896-031C-A212-3C8F-F540840469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6659" y="476849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0" name="Content Placeholder 2">
                <a:extLst>
                  <a:ext uri="{FF2B5EF4-FFF2-40B4-BE49-F238E27FC236}">
                    <a16:creationId xmlns:a16="http://schemas.microsoft.com/office/drawing/2014/main" id="{03068896-031C-A212-3C8F-F54084046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659" y="4768495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id="{0AA0E9A0-D0A8-D8AD-4E65-AA14273551E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0539" y="476544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Content Placeholder 2">
                <a:extLst>
                  <a:ext uri="{FF2B5EF4-FFF2-40B4-BE49-F238E27FC236}">
                    <a16:creationId xmlns:a16="http://schemas.microsoft.com/office/drawing/2014/main" id="{0AA0E9A0-D0A8-D8AD-4E65-AA1427355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539" y="4765447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9D18980E-1104-4B3E-B462-E32D50A0D2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265" y="190731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2" name="Content Placeholder 2">
                <a:extLst>
                  <a:ext uri="{FF2B5EF4-FFF2-40B4-BE49-F238E27FC236}">
                    <a16:creationId xmlns:a16="http://schemas.microsoft.com/office/drawing/2014/main" id="{9D18980E-1104-4B3E-B462-E32D50A0D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265" y="1907314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ontent Placeholder 2">
                <a:extLst>
                  <a:ext uri="{FF2B5EF4-FFF2-40B4-BE49-F238E27FC236}">
                    <a16:creationId xmlns:a16="http://schemas.microsoft.com/office/drawing/2014/main" id="{76489D18-90A3-7EC6-387E-7DFC46B83E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6289" y="190426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3" name="Content Placeholder 2">
                <a:extLst>
                  <a:ext uri="{FF2B5EF4-FFF2-40B4-BE49-F238E27FC236}">
                    <a16:creationId xmlns:a16="http://schemas.microsoft.com/office/drawing/2014/main" id="{76489D18-90A3-7EC6-387E-7DFC46B83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289" y="1904266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1AE7C308-1BE0-F1C8-E3C2-1A13267F8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3611" y="532323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4" name="Content Placeholder 2">
                <a:extLst>
                  <a:ext uri="{FF2B5EF4-FFF2-40B4-BE49-F238E27FC236}">
                    <a16:creationId xmlns:a16="http://schemas.microsoft.com/office/drawing/2014/main" id="{1AE7C308-1BE0-F1C8-E3C2-1A13267F8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11" y="5323231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DE2E7ED6-11FA-1F37-9B22-9164D7CABD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37491" y="532018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5" name="Content Placeholder 2">
                <a:extLst>
                  <a:ext uri="{FF2B5EF4-FFF2-40B4-BE49-F238E27FC236}">
                    <a16:creationId xmlns:a16="http://schemas.microsoft.com/office/drawing/2014/main" id="{DE2E7ED6-11FA-1F37-9B22-9164D7CA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491" y="5320183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70F87A77-9AAF-BC51-8E16-8E4931A70E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6305" y="249253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6" name="Content Placeholder 2">
                <a:extLst>
                  <a:ext uri="{FF2B5EF4-FFF2-40B4-BE49-F238E27FC236}">
                    <a16:creationId xmlns:a16="http://schemas.microsoft.com/office/drawing/2014/main" id="{70F87A77-9AAF-BC51-8E16-8E4931A70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305" y="2492530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848F3F5B-72CD-F9AB-EACB-0496DE770C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00185" y="24894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7" name="Content Placeholder 2">
                <a:extLst>
                  <a:ext uri="{FF2B5EF4-FFF2-40B4-BE49-F238E27FC236}">
                    <a16:creationId xmlns:a16="http://schemas.microsoft.com/office/drawing/2014/main" id="{848F3F5B-72CD-F9AB-EACB-0496DE770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185" y="2489482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0DC1F7BA-CF9E-A853-C77A-914C5F8970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3603" y="307075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8" name="Content Placeholder 2">
                <a:extLst>
                  <a:ext uri="{FF2B5EF4-FFF2-40B4-BE49-F238E27FC236}">
                    <a16:creationId xmlns:a16="http://schemas.microsoft.com/office/drawing/2014/main" id="{0DC1F7BA-CF9E-A853-C77A-914C5F8970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603" y="3070759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Content Placeholder 2">
                <a:extLst>
                  <a:ext uri="{FF2B5EF4-FFF2-40B4-BE49-F238E27FC236}">
                    <a16:creationId xmlns:a16="http://schemas.microsoft.com/office/drawing/2014/main" id="{EB0B42BC-56B6-5062-0099-2E13A95771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7483" y="3067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9" name="Content Placeholder 2">
                <a:extLst>
                  <a:ext uri="{FF2B5EF4-FFF2-40B4-BE49-F238E27FC236}">
                    <a16:creationId xmlns:a16="http://schemas.microsoft.com/office/drawing/2014/main" id="{EB0B42BC-56B6-5062-0099-2E13A9577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483" y="3067711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4E38D120-DD5A-CC73-03DF-4402F23018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0555" y="3616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0" name="Content Placeholder 2">
                <a:extLst>
                  <a:ext uri="{FF2B5EF4-FFF2-40B4-BE49-F238E27FC236}">
                    <a16:creationId xmlns:a16="http://schemas.microsoft.com/office/drawing/2014/main" id="{4E38D120-DD5A-CC73-03DF-4402F230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555" y="3616351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E25CD2BB-4CF1-7F06-4B9B-C17BD3E367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4435" y="3613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1" name="Content Placeholder 2">
                <a:extLst>
                  <a:ext uri="{FF2B5EF4-FFF2-40B4-BE49-F238E27FC236}">
                    <a16:creationId xmlns:a16="http://schemas.microsoft.com/office/drawing/2014/main" id="{E25CD2BB-4CF1-7F06-4B9B-C17BD3E36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35" y="3613303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Content Placeholder 2">
                <a:extLst>
                  <a:ext uri="{FF2B5EF4-FFF2-40B4-BE49-F238E27FC236}">
                    <a16:creationId xmlns:a16="http://schemas.microsoft.com/office/drawing/2014/main" id="{D03DFB21-04B8-6886-11F7-D9758A7670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7507" y="4207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2" name="Content Placeholder 2">
                <a:extLst>
                  <a:ext uri="{FF2B5EF4-FFF2-40B4-BE49-F238E27FC236}">
                    <a16:creationId xmlns:a16="http://schemas.microsoft.com/office/drawing/2014/main" id="{D03DFB21-04B8-6886-11F7-D9758A767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07" y="4207663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" name="Content Placeholder 2">
            <a:extLst>
              <a:ext uri="{FF2B5EF4-FFF2-40B4-BE49-F238E27FC236}">
                <a16:creationId xmlns:a16="http://schemas.microsoft.com/office/drawing/2014/main" id="{6D38D46F-516B-B8FF-ECEA-2CA15245D543}"/>
              </a:ext>
            </a:extLst>
          </p:cNvPr>
          <p:cNvSpPr txBox="1">
            <a:spLocks/>
          </p:cNvSpPr>
          <p:nvPr/>
        </p:nvSpPr>
        <p:spPr>
          <a:xfrm>
            <a:off x="6045667" y="4204615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F9705D3B-332E-A085-C58D-9B1C724E50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7507" y="476544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4" name="Content Placeholder 2">
                <a:extLst>
                  <a:ext uri="{FF2B5EF4-FFF2-40B4-BE49-F238E27FC236}">
                    <a16:creationId xmlns:a16="http://schemas.microsoft.com/office/drawing/2014/main" id="{F9705D3B-332E-A085-C58D-9B1C724E5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507" y="4765447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Content Placeholder 2">
                <a:extLst>
                  <a:ext uri="{FF2B5EF4-FFF2-40B4-BE49-F238E27FC236}">
                    <a16:creationId xmlns:a16="http://schemas.microsoft.com/office/drawing/2014/main" id="{4943D7EE-E935-C79B-F4FB-03F07CB064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1387" y="4762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5" name="Content Placeholder 2">
                <a:extLst>
                  <a:ext uri="{FF2B5EF4-FFF2-40B4-BE49-F238E27FC236}">
                    <a16:creationId xmlns:a16="http://schemas.microsoft.com/office/drawing/2014/main" id="{4943D7EE-E935-C79B-F4FB-03F07CB06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87" y="4762399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E860A13E-F2EC-F03F-584D-D6A104AA28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4113" y="190426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6" name="Content Placeholder 2">
                <a:extLst>
                  <a:ext uri="{FF2B5EF4-FFF2-40B4-BE49-F238E27FC236}">
                    <a16:creationId xmlns:a16="http://schemas.microsoft.com/office/drawing/2014/main" id="{E860A13E-F2EC-F03F-584D-D6A104AA2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113" y="1904266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FE93D2A-28E7-0756-ABCA-102E35031A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7137" y="19012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7" name="Content Placeholder 2">
                <a:extLst>
                  <a:ext uri="{FF2B5EF4-FFF2-40B4-BE49-F238E27FC236}">
                    <a16:creationId xmlns:a16="http://schemas.microsoft.com/office/drawing/2014/main" id="{7FE93D2A-28E7-0756-ABCA-102E35031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137" y="1901218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Content Placeholder 2">
                <a:extLst>
                  <a:ext uri="{FF2B5EF4-FFF2-40B4-BE49-F238E27FC236}">
                    <a16:creationId xmlns:a16="http://schemas.microsoft.com/office/drawing/2014/main" id="{3B5088B1-64D2-4AA9-8790-A7A5F7C6EF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4459" y="532018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8" name="Content Placeholder 2">
                <a:extLst>
                  <a:ext uri="{FF2B5EF4-FFF2-40B4-BE49-F238E27FC236}">
                    <a16:creationId xmlns:a16="http://schemas.microsoft.com/office/drawing/2014/main" id="{3B5088B1-64D2-4AA9-8790-A7A5F7C6E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459" y="5320183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Content Placeholder 2">
                <a:extLst>
                  <a:ext uri="{FF2B5EF4-FFF2-40B4-BE49-F238E27FC236}">
                    <a16:creationId xmlns:a16="http://schemas.microsoft.com/office/drawing/2014/main" id="{97A3BBB3-B65D-F643-66AB-404C27D3EF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88339" y="53171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9" name="Content Placeholder 2">
                <a:extLst>
                  <a:ext uri="{FF2B5EF4-FFF2-40B4-BE49-F238E27FC236}">
                    <a16:creationId xmlns:a16="http://schemas.microsoft.com/office/drawing/2014/main" id="{97A3BBB3-B65D-F643-66AB-404C27D3E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339" y="5317135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>
            <a:extLst>
              <a:ext uri="{FF2B5EF4-FFF2-40B4-BE49-F238E27FC236}">
                <a16:creationId xmlns:a16="http://schemas.microsoft.com/office/drawing/2014/main" id="{3FA7CA02-8FE4-46DE-AEA8-8F2A2867BF28}"/>
              </a:ext>
            </a:extLst>
          </p:cNvPr>
          <p:cNvSpPr/>
          <p:nvPr/>
        </p:nvSpPr>
        <p:spPr>
          <a:xfrm>
            <a:off x="7056187" y="1841727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1" name="Content Placeholder 2">
            <a:extLst>
              <a:ext uri="{FF2B5EF4-FFF2-40B4-BE49-F238E27FC236}">
                <a16:creationId xmlns:a16="http://schemas.microsoft.com/office/drawing/2014/main" id="{0B792EE9-3477-C507-8497-8AA146D8A733}"/>
              </a:ext>
            </a:extLst>
          </p:cNvPr>
          <p:cNvSpPr txBox="1">
            <a:spLocks/>
          </p:cNvSpPr>
          <p:nvPr/>
        </p:nvSpPr>
        <p:spPr>
          <a:xfrm>
            <a:off x="6647501" y="1181667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id="{46658421-5692-ED18-0647-86D0BD50D7C7}"/>
              </a:ext>
            </a:extLst>
          </p:cNvPr>
          <p:cNvSpPr txBox="1">
            <a:spLocks/>
          </p:cNvSpPr>
          <p:nvPr/>
        </p:nvSpPr>
        <p:spPr>
          <a:xfrm>
            <a:off x="7037645" y="1187763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CB35A35E-BC60-0715-B3CE-5E7DE5DE9FD9}"/>
              </a:ext>
            </a:extLst>
          </p:cNvPr>
          <p:cNvSpPr/>
          <p:nvPr/>
        </p:nvSpPr>
        <p:spPr>
          <a:xfrm>
            <a:off x="8507035" y="1847823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4" name="Content Placeholder 2">
            <a:extLst>
              <a:ext uri="{FF2B5EF4-FFF2-40B4-BE49-F238E27FC236}">
                <a16:creationId xmlns:a16="http://schemas.microsoft.com/office/drawing/2014/main" id="{5261F701-1117-D990-222F-8647A9B3E2AA}"/>
              </a:ext>
            </a:extLst>
          </p:cNvPr>
          <p:cNvSpPr txBox="1">
            <a:spLocks/>
          </p:cNvSpPr>
          <p:nvPr/>
        </p:nvSpPr>
        <p:spPr>
          <a:xfrm>
            <a:off x="8098349" y="1187763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65" name="Content Placeholder 2">
            <a:extLst>
              <a:ext uri="{FF2B5EF4-FFF2-40B4-BE49-F238E27FC236}">
                <a16:creationId xmlns:a16="http://schemas.microsoft.com/office/drawing/2014/main" id="{8BB6984E-CDD3-F372-1CD8-DB27DA13693A}"/>
              </a:ext>
            </a:extLst>
          </p:cNvPr>
          <p:cNvSpPr txBox="1">
            <a:spLocks/>
          </p:cNvSpPr>
          <p:nvPr/>
        </p:nvSpPr>
        <p:spPr>
          <a:xfrm>
            <a:off x="8488493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5021A07-E7B9-EB38-7192-DCDBDE701417}"/>
              </a:ext>
            </a:extLst>
          </p:cNvPr>
          <p:cNvCxnSpPr>
            <a:cxnSpLocks/>
          </p:cNvCxnSpPr>
          <p:nvPr/>
        </p:nvCxnSpPr>
        <p:spPr>
          <a:xfrm>
            <a:off x="2145638" y="2362200"/>
            <a:ext cx="558130" cy="35560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Content Placeholder 2">
                <a:extLst>
                  <a:ext uri="{FF2B5EF4-FFF2-40B4-BE49-F238E27FC236}">
                    <a16:creationId xmlns:a16="http://schemas.microsoft.com/office/drawing/2014/main" id="{99463BB5-70B5-D091-EF44-44F08ED71B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1537" y="24864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8" name="Content Placeholder 2">
                <a:extLst>
                  <a:ext uri="{FF2B5EF4-FFF2-40B4-BE49-F238E27FC236}">
                    <a16:creationId xmlns:a16="http://schemas.microsoft.com/office/drawing/2014/main" id="{99463BB5-70B5-D091-EF44-44F08ED7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537" y="2486434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id="{84E288CC-DB40-73E0-D7B1-93435ADBDF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5417" y="248338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9" name="Content Placeholder 2">
                <a:extLst>
                  <a:ext uri="{FF2B5EF4-FFF2-40B4-BE49-F238E27FC236}">
                    <a16:creationId xmlns:a16="http://schemas.microsoft.com/office/drawing/2014/main" id="{84E288CC-DB40-73E0-D7B1-93435ADBD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417" y="2483386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Content Placeholder 2">
                <a:extLst>
                  <a:ext uri="{FF2B5EF4-FFF2-40B4-BE49-F238E27FC236}">
                    <a16:creationId xmlns:a16="http://schemas.microsoft.com/office/drawing/2014/main" id="{980E4D98-B3B3-8155-0C2B-729FE852F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8835" y="3064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0" name="Content Placeholder 2">
                <a:extLst>
                  <a:ext uri="{FF2B5EF4-FFF2-40B4-BE49-F238E27FC236}">
                    <a16:creationId xmlns:a16="http://schemas.microsoft.com/office/drawing/2014/main" id="{980E4D98-B3B3-8155-0C2B-729FE852F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835" y="3064663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Content Placeholder 2">
                <a:extLst>
                  <a:ext uri="{FF2B5EF4-FFF2-40B4-BE49-F238E27FC236}">
                    <a16:creationId xmlns:a16="http://schemas.microsoft.com/office/drawing/2014/main" id="{95D4B6C7-75D4-198B-2D20-682E39EABA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2715" y="3061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1" name="Content Placeholder 2">
                <a:extLst>
                  <a:ext uri="{FF2B5EF4-FFF2-40B4-BE49-F238E27FC236}">
                    <a16:creationId xmlns:a16="http://schemas.microsoft.com/office/drawing/2014/main" id="{95D4B6C7-75D4-198B-2D20-682E39EAB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715" y="3061615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05518F6-BBC1-415A-08F6-9EB758EFAE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5787" y="3610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2" name="Content Placeholder 2">
                <a:extLst>
                  <a:ext uri="{FF2B5EF4-FFF2-40B4-BE49-F238E27FC236}">
                    <a16:creationId xmlns:a16="http://schemas.microsoft.com/office/drawing/2014/main" id="{B05518F6-BBC1-415A-08F6-9EB758EFA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787" y="3610255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4D468A8E-8227-457C-2A04-F681B8E4E5B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9667" y="36072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3" name="Content Placeholder 2">
                <a:extLst>
                  <a:ext uri="{FF2B5EF4-FFF2-40B4-BE49-F238E27FC236}">
                    <a16:creationId xmlns:a16="http://schemas.microsoft.com/office/drawing/2014/main" id="{4D468A8E-8227-457C-2A04-F681B8E4E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9667" y="3607207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ontent Placeholder 2">
                <a:extLst>
                  <a:ext uri="{FF2B5EF4-FFF2-40B4-BE49-F238E27FC236}">
                    <a16:creationId xmlns:a16="http://schemas.microsoft.com/office/drawing/2014/main" id="{84AFBE1F-55C2-64F4-4A4F-144EC5D8AE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2739" y="420156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4" name="Content Placeholder 2">
                <a:extLst>
                  <a:ext uri="{FF2B5EF4-FFF2-40B4-BE49-F238E27FC236}">
                    <a16:creationId xmlns:a16="http://schemas.microsoft.com/office/drawing/2014/main" id="{84AFBE1F-55C2-64F4-4A4F-144EC5D8A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39" y="4201567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A47561C9-F434-F98E-6D2D-2E2C2DAD09CA}"/>
              </a:ext>
            </a:extLst>
          </p:cNvPr>
          <p:cNvSpPr txBox="1">
            <a:spLocks/>
          </p:cNvSpPr>
          <p:nvPr/>
        </p:nvSpPr>
        <p:spPr>
          <a:xfrm>
            <a:off x="7520899" y="4198519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306E9173-F9A3-7239-DD90-8AD99BFFD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02739" y="4759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6" name="Content Placeholder 2">
                <a:extLst>
                  <a:ext uri="{FF2B5EF4-FFF2-40B4-BE49-F238E27FC236}">
                    <a16:creationId xmlns:a16="http://schemas.microsoft.com/office/drawing/2014/main" id="{306E9173-F9A3-7239-DD90-8AD99BFFD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739" y="4759351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42FE4434-E693-2ACA-7D44-CC27BEED63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6619" y="4756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7" name="Content Placeholder 2">
                <a:extLst>
                  <a:ext uri="{FF2B5EF4-FFF2-40B4-BE49-F238E27FC236}">
                    <a16:creationId xmlns:a16="http://schemas.microsoft.com/office/drawing/2014/main" id="{42FE4434-E693-2ACA-7D44-CC27BEED6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619" y="4756303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82DEFA19-2E04-9776-E4A1-94E44D0E07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9345" y="18981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8" name="Content Placeholder 2">
                <a:extLst>
                  <a:ext uri="{FF2B5EF4-FFF2-40B4-BE49-F238E27FC236}">
                    <a16:creationId xmlns:a16="http://schemas.microsoft.com/office/drawing/2014/main" id="{82DEFA19-2E04-9776-E4A1-94E44D0E0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345" y="1898170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90D03601-F1ED-BF77-722F-D81338C570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72369" y="189512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9" name="Content Placeholder 2">
                <a:extLst>
                  <a:ext uri="{FF2B5EF4-FFF2-40B4-BE49-F238E27FC236}">
                    <a16:creationId xmlns:a16="http://schemas.microsoft.com/office/drawing/2014/main" id="{90D03601-F1ED-BF77-722F-D81338C57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369" y="1895122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B365B8D0-BB71-22B9-A9C1-A7D6D3BA15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9691" y="53140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0" name="Content Placeholder 2">
                <a:extLst>
                  <a:ext uri="{FF2B5EF4-FFF2-40B4-BE49-F238E27FC236}">
                    <a16:creationId xmlns:a16="http://schemas.microsoft.com/office/drawing/2014/main" id="{B365B8D0-BB71-22B9-A9C1-A7D6D3BA1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691" y="5314087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07C5B9F1-C1D8-C5E3-54DA-B649AA0AA6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3571" y="531103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1" name="Content Placeholder 2">
                <a:extLst>
                  <a:ext uri="{FF2B5EF4-FFF2-40B4-BE49-F238E27FC236}">
                    <a16:creationId xmlns:a16="http://schemas.microsoft.com/office/drawing/2014/main" id="{07C5B9F1-C1D8-C5E3-54DA-B649AA0AA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571" y="5311039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Content Placeholder 2">
                <a:extLst>
                  <a:ext uri="{FF2B5EF4-FFF2-40B4-BE49-F238E27FC236}">
                    <a16:creationId xmlns:a16="http://schemas.microsoft.com/office/drawing/2014/main" id="{44122E6F-D227-81DC-FF16-6F64607698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62385" y="248338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2" name="Content Placeholder 2">
                <a:extLst>
                  <a:ext uri="{FF2B5EF4-FFF2-40B4-BE49-F238E27FC236}">
                    <a16:creationId xmlns:a16="http://schemas.microsoft.com/office/drawing/2014/main" id="{44122E6F-D227-81DC-FF16-6F6460769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385" y="2483386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Content Placeholder 2">
                <a:extLst>
                  <a:ext uri="{FF2B5EF4-FFF2-40B4-BE49-F238E27FC236}">
                    <a16:creationId xmlns:a16="http://schemas.microsoft.com/office/drawing/2014/main" id="{023B104B-499A-14CA-94EC-38ECD5B2F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6265" y="248033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3" name="Content Placeholder 2">
                <a:extLst>
                  <a:ext uri="{FF2B5EF4-FFF2-40B4-BE49-F238E27FC236}">
                    <a16:creationId xmlns:a16="http://schemas.microsoft.com/office/drawing/2014/main" id="{023B104B-499A-14CA-94EC-38ECD5B2F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265" y="2480338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Content Placeholder 2">
                <a:extLst>
                  <a:ext uri="{FF2B5EF4-FFF2-40B4-BE49-F238E27FC236}">
                    <a16:creationId xmlns:a16="http://schemas.microsoft.com/office/drawing/2014/main" id="{13559474-7247-F6C9-BC19-06D60B5529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9683" y="30616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4" name="Content Placeholder 2">
                <a:extLst>
                  <a:ext uri="{FF2B5EF4-FFF2-40B4-BE49-F238E27FC236}">
                    <a16:creationId xmlns:a16="http://schemas.microsoft.com/office/drawing/2014/main" id="{13559474-7247-F6C9-BC19-06D60B552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9683" y="3061615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Content Placeholder 2">
                <a:extLst>
                  <a:ext uri="{FF2B5EF4-FFF2-40B4-BE49-F238E27FC236}">
                    <a16:creationId xmlns:a16="http://schemas.microsoft.com/office/drawing/2014/main" id="{B51EC87F-C01D-E569-F9EC-740C19A86A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3563" y="305856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5" name="Content Placeholder 2">
                <a:extLst>
                  <a:ext uri="{FF2B5EF4-FFF2-40B4-BE49-F238E27FC236}">
                    <a16:creationId xmlns:a16="http://schemas.microsoft.com/office/drawing/2014/main" id="{B51EC87F-C01D-E569-F9EC-740C19A86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563" y="3058567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Content Placeholder 2">
                <a:extLst>
                  <a:ext uri="{FF2B5EF4-FFF2-40B4-BE49-F238E27FC236}">
                    <a16:creationId xmlns:a16="http://schemas.microsoft.com/office/drawing/2014/main" id="{796FDD16-0BAA-D75F-2060-924710807E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6635" y="36072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6" name="Content Placeholder 2">
                <a:extLst>
                  <a:ext uri="{FF2B5EF4-FFF2-40B4-BE49-F238E27FC236}">
                    <a16:creationId xmlns:a16="http://schemas.microsoft.com/office/drawing/2014/main" id="{796FDD16-0BAA-D75F-2060-924710807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635" y="3607207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Content Placeholder 2">
                <a:extLst>
                  <a:ext uri="{FF2B5EF4-FFF2-40B4-BE49-F238E27FC236}">
                    <a16:creationId xmlns:a16="http://schemas.microsoft.com/office/drawing/2014/main" id="{7F345190-B08A-558A-F223-7D7C677F09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0515" y="360415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7" name="Content Placeholder 2">
                <a:extLst>
                  <a:ext uri="{FF2B5EF4-FFF2-40B4-BE49-F238E27FC236}">
                    <a16:creationId xmlns:a16="http://schemas.microsoft.com/office/drawing/2014/main" id="{7F345190-B08A-558A-F223-7D7C677F0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0515" y="3604159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Content Placeholder 2">
                <a:extLst>
                  <a:ext uri="{FF2B5EF4-FFF2-40B4-BE49-F238E27FC236}">
                    <a16:creationId xmlns:a16="http://schemas.microsoft.com/office/drawing/2014/main" id="{86836768-1C99-DF44-BB5A-210B896E59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3587" y="419851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8" name="Content Placeholder 2">
                <a:extLst>
                  <a:ext uri="{FF2B5EF4-FFF2-40B4-BE49-F238E27FC236}">
                    <a16:creationId xmlns:a16="http://schemas.microsoft.com/office/drawing/2014/main" id="{86836768-1C99-DF44-BB5A-210B896E5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587" y="4198519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Content Placeholder 2">
            <a:extLst>
              <a:ext uri="{FF2B5EF4-FFF2-40B4-BE49-F238E27FC236}">
                <a16:creationId xmlns:a16="http://schemas.microsoft.com/office/drawing/2014/main" id="{8C77B4D4-081A-2F0D-8CAA-0F93EC6D6DC2}"/>
              </a:ext>
            </a:extLst>
          </p:cNvPr>
          <p:cNvSpPr txBox="1">
            <a:spLocks/>
          </p:cNvSpPr>
          <p:nvPr/>
        </p:nvSpPr>
        <p:spPr>
          <a:xfrm>
            <a:off x="8971747" y="4195471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6B527B1E-F679-5F8E-9220-E3CC8184C0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3587" y="4756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0" name="Content Placeholder 2">
                <a:extLst>
                  <a:ext uri="{FF2B5EF4-FFF2-40B4-BE49-F238E27FC236}">
                    <a16:creationId xmlns:a16="http://schemas.microsoft.com/office/drawing/2014/main" id="{6B527B1E-F679-5F8E-9220-E3CC8184C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3587" y="4756303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Content Placeholder 2">
                <a:extLst>
                  <a:ext uri="{FF2B5EF4-FFF2-40B4-BE49-F238E27FC236}">
                    <a16:creationId xmlns:a16="http://schemas.microsoft.com/office/drawing/2014/main" id="{DB4C2968-93F7-A342-CD9B-59501D054A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7467" y="47532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1" name="Content Placeholder 2">
                <a:extLst>
                  <a:ext uri="{FF2B5EF4-FFF2-40B4-BE49-F238E27FC236}">
                    <a16:creationId xmlns:a16="http://schemas.microsoft.com/office/drawing/2014/main" id="{DB4C2968-93F7-A342-CD9B-59501D05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467" y="4753255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Content Placeholder 2">
                <a:extLst>
                  <a:ext uri="{FF2B5EF4-FFF2-40B4-BE49-F238E27FC236}">
                    <a16:creationId xmlns:a16="http://schemas.microsoft.com/office/drawing/2014/main" id="{FFD7BAB1-8BF3-AA2F-BC9D-A3D9E96408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193" y="189512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2" name="Content Placeholder 2">
                <a:extLst>
                  <a:ext uri="{FF2B5EF4-FFF2-40B4-BE49-F238E27FC236}">
                    <a16:creationId xmlns:a16="http://schemas.microsoft.com/office/drawing/2014/main" id="{FFD7BAB1-8BF3-AA2F-BC9D-A3D9E9640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193" y="1895122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Content Placeholder 2">
                <a:extLst>
                  <a:ext uri="{FF2B5EF4-FFF2-40B4-BE49-F238E27FC236}">
                    <a16:creationId xmlns:a16="http://schemas.microsoft.com/office/drawing/2014/main" id="{27E9DCA3-5084-43F9-AA4B-93DEBF4CFC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23217" y="189207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3" name="Content Placeholder 2">
                <a:extLst>
                  <a:ext uri="{FF2B5EF4-FFF2-40B4-BE49-F238E27FC236}">
                    <a16:creationId xmlns:a16="http://schemas.microsoft.com/office/drawing/2014/main" id="{27E9DCA3-5084-43F9-AA4B-93DEBF4C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217" y="1892074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Content Placeholder 2">
                <a:extLst>
                  <a:ext uri="{FF2B5EF4-FFF2-40B4-BE49-F238E27FC236}">
                    <a16:creationId xmlns:a16="http://schemas.microsoft.com/office/drawing/2014/main" id="{5E838157-C7AA-6DDD-E8EC-7029D5D506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50539" y="531103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" name="Content Placeholder 2">
                <a:extLst>
                  <a:ext uri="{FF2B5EF4-FFF2-40B4-BE49-F238E27FC236}">
                    <a16:creationId xmlns:a16="http://schemas.microsoft.com/office/drawing/2014/main" id="{5E838157-C7AA-6DDD-E8EC-7029D5D50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539" y="5311039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Content Placeholder 2">
                <a:extLst>
                  <a:ext uri="{FF2B5EF4-FFF2-40B4-BE49-F238E27FC236}">
                    <a16:creationId xmlns:a16="http://schemas.microsoft.com/office/drawing/2014/main" id="{52B6BBB6-6A79-DE60-FB57-63F4C14DD0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14419" y="530799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5" name="Content Placeholder 2">
                <a:extLst>
                  <a:ext uri="{FF2B5EF4-FFF2-40B4-BE49-F238E27FC236}">
                    <a16:creationId xmlns:a16="http://schemas.microsoft.com/office/drawing/2014/main" id="{52B6BBB6-6A79-DE60-FB57-63F4C14DD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4419" y="5307991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6" name="Rectangle 195">
            <a:extLst>
              <a:ext uri="{FF2B5EF4-FFF2-40B4-BE49-F238E27FC236}">
                <a16:creationId xmlns:a16="http://schemas.microsoft.com/office/drawing/2014/main" id="{1BA7FFC5-E849-8CAA-39B2-F6142F35C16D}"/>
              </a:ext>
            </a:extLst>
          </p:cNvPr>
          <p:cNvSpPr/>
          <p:nvPr/>
        </p:nvSpPr>
        <p:spPr>
          <a:xfrm>
            <a:off x="9988363" y="1847823"/>
            <a:ext cx="992357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7" name="Content Placeholder 2">
            <a:extLst>
              <a:ext uri="{FF2B5EF4-FFF2-40B4-BE49-F238E27FC236}">
                <a16:creationId xmlns:a16="http://schemas.microsoft.com/office/drawing/2014/main" id="{7DDED575-2E35-3292-8D98-F5FFBB4B5791}"/>
              </a:ext>
            </a:extLst>
          </p:cNvPr>
          <p:cNvSpPr txBox="1">
            <a:spLocks/>
          </p:cNvSpPr>
          <p:nvPr/>
        </p:nvSpPr>
        <p:spPr>
          <a:xfrm>
            <a:off x="9579677" y="1187763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198" name="Content Placeholder 2">
            <a:extLst>
              <a:ext uri="{FF2B5EF4-FFF2-40B4-BE49-F238E27FC236}">
                <a16:creationId xmlns:a16="http://schemas.microsoft.com/office/drawing/2014/main" id="{247EAF5F-20A0-87AC-3060-E735AF115512}"/>
              </a:ext>
            </a:extLst>
          </p:cNvPr>
          <p:cNvSpPr txBox="1">
            <a:spLocks/>
          </p:cNvSpPr>
          <p:nvPr/>
        </p:nvSpPr>
        <p:spPr>
          <a:xfrm>
            <a:off x="9969821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3EA106C7-EE3D-2DCE-55E7-9D34F1C79334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260AC089-240A-BB02-561F-B09DF2E8D9E4}"/>
              </a:ext>
            </a:extLst>
          </p:cNvPr>
          <p:cNvCxnSpPr>
            <a:cxnSpLocks/>
          </p:cNvCxnSpPr>
          <p:nvPr/>
        </p:nvCxnSpPr>
        <p:spPr>
          <a:xfrm>
            <a:off x="10404624" y="449376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Content Placeholder 2">
                <a:extLst>
                  <a:ext uri="{FF2B5EF4-FFF2-40B4-BE49-F238E27FC236}">
                    <a16:creationId xmlns:a16="http://schemas.microsoft.com/office/drawing/2014/main" id="{91C56FA8-4238-46A2-BA62-5138505749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43713" y="249253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3" name="Content Placeholder 2">
                <a:extLst>
                  <a:ext uri="{FF2B5EF4-FFF2-40B4-BE49-F238E27FC236}">
                    <a16:creationId xmlns:a16="http://schemas.microsoft.com/office/drawing/2014/main" id="{91C56FA8-4238-46A2-BA62-513850574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713" y="2492530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Content Placeholder 2">
                <a:extLst>
                  <a:ext uri="{FF2B5EF4-FFF2-40B4-BE49-F238E27FC236}">
                    <a16:creationId xmlns:a16="http://schemas.microsoft.com/office/drawing/2014/main" id="{B4050A58-2CD7-2987-EFB1-9660D4527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7593" y="24894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4" name="Content Placeholder 2">
                <a:extLst>
                  <a:ext uri="{FF2B5EF4-FFF2-40B4-BE49-F238E27FC236}">
                    <a16:creationId xmlns:a16="http://schemas.microsoft.com/office/drawing/2014/main" id="{B4050A58-2CD7-2987-EFB1-9660D4527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593" y="2489482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Content Placeholder 2">
                <a:extLst>
                  <a:ext uri="{FF2B5EF4-FFF2-40B4-BE49-F238E27FC236}">
                    <a16:creationId xmlns:a16="http://schemas.microsoft.com/office/drawing/2014/main" id="{D82A6FC4-2E14-C8B7-9F19-A97D3A74B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41011" y="307075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5" name="Content Placeholder 2">
                <a:extLst>
                  <a:ext uri="{FF2B5EF4-FFF2-40B4-BE49-F238E27FC236}">
                    <a16:creationId xmlns:a16="http://schemas.microsoft.com/office/drawing/2014/main" id="{D82A6FC4-2E14-C8B7-9F19-A97D3A74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011" y="3070759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Content Placeholder 2">
                <a:extLst>
                  <a:ext uri="{FF2B5EF4-FFF2-40B4-BE49-F238E27FC236}">
                    <a16:creationId xmlns:a16="http://schemas.microsoft.com/office/drawing/2014/main" id="{084B7B51-FE9B-AFF6-C95E-44EF9DD107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4891" y="30677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6" name="Content Placeholder 2">
                <a:extLst>
                  <a:ext uri="{FF2B5EF4-FFF2-40B4-BE49-F238E27FC236}">
                    <a16:creationId xmlns:a16="http://schemas.microsoft.com/office/drawing/2014/main" id="{084B7B51-FE9B-AFF6-C95E-44EF9DD10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891" y="3067711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Content Placeholder 2">
                <a:extLst>
                  <a:ext uri="{FF2B5EF4-FFF2-40B4-BE49-F238E27FC236}">
                    <a16:creationId xmlns:a16="http://schemas.microsoft.com/office/drawing/2014/main" id="{C72590A5-D615-C279-A193-CE16783634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7963" y="36163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7" name="Content Placeholder 2">
                <a:extLst>
                  <a:ext uri="{FF2B5EF4-FFF2-40B4-BE49-F238E27FC236}">
                    <a16:creationId xmlns:a16="http://schemas.microsoft.com/office/drawing/2014/main" id="{C72590A5-D615-C279-A193-CE1678363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7963" y="3616351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Content Placeholder 2">
                <a:extLst>
                  <a:ext uri="{FF2B5EF4-FFF2-40B4-BE49-F238E27FC236}">
                    <a16:creationId xmlns:a16="http://schemas.microsoft.com/office/drawing/2014/main" id="{BAC34D34-804C-B891-5127-0142FBD59F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1843" y="36133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8" name="Content Placeholder 2">
                <a:extLst>
                  <a:ext uri="{FF2B5EF4-FFF2-40B4-BE49-F238E27FC236}">
                    <a16:creationId xmlns:a16="http://schemas.microsoft.com/office/drawing/2014/main" id="{BAC34D34-804C-B891-5127-0142FBD59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1843" y="3613303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Content Placeholder 2">
                <a:extLst>
                  <a:ext uri="{FF2B5EF4-FFF2-40B4-BE49-F238E27FC236}">
                    <a16:creationId xmlns:a16="http://schemas.microsoft.com/office/drawing/2014/main" id="{143793CF-EAA8-1B6E-15EF-0CA9005D3D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4915" y="42076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9" name="Content Placeholder 2">
                <a:extLst>
                  <a:ext uri="{FF2B5EF4-FFF2-40B4-BE49-F238E27FC236}">
                    <a16:creationId xmlns:a16="http://schemas.microsoft.com/office/drawing/2014/main" id="{143793CF-EAA8-1B6E-15EF-0CA9005D3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915" y="4207663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0" name="Content Placeholder 2">
            <a:extLst>
              <a:ext uri="{FF2B5EF4-FFF2-40B4-BE49-F238E27FC236}">
                <a16:creationId xmlns:a16="http://schemas.microsoft.com/office/drawing/2014/main" id="{4B8A6278-1E06-6927-F2DA-ED2D836B5392}"/>
              </a:ext>
            </a:extLst>
          </p:cNvPr>
          <p:cNvSpPr txBox="1">
            <a:spLocks/>
          </p:cNvSpPr>
          <p:nvPr/>
        </p:nvSpPr>
        <p:spPr>
          <a:xfrm>
            <a:off x="10453075" y="4204615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Content Placeholder 2">
                <a:extLst>
                  <a:ext uri="{FF2B5EF4-FFF2-40B4-BE49-F238E27FC236}">
                    <a16:creationId xmlns:a16="http://schemas.microsoft.com/office/drawing/2014/main" id="{117E749B-8DD8-0239-A800-697398B807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4915" y="476544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1" name="Content Placeholder 2">
                <a:extLst>
                  <a:ext uri="{FF2B5EF4-FFF2-40B4-BE49-F238E27FC236}">
                    <a16:creationId xmlns:a16="http://schemas.microsoft.com/office/drawing/2014/main" id="{117E749B-8DD8-0239-A800-697398B80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915" y="4765447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Content Placeholder 2">
                <a:extLst>
                  <a:ext uri="{FF2B5EF4-FFF2-40B4-BE49-F238E27FC236}">
                    <a16:creationId xmlns:a16="http://schemas.microsoft.com/office/drawing/2014/main" id="{81288148-71B8-6869-5E2E-3A02239A0C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98795" y="47623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2" name="Content Placeholder 2">
                <a:extLst>
                  <a:ext uri="{FF2B5EF4-FFF2-40B4-BE49-F238E27FC236}">
                    <a16:creationId xmlns:a16="http://schemas.microsoft.com/office/drawing/2014/main" id="{81288148-71B8-6869-5E2E-3A02239A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795" y="4762399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Content Placeholder 2">
                <a:extLst>
                  <a:ext uri="{FF2B5EF4-FFF2-40B4-BE49-F238E27FC236}">
                    <a16:creationId xmlns:a16="http://schemas.microsoft.com/office/drawing/2014/main" id="{2F3B821A-5014-0511-99C8-DA50B934AD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1521" y="190426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3" name="Content Placeholder 2">
                <a:extLst>
                  <a:ext uri="{FF2B5EF4-FFF2-40B4-BE49-F238E27FC236}">
                    <a16:creationId xmlns:a16="http://schemas.microsoft.com/office/drawing/2014/main" id="{2F3B821A-5014-0511-99C8-DA50B934A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21" y="1904266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0C39935E-AE6E-E6C3-D348-26DABE0D0A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04545" y="19012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4" name="Content Placeholder 2">
                <a:extLst>
                  <a:ext uri="{FF2B5EF4-FFF2-40B4-BE49-F238E27FC236}">
                    <a16:creationId xmlns:a16="http://schemas.microsoft.com/office/drawing/2014/main" id="{0C39935E-AE6E-E6C3-D348-26DABE0D0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545" y="1901218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Content Placeholder 2">
                <a:extLst>
                  <a:ext uri="{FF2B5EF4-FFF2-40B4-BE49-F238E27FC236}">
                    <a16:creationId xmlns:a16="http://schemas.microsoft.com/office/drawing/2014/main" id="{8CC43A27-0D4E-71C9-85DA-5092C15509C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31867" y="532018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5" name="Content Placeholder 2">
                <a:extLst>
                  <a:ext uri="{FF2B5EF4-FFF2-40B4-BE49-F238E27FC236}">
                    <a16:creationId xmlns:a16="http://schemas.microsoft.com/office/drawing/2014/main" id="{8CC43A27-0D4E-71C9-85DA-5092C1550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867" y="5320183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B7701012-7612-EE7F-A3E9-41B4B00655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95747" y="53171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6" name="Content Placeholder 2">
                <a:extLst>
                  <a:ext uri="{FF2B5EF4-FFF2-40B4-BE49-F238E27FC236}">
                    <a16:creationId xmlns:a16="http://schemas.microsoft.com/office/drawing/2014/main" id="{B7701012-7612-EE7F-A3E9-41B4B0065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5747" y="5317135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5F57B081-0CD8-FE80-993A-1EF8B979315E}"/>
              </a:ext>
            </a:extLst>
          </p:cNvPr>
          <p:cNvCxnSpPr>
            <a:cxnSpLocks/>
          </p:cNvCxnSpPr>
          <p:nvPr/>
        </p:nvCxnSpPr>
        <p:spPr>
          <a:xfrm>
            <a:off x="3043196" y="278307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F272B90C-109C-C78B-89E6-0763B6997390}"/>
              </a:ext>
            </a:extLst>
          </p:cNvPr>
          <p:cNvCxnSpPr>
            <a:cxnSpLocks/>
          </p:cNvCxnSpPr>
          <p:nvPr/>
        </p:nvCxnSpPr>
        <p:spPr>
          <a:xfrm>
            <a:off x="3558499" y="2997200"/>
            <a:ext cx="650889" cy="19113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B1EE4CA3-7D2D-EB08-1A6F-977F809EDD0D}"/>
              </a:ext>
            </a:extLst>
          </p:cNvPr>
          <p:cNvCxnSpPr>
            <a:cxnSpLocks/>
          </p:cNvCxnSpPr>
          <p:nvPr/>
        </p:nvCxnSpPr>
        <p:spPr>
          <a:xfrm flipV="1">
            <a:off x="4967021" y="3511550"/>
            <a:ext cx="709193" cy="14541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C28FFC93-C7AB-0B40-9B02-EED481A1CF97}"/>
              </a:ext>
            </a:extLst>
          </p:cNvPr>
          <p:cNvCxnSpPr>
            <a:cxnSpLocks/>
          </p:cNvCxnSpPr>
          <p:nvPr/>
        </p:nvCxnSpPr>
        <p:spPr>
          <a:xfrm>
            <a:off x="5968768" y="337743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0" name="Straight Arrow Connector 249">
            <a:extLst>
              <a:ext uri="{FF2B5EF4-FFF2-40B4-BE49-F238E27FC236}">
                <a16:creationId xmlns:a16="http://schemas.microsoft.com/office/drawing/2014/main" id="{75459738-B8A2-3113-7F3F-B5D7F2377ECA}"/>
              </a:ext>
            </a:extLst>
          </p:cNvPr>
          <p:cNvCxnSpPr>
            <a:cxnSpLocks/>
          </p:cNvCxnSpPr>
          <p:nvPr/>
        </p:nvCxnSpPr>
        <p:spPr>
          <a:xfrm>
            <a:off x="6467761" y="3556000"/>
            <a:ext cx="660592" cy="191770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4" name="Straight Arrow Connector 253">
            <a:extLst>
              <a:ext uri="{FF2B5EF4-FFF2-40B4-BE49-F238E27FC236}">
                <a16:creationId xmlns:a16="http://schemas.microsoft.com/office/drawing/2014/main" id="{BCB69270-FD70-F9F5-DEA9-D4C833E8D64B}"/>
              </a:ext>
            </a:extLst>
          </p:cNvPr>
          <p:cNvCxnSpPr>
            <a:cxnSpLocks/>
          </p:cNvCxnSpPr>
          <p:nvPr/>
        </p:nvCxnSpPr>
        <p:spPr>
          <a:xfrm>
            <a:off x="7454668" y="561898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8703EF1C-81E6-3EF1-D098-29BFA97CB82A}"/>
              </a:ext>
            </a:extLst>
          </p:cNvPr>
          <p:cNvCxnSpPr>
            <a:cxnSpLocks/>
          </p:cNvCxnSpPr>
          <p:nvPr/>
        </p:nvCxnSpPr>
        <p:spPr>
          <a:xfrm flipV="1">
            <a:off x="7899400" y="4038600"/>
            <a:ext cx="734665" cy="14795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24C12CB5-016B-B2E0-0AA6-ED0C087A4FC0}"/>
              </a:ext>
            </a:extLst>
          </p:cNvPr>
          <p:cNvCxnSpPr>
            <a:cxnSpLocks/>
          </p:cNvCxnSpPr>
          <p:nvPr/>
        </p:nvCxnSpPr>
        <p:spPr>
          <a:xfrm>
            <a:off x="8921518" y="3904488"/>
            <a:ext cx="180794" cy="0"/>
          </a:xfrm>
          <a:prstGeom prst="straightConnector1">
            <a:avLst/>
          </a:prstGeom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D9968AF0-9EDE-B4A2-B746-4CAA03FC1975}"/>
              </a:ext>
            </a:extLst>
          </p:cNvPr>
          <p:cNvCxnSpPr>
            <a:cxnSpLocks/>
          </p:cNvCxnSpPr>
          <p:nvPr/>
        </p:nvCxnSpPr>
        <p:spPr>
          <a:xfrm>
            <a:off x="9448800" y="4006850"/>
            <a:ext cx="571500" cy="40005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21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4ACF3-6D86-D6B8-2B99-2B2D3CC3D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1AC0-3E2A-52DC-5872-06CB5093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can we improve runtime?</a:t>
            </a:r>
          </a:p>
        </p:txBody>
      </p:sp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02BA2AE2-5994-27F7-6B89-44D4E1070AE6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E5B45-FC2E-6C84-EDEB-E4DC16D4FF7B}"/>
              </a:ext>
            </a:extLst>
          </p:cNvPr>
          <p:cNvSpPr txBox="1">
            <a:spLocks/>
          </p:cNvSpPr>
          <p:nvPr/>
        </p:nvSpPr>
        <p:spPr>
          <a:xfrm>
            <a:off x="1103579" y="1486285"/>
            <a:ext cx="4499646" cy="1408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/>
              </a:rPr>
              <a:t>Suffix Array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lang="en-US" sz="2000" noProof="0" dirty="0">
                <a:solidFill>
                  <a:prstClr val="white"/>
                </a:solidFill>
                <a:latin typeface="Tw Cen MT" panose="020B0602020104020603"/>
              </a:rPr>
              <a:t>Data structure to store the rotation information through the starting indexes of all the suffixes after sorting.</a:t>
            </a:r>
            <a:endParaRPr lang="en-US" dirty="0">
              <a:latin typeface="Tw Cen MT" panose="020B0602020104020603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7F5610-616C-D99B-F092-8CA2A02F43E5}"/>
              </a:ext>
            </a:extLst>
          </p:cNvPr>
          <p:cNvSpPr txBox="1">
            <a:spLocks/>
          </p:cNvSpPr>
          <p:nvPr/>
        </p:nvSpPr>
        <p:spPr>
          <a:xfrm>
            <a:off x="2335867" y="2730202"/>
            <a:ext cx="3083299" cy="396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banana$</a:t>
            </a:r>
          </a:p>
          <a:p>
            <a:pPr marL="0" indent="0" algn="ctr">
              <a:buNone/>
            </a:pPr>
            <a:r>
              <a:rPr lang="en-US" spc="2000" dirty="0" err="1">
                <a:solidFill>
                  <a:prstClr val="white"/>
                </a:solidFill>
              </a:rPr>
              <a:t>anana</a:t>
            </a:r>
            <a:r>
              <a:rPr lang="en-US" spc="2000" dirty="0">
                <a:solidFill>
                  <a:prstClr val="white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nana$</a:t>
            </a:r>
          </a:p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ana$</a:t>
            </a:r>
          </a:p>
          <a:p>
            <a:pPr marL="0" indent="0" algn="ctr">
              <a:buNone/>
            </a:pPr>
            <a:r>
              <a:rPr lang="en-US" spc="2000" dirty="0" err="1">
                <a:solidFill>
                  <a:prstClr val="white"/>
                </a:solidFill>
              </a:rPr>
              <a:t>na</a:t>
            </a:r>
            <a:r>
              <a:rPr lang="en-US" spc="2000" dirty="0">
                <a:solidFill>
                  <a:prstClr val="white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a$</a:t>
            </a:r>
          </a:p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$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DAE8D0-F9CB-DAF0-0825-203CB6FC639E}"/>
              </a:ext>
            </a:extLst>
          </p:cNvPr>
          <p:cNvSpPr txBox="1">
            <a:spLocks/>
          </p:cNvSpPr>
          <p:nvPr/>
        </p:nvSpPr>
        <p:spPr>
          <a:xfrm>
            <a:off x="1869416" y="2745289"/>
            <a:ext cx="360524" cy="396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0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5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FCCB90-C2A7-4DDA-3FBC-222CEB9D3C2D}"/>
              </a:ext>
            </a:extLst>
          </p:cNvPr>
          <p:cNvCxnSpPr>
            <a:cxnSpLocks/>
          </p:cNvCxnSpPr>
          <p:nvPr/>
        </p:nvCxnSpPr>
        <p:spPr>
          <a:xfrm>
            <a:off x="5170233" y="4711805"/>
            <a:ext cx="1665280" cy="754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01A2074-7BC3-FE8E-1A6B-86621AC067A0}"/>
              </a:ext>
            </a:extLst>
          </p:cNvPr>
          <p:cNvSpPr txBox="1">
            <a:spLocks/>
          </p:cNvSpPr>
          <p:nvPr/>
        </p:nvSpPr>
        <p:spPr>
          <a:xfrm>
            <a:off x="7550897" y="2715115"/>
            <a:ext cx="3083299" cy="399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a$</a:t>
            </a:r>
          </a:p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ana$</a:t>
            </a:r>
          </a:p>
          <a:p>
            <a:pPr marL="0" indent="0" algn="ctr">
              <a:buNone/>
            </a:pPr>
            <a:r>
              <a:rPr lang="en-US" spc="2000" dirty="0" err="1">
                <a:solidFill>
                  <a:prstClr val="white"/>
                </a:solidFill>
              </a:rPr>
              <a:t>anana</a:t>
            </a:r>
            <a:r>
              <a:rPr lang="en-US" spc="2000" dirty="0">
                <a:solidFill>
                  <a:prstClr val="white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banana$</a:t>
            </a:r>
          </a:p>
          <a:p>
            <a:pPr marL="0" indent="0" algn="ctr">
              <a:buNone/>
            </a:pPr>
            <a:r>
              <a:rPr lang="en-US" spc="2000" dirty="0" err="1">
                <a:solidFill>
                  <a:prstClr val="white"/>
                </a:solidFill>
              </a:rPr>
              <a:t>na</a:t>
            </a:r>
            <a:r>
              <a:rPr lang="en-US" spc="2000" dirty="0">
                <a:solidFill>
                  <a:prstClr val="white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spc="2000" dirty="0">
                <a:solidFill>
                  <a:prstClr val="white"/>
                </a:solidFill>
              </a:rPr>
              <a:t>nana$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FC506BF-9D57-2E26-8A52-5BF4E368FC51}"/>
              </a:ext>
            </a:extLst>
          </p:cNvPr>
          <p:cNvSpPr txBox="1">
            <a:spLocks/>
          </p:cNvSpPr>
          <p:nvPr/>
        </p:nvSpPr>
        <p:spPr>
          <a:xfrm>
            <a:off x="7084446" y="2730202"/>
            <a:ext cx="360524" cy="3978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6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5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0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n-US" spc="-15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CC3454F-11C3-FDB3-68BF-B16E3B00BE47}"/>
              </a:ext>
            </a:extLst>
          </p:cNvPr>
          <p:cNvCxnSpPr>
            <a:cxnSpLocks/>
          </p:cNvCxnSpPr>
          <p:nvPr/>
        </p:nvCxnSpPr>
        <p:spPr>
          <a:xfrm flipV="1">
            <a:off x="5603225" y="2054352"/>
            <a:ext cx="1232288" cy="1031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41EC5CD-A6AC-02B7-953A-BBBE0B4C2840}"/>
              </a:ext>
            </a:extLst>
          </p:cNvPr>
          <p:cNvSpPr txBox="1">
            <a:spLocks/>
          </p:cNvSpPr>
          <p:nvPr/>
        </p:nvSpPr>
        <p:spPr>
          <a:xfrm>
            <a:off x="7006223" y="1741387"/>
            <a:ext cx="3083299" cy="64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W Cen MT"/>
              </a:rPr>
              <a:t>(6, 5, 3, 1, 0, 4, 3)</a:t>
            </a:r>
            <a:endParaRPr lang="en-US" sz="2800" dirty="0">
              <a:solidFill>
                <a:srgbClr val="FF0000"/>
              </a:solidFill>
              <a:latin typeface="Tw Cen MT" panose="020B0602020104020603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3D77A8-8E03-424E-1B7D-CA9B7BD7CDD1}"/>
              </a:ext>
            </a:extLst>
          </p:cNvPr>
          <p:cNvSpPr txBox="1">
            <a:spLocks/>
          </p:cNvSpPr>
          <p:nvPr/>
        </p:nvSpPr>
        <p:spPr>
          <a:xfrm>
            <a:off x="5367403" y="1261673"/>
            <a:ext cx="6382637" cy="485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noProof="0" dirty="0">
                <a:solidFill>
                  <a:prstClr val="white"/>
                </a:solidFill>
                <a:latin typeface="Tw Cen MT" panose="020B0602020104020603"/>
              </a:rPr>
              <a:t>This gives the same result for BWT, so where’s the speedup?</a:t>
            </a:r>
            <a:endParaRPr lang="en-US" dirty="0">
              <a:latin typeface="Tw Cen MT" panose="020B0602020104020603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BC9E4-3135-DE0E-11F0-DF4DDC4E0985}"/>
              </a:ext>
            </a:extLst>
          </p:cNvPr>
          <p:cNvSpPr/>
          <p:nvPr/>
        </p:nvSpPr>
        <p:spPr>
          <a:xfrm>
            <a:off x="1869416" y="2715115"/>
            <a:ext cx="8536456" cy="39933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6C1245-4471-D805-D25F-657B382053C6}"/>
              </a:ext>
            </a:extLst>
          </p:cNvPr>
          <p:cNvSpPr/>
          <p:nvPr/>
        </p:nvSpPr>
        <p:spPr>
          <a:xfrm>
            <a:off x="5367403" y="1248828"/>
            <a:ext cx="6199757" cy="48543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18" grpId="0"/>
      <p:bldP spid="20" grpId="0"/>
      <p:bldP spid="4" grpId="0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FBA69-793E-42DA-55AC-B132FD321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81BF-B4BC-DEBB-3200-3B59BDEE8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Suffix array construction (dc3)</a:t>
            </a:r>
          </a:p>
        </p:txBody>
      </p:sp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67E6EE59-1DED-29AE-6074-4C024E49CDB2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CF8C8-12A0-40CC-FBA5-9515871F971F}"/>
              </a:ext>
            </a:extLst>
          </p:cNvPr>
          <p:cNvSpPr txBox="1">
            <a:spLocks/>
          </p:cNvSpPr>
          <p:nvPr/>
        </p:nvSpPr>
        <p:spPr>
          <a:xfrm>
            <a:off x="1103579" y="1486285"/>
            <a:ext cx="4455974" cy="1408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b="1" noProof="0" dirty="0">
                <a:solidFill>
                  <a:prstClr val="white"/>
                </a:solidFill>
                <a:latin typeface="Tw Cen MT" panose="020B0602020104020603"/>
              </a:rPr>
              <a:t>Step 1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: Split Suffixes by Modulo 3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1+2</a:t>
            </a:r>
            <a:r>
              <a:rPr lang="en-US" sz="1800" dirty="0">
                <a:solidFill>
                  <a:prstClr val="white"/>
                </a:solidFill>
                <a:latin typeface="Tw Cen MT" panose="020B0602020104020603"/>
                <a:sym typeface="Wingdings" panose="05000000000000000000" pitchFamily="2" charset="2"/>
              </a:rPr>
              <a:t> is mod 3 = 1 or 2  [1, 2, 4, 5]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0</a:t>
            </a:r>
            <a:r>
              <a:rPr lang="en-US" sz="1800" dirty="0">
                <a:solidFill>
                  <a:prstClr val="white"/>
                </a:solidFill>
                <a:latin typeface="Tw Cen MT" panose="020B0602020104020603"/>
                <a:sym typeface="Wingdings" panose="05000000000000000000" pitchFamily="2" charset="2"/>
              </a:rPr>
              <a:t> is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 mod 3 = 0 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  <a:sym typeface="Wingdings" panose="05000000000000000000" pitchFamily="2" charset="2"/>
              </a:rPr>
              <a:t>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 [0, 3, 6]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98AD4D-A7C8-0307-FAC1-20F6D446FF1B}"/>
              </a:ext>
            </a:extLst>
          </p:cNvPr>
          <p:cNvSpPr txBox="1">
            <a:spLocks/>
          </p:cNvSpPr>
          <p:nvPr/>
        </p:nvSpPr>
        <p:spPr>
          <a:xfrm>
            <a:off x="1103578" y="2991997"/>
            <a:ext cx="6769406" cy="1408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b="1" noProof="0" dirty="0">
                <a:solidFill>
                  <a:prstClr val="white"/>
                </a:solidFill>
                <a:latin typeface="Tw Cen MT" panose="020B0602020104020603"/>
              </a:rPr>
              <a:t>Step 2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: Sort </a:t>
            </a:r>
            <a:r>
              <a:rPr lang="en-US" sz="1800" noProof="0" dirty="0">
                <a:solidFill>
                  <a:srgbClr val="FF0000"/>
                </a:solidFill>
                <a:latin typeface="Tw Cen MT" panose="020B0602020104020603"/>
              </a:rPr>
              <a:t>Group 1+2</a:t>
            </a:r>
          </a:p>
          <a:p>
            <a:pPr>
              <a:defRPr/>
            </a:pP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Represent each suffix in 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1+2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by triplets (S[</a:t>
            </a:r>
            <a:r>
              <a:rPr lang="en-US" sz="1800" dirty="0" err="1">
                <a:latin typeface="Tw Cen MT" panose="020B0602020104020603"/>
                <a:sym typeface="Wingdings" panose="05000000000000000000" pitchFamily="2" charset="2"/>
              </a:rPr>
              <a:t>i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], S[i+1], S[i+2])</a:t>
            </a:r>
          </a:p>
          <a:p>
            <a:pPr>
              <a:defRPr/>
            </a:pP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Radix sort these triplets to get the order of 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1+2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suffixes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E7A9671-8279-3D93-110D-6C788D51F6E7}"/>
              </a:ext>
            </a:extLst>
          </p:cNvPr>
          <p:cNvSpPr txBox="1">
            <a:spLocks/>
          </p:cNvSpPr>
          <p:nvPr/>
        </p:nvSpPr>
        <p:spPr>
          <a:xfrm>
            <a:off x="1103578" y="1040349"/>
            <a:ext cx="3544622" cy="494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Still using the example S = banana$</a:t>
            </a:r>
            <a:endParaRPr lang="en-US" sz="1800" dirty="0">
              <a:latin typeface="Tw Cen MT" panose="020B0602020104020603"/>
              <a:sym typeface="Wingdings" panose="05000000000000000000" pitchFamily="2" charset="2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A9B05CC-00AC-3A17-2561-5869A1054069}"/>
              </a:ext>
            </a:extLst>
          </p:cNvPr>
          <p:cNvSpPr txBox="1">
            <a:spLocks/>
          </p:cNvSpPr>
          <p:nvPr/>
        </p:nvSpPr>
        <p:spPr>
          <a:xfrm>
            <a:off x="1103578" y="4396441"/>
            <a:ext cx="6769406" cy="24279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b="1" noProof="0" dirty="0">
                <a:solidFill>
                  <a:prstClr val="white"/>
                </a:solidFill>
                <a:latin typeface="Tw Cen MT" panose="020B0602020104020603"/>
              </a:rPr>
              <a:t>Step 3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: Recurse on Reduced String</a:t>
            </a:r>
            <a:endParaRPr lang="en-US" sz="1800" noProof="0" dirty="0">
              <a:solidFill>
                <a:srgbClr val="FF0000"/>
              </a:solidFill>
              <a:latin typeface="Tw Cen MT" panose="020B0602020104020603"/>
            </a:endParaRPr>
          </a:p>
          <a:p>
            <a:pPr>
              <a:defRPr/>
            </a:pP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Map the sorted triplets to ranks and create a new string:</a:t>
            </a:r>
          </a:p>
          <a:p>
            <a:pPr lvl="1">
              <a:defRPr/>
            </a:pPr>
            <a:r>
              <a:rPr lang="en-US" sz="1400" dirty="0">
                <a:latin typeface="Tw Cen MT" panose="020B0602020104020603"/>
                <a:sym typeface="Wingdings" panose="05000000000000000000" pitchFamily="2" charset="2"/>
              </a:rPr>
              <a:t>a$$  0, ana  1, </a:t>
            </a:r>
            <a:r>
              <a:rPr lang="en-US" sz="1400" dirty="0" err="1">
                <a:latin typeface="Tw Cen MT" panose="020B0602020104020603"/>
                <a:sym typeface="Wingdings" panose="05000000000000000000" pitchFamily="2" charset="2"/>
              </a:rPr>
              <a:t>na</a:t>
            </a:r>
            <a:r>
              <a:rPr lang="en-US" sz="1400" dirty="0">
                <a:latin typeface="Tw Cen MT" panose="020B0602020104020603"/>
                <a:sym typeface="Wingdings" panose="05000000000000000000" pitchFamily="2" charset="2"/>
              </a:rPr>
              <a:t>$  2, nan  3</a:t>
            </a:r>
          </a:p>
          <a:p>
            <a:pPr lvl="1">
              <a:defRPr/>
            </a:pPr>
            <a:r>
              <a:rPr lang="en-US" sz="1400" dirty="0">
                <a:latin typeface="Tw Cen MT" panose="020B0602020104020603"/>
                <a:sym typeface="Wingdings" panose="05000000000000000000" pitchFamily="2" charset="2"/>
              </a:rPr>
              <a:t>New string becomes [0, 1, 2, 3]</a:t>
            </a:r>
          </a:p>
          <a:p>
            <a:pPr>
              <a:defRPr/>
            </a:pP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Recursively compute the suffix array of this new string (solves ties)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DC7E6A3-34CB-D6FA-F605-04B937B6D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164248"/>
              </p:ext>
            </p:extLst>
          </p:nvPr>
        </p:nvGraphicFramePr>
        <p:xfrm>
          <a:off x="7388352" y="1089196"/>
          <a:ext cx="24140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712">
                  <a:extLst>
                    <a:ext uri="{9D8B030D-6E8A-4147-A177-3AD203B41FA5}">
                      <a16:colId xmlns:a16="http://schemas.microsoft.com/office/drawing/2014/main" val="3178209179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110004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Triplet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621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(a, n, 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67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(n, a, 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447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(n, a, 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75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(a, $, 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91846"/>
                  </a:ext>
                </a:extLst>
              </a:tr>
            </a:tbl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C981D-5A7E-43E5-5966-F6B6B94401BE}"/>
              </a:ext>
            </a:extLst>
          </p:cNvPr>
          <p:cNvCxnSpPr>
            <a:cxnSpLocks/>
          </p:cNvCxnSpPr>
          <p:nvPr/>
        </p:nvCxnSpPr>
        <p:spPr>
          <a:xfrm flipV="1">
            <a:off x="5486400" y="2100049"/>
            <a:ext cx="1707720" cy="1398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FFE5A3-0B50-5444-9CB7-DE833782ED69}"/>
              </a:ext>
            </a:extLst>
          </p:cNvPr>
          <p:cNvCxnSpPr>
            <a:cxnSpLocks/>
          </p:cNvCxnSpPr>
          <p:nvPr/>
        </p:nvCxnSpPr>
        <p:spPr>
          <a:xfrm flipV="1">
            <a:off x="7324345" y="3766161"/>
            <a:ext cx="1417319" cy="349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9393AF36-75B8-0607-AAF9-DB279EF1D595}"/>
              </a:ext>
            </a:extLst>
          </p:cNvPr>
          <p:cNvSpPr txBox="1">
            <a:spLocks/>
          </p:cNvSpPr>
          <p:nvPr/>
        </p:nvSpPr>
        <p:spPr>
          <a:xfrm>
            <a:off x="8747558" y="3498964"/>
            <a:ext cx="3127248" cy="5343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Sorted 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1+2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: [5, 1, 4, 2]</a:t>
            </a:r>
          </a:p>
        </p:txBody>
      </p:sp>
    </p:spTree>
    <p:extLst>
      <p:ext uri="{BB962C8B-B14F-4D97-AF65-F5344CB8AC3E}">
        <p14:creationId xmlns:p14="http://schemas.microsoft.com/office/powerpoint/2010/main" val="360896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B882D-4753-B505-8352-ECEEF91EE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66B8-AEE4-0C40-4DFA-8A25E73B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Suffix array construction (dc3)</a:t>
            </a:r>
          </a:p>
        </p:txBody>
      </p:sp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10F81FB3-3EA8-FC76-1A3A-3E3548FD555B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3E49EEB-5A56-4B89-13F8-73D54946D7F7}"/>
              </a:ext>
            </a:extLst>
          </p:cNvPr>
          <p:cNvSpPr txBox="1">
            <a:spLocks/>
          </p:cNvSpPr>
          <p:nvPr/>
        </p:nvSpPr>
        <p:spPr>
          <a:xfrm>
            <a:off x="1103578" y="1287122"/>
            <a:ext cx="9183422" cy="24344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b="1" noProof="0" dirty="0">
                <a:solidFill>
                  <a:prstClr val="white"/>
                </a:solidFill>
                <a:latin typeface="Tw Cen MT" panose="020B0602020104020603"/>
              </a:rPr>
              <a:t>Step 4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: Sort </a:t>
            </a:r>
            <a:r>
              <a:rPr lang="en-US" sz="1800" noProof="0" dirty="0">
                <a:solidFill>
                  <a:srgbClr val="FF0000"/>
                </a:solidFill>
                <a:latin typeface="Tw Cen MT" panose="020B0602020104020603"/>
              </a:rPr>
              <a:t>Group 0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 using </a:t>
            </a:r>
            <a:r>
              <a:rPr lang="en-US" sz="1800" noProof="0" dirty="0">
                <a:solidFill>
                  <a:srgbClr val="FF0000"/>
                </a:solidFill>
                <a:latin typeface="Tw Cen MT" panose="020B0602020104020603"/>
              </a:rPr>
              <a:t>Group 1+2</a:t>
            </a:r>
          </a:p>
          <a:p>
            <a:pPr>
              <a:defRPr/>
            </a:pP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The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 Group 0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positions are [0, 3, 6]. To compare two positions </a:t>
            </a:r>
            <a:r>
              <a:rPr lang="en-US" sz="1800" dirty="0" err="1">
                <a:latin typeface="Tw Cen MT" panose="020B0602020104020603"/>
                <a:sym typeface="Wingdings" panose="05000000000000000000" pitchFamily="2" charset="2"/>
              </a:rPr>
              <a:t>i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, j in 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0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: </a:t>
            </a:r>
          </a:p>
          <a:p>
            <a:pPr lvl="1">
              <a:defRPr/>
            </a:pPr>
            <a:r>
              <a:rPr lang="en-US" sz="1400" dirty="0">
                <a:latin typeface="Tw Cen MT" panose="020B0602020104020603"/>
                <a:sym typeface="Wingdings" panose="05000000000000000000" pitchFamily="2" charset="2"/>
              </a:rPr>
              <a:t>Compare S[</a:t>
            </a:r>
            <a:r>
              <a:rPr lang="en-US" sz="1400" dirty="0" err="1">
                <a:latin typeface="Tw Cen MT" panose="020B0602020104020603"/>
                <a:sym typeface="Wingdings" panose="05000000000000000000" pitchFamily="2" charset="2"/>
              </a:rPr>
              <a:t>i</a:t>
            </a:r>
            <a:r>
              <a:rPr lang="en-US" sz="1400" dirty="0">
                <a:latin typeface="Tw Cen MT" panose="020B0602020104020603"/>
                <a:sym typeface="Wingdings" panose="05000000000000000000" pitchFamily="2" charset="2"/>
              </a:rPr>
              <a:t>] vs S[j]</a:t>
            </a:r>
          </a:p>
          <a:p>
            <a:pPr lvl="1">
              <a:defRPr/>
            </a:pPr>
            <a:r>
              <a:rPr lang="en-US" sz="1400" dirty="0">
                <a:latin typeface="Tw Cen MT" panose="020B0602020104020603"/>
                <a:sym typeface="Wingdings" panose="05000000000000000000" pitchFamily="2" charset="2"/>
              </a:rPr>
              <a:t>If equal, compare the suffixes starting at i+1 and j+1 (already sorted in </a:t>
            </a:r>
            <a:r>
              <a:rPr lang="en-US" sz="14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1+2</a:t>
            </a:r>
            <a:r>
              <a:rPr lang="en-US" sz="1400" dirty="0">
                <a:latin typeface="Tw Cen MT" panose="020B0602020104020603"/>
                <a:sym typeface="Wingdings" panose="05000000000000000000" pitchFamily="2" charset="2"/>
              </a:rPr>
              <a:t>)</a:t>
            </a:r>
          </a:p>
          <a:p>
            <a:pPr>
              <a:defRPr/>
            </a:pPr>
            <a:r>
              <a:rPr lang="en-US" sz="1800" dirty="0" err="1">
                <a:latin typeface="Tw Cen MT" panose="020B0602020104020603"/>
                <a:sym typeface="Wingdings" panose="05000000000000000000" pitchFamily="2" charset="2"/>
              </a:rPr>
              <a:t>i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= 0 is b, </a:t>
            </a:r>
            <a:r>
              <a:rPr lang="en-US" sz="1800" dirty="0" err="1">
                <a:latin typeface="Tw Cen MT" panose="020B0602020104020603"/>
                <a:sym typeface="Wingdings" panose="05000000000000000000" pitchFamily="2" charset="2"/>
              </a:rPr>
              <a:t>i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= 3 is a, </a:t>
            </a:r>
            <a:r>
              <a:rPr lang="en-US" sz="1800" dirty="0" err="1">
                <a:latin typeface="Tw Cen MT" panose="020B0602020104020603"/>
                <a:sym typeface="Wingdings" panose="05000000000000000000" pitchFamily="2" charset="2"/>
              </a:rPr>
              <a:t>i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= 6 is $</a:t>
            </a:r>
          </a:p>
          <a:p>
            <a:pPr>
              <a:defRPr/>
            </a:pP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a &lt; b so 3 comes before 0, $ &lt; a so 6 comes first  [6, 3, 0]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B453D4-00F6-6254-B440-8833419E480E}"/>
              </a:ext>
            </a:extLst>
          </p:cNvPr>
          <p:cNvCxnSpPr>
            <a:cxnSpLocks/>
          </p:cNvCxnSpPr>
          <p:nvPr/>
        </p:nvCxnSpPr>
        <p:spPr>
          <a:xfrm flipV="1">
            <a:off x="8041630" y="2189211"/>
            <a:ext cx="543880" cy="3478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DAA7D5-515E-FD74-7032-25DF88BB65BD}"/>
              </a:ext>
            </a:extLst>
          </p:cNvPr>
          <p:cNvSpPr txBox="1">
            <a:spLocks/>
          </p:cNvSpPr>
          <p:nvPr/>
        </p:nvSpPr>
        <p:spPr>
          <a:xfrm>
            <a:off x="8518957" y="1236842"/>
            <a:ext cx="3127248" cy="9787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This works because 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0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suffixes start with a character followed by a suffix in 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1+2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, which is already sorted so comparisons are O(1)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F76205-53DF-F2FB-AD6E-FE8406F965B5}"/>
              </a:ext>
            </a:extLst>
          </p:cNvPr>
          <p:cNvSpPr txBox="1">
            <a:spLocks/>
          </p:cNvSpPr>
          <p:nvPr/>
        </p:nvSpPr>
        <p:spPr>
          <a:xfrm>
            <a:off x="1103578" y="3721608"/>
            <a:ext cx="9183422" cy="555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b="1" noProof="0" dirty="0">
                <a:solidFill>
                  <a:prstClr val="white"/>
                </a:solidFill>
                <a:latin typeface="Tw Cen MT" panose="020B0602020104020603"/>
              </a:rPr>
              <a:t>Step 5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: Merge </a:t>
            </a:r>
            <a:r>
              <a:rPr lang="en-US" sz="1800" noProof="0" dirty="0">
                <a:solidFill>
                  <a:srgbClr val="FF0000"/>
                </a:solidFill>
                <a:latin typeface="Tw Cen MT" panose="020B0602020104020603"/>
              </a:rPr>
              <a:t>Group 0 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[6, 3, 0]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 and </a:t>
            </a:r>
            <a:r>
              <a:rPr lang="en-US" sz="1800" noProof="0" dirty="0">
                <a:solidFill>
                  <a:srgbClr val="FF0000"/>
                </a:solidFill>
                <a:latin typeface="Tw Cen MT" panose="020B0602020104020603"/>
              </a:rPr>
              <a:t>Group 1+2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[5, 1, 4, 2] by comparing suffixes</a:t>
            </a:r>
            <a:endParaRPr lang="en-US" sz="1800" noProof="0" dirty="0">
              <a:solidFill>
                <a:srgbClr val="FF0000"/>
              </a:solidFill>
              <a:latin typeface="Tw Cen MT" panose="020B0602020104020603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22ADFE-A6CC-D131-1450-4321BAABFF8C}"/>
              </a:ext>
            </a:extLst>
          </p:cNvPr>
          <p:cNvSpPr txBox="1">
            <a:spLocks/>
          </p:cNvSpPr>
          <p:nvPr/>
        </p:nvSpPr>
        <p:spPr>
          <a:xfrm>
            <a:off x="1103578" y="4368070"/>
            <a:ext cx="9183422" cy="2307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Why DC3 runs in </a:t>
            </a:r>
            <a:r>
              <a:rPr lang="en-US" sz="1800" noProof="0" dirty="0">
                <a:solidFill>
                  <a:srgbClr val="00B0F0"/>
                </a:solidFill>
                <a:latin typeface="Tw Cen MT" panose="020B0602020104020603"/>
              </a:rPr>
              <a:t>O(n)</a:t>
            </a:r>
            <a:r>
              <a:rPr lang="en-US" sz="1800" noProof="0" dirty="0">
                <a:solidFill>
                  <a:prstClr val="white"/>
                </a:solidFill>
                <a:latin typeface="Tw Cen MT" panose="020B0602020104020603"/>
              </a:rPr>
              <a:t> time?</a:t>
            </a:r>
            <a:endParaRPr lang="en-US" sz="1800" noProof="0" dirty="0">
              <a:solidFill>
                <a:srgbClr val="FF0000"/>
              </a:solidFill>
              <a:latin typeface="Tw Cen MT" panose="020B0602020104020603"/>
            </a:endParaRPr>
          </a:p>
          <a:p>
            <a:pPr marL="342900" indent="-342900">
              <a:buAutoNum type="arabicParenR"/>
              <a:defRPr/>
            </a:pPr>
            <a:r>
              <a:rPr lang="en-US" sz="1800" u="sng" dirty="0">
                <a:latin typeface="Tw Cen MT" panose="020B0602020104020603"/>
                <a:sym typeface="Wingdings" panose="05000000000000000000" pitchFamily="2" charset="2"/>
              </a:rPr>
              <a:t>Radix Sort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: sorting triplets takes O(n) time (fixed-length keys)</a:t>
            </a:r>
          </a:p>
          <a:p>
            <a:pPr marL="342900" indent="-342900">
              <a:buAutoNum type="arabicParenR"/>
              <a:defRPr/>
            </a:pPr>
            <a:r>
              <a:rPr lang="en-US" sz="1800" u="sng" dirty="0">
                <a:latin typeface="Tw Cen MT" panose="020B0602020104020603"/>
                <a:sym typeface="Wingdings" panose="05000000000000000000" pitchFamily="2" charset="2"/>
              </a:rPr>
              <a:t>Recursion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: the reduced string has size 2n/3, so T(n) = T(2n/3) + O(n)  T(n) = O(n)</a:t>
            </a:r>
          </a:p>
          <a:p>
            <a:pPr marL="342900" indent="-342900">
              <a:buAutoNum type="arabicParenR"/>
              <a:defRPr/>
            </a:pPr>
            <a:r>
              <a:rPr lang="en-US" sz="1800" u="sng" dirty="0">
                <a:latin typeface="Tw Cen MT" panose="020B0602020104020603"/>
                <a:sym typeface="Wingdings" panose="05000000000000000000" pitchFamily="2" charset="2"/>
              </a:rPr>
              <a:t>Induced Sorting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: 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0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is sorted in O(n) using precomputed </a:t>
            </a:r>
            <a:r>
              <a:rPr lang="en-US" sz="1800" dirty="0">
                <a:solidFill>
                  <a:srgbClr val="FF0000"/>
                </a:solidFill>
                <a:latin typeface="Tw Cen MT" panose="020B0602020104020603"/>
                <a:sym typeface="Wingdings" panose="05000000000000000000" pitchFamily="2" charset="2"/>
              </a:rPr>
              <a:t>Group 1+2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 order</a:t>
            </a:r>
          </a:p>
          <a:p>
            <a:pPr marL="342900" indent="-342900">
              <a:buAutoNum type="arabicParenR"/>
              <a:defRPr/>
            </a:pPr>
            <a:r>
              <a:rPr lang="en-US" sz="1800" u="sng" dirty="0">
                <a:latin typeface="Tw Cen MT" panose="020B0602020104020603"/>
                <a:sym typeface="Wingdings" panose="05000000000000000000" pitchFamily="2" charset="2"/>
              </a:rPr>
              <a:t>Merge Step</a:t>
            </a:r>
            <a:r>
              <a:rPr lang="en-US" sz="1800" dirty="0">
                <a:latin typeface="Tw Cen MT" panose="020B0602020104020603"/>
                <a:sym typeface="Wingdings" panose="05000000000000000000" pitchFamily="2" charset="2"/>
              </a:rPr>
              <a:t>: each comparison is O(1) due to precomputed ranks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243DA5-121C-A4C5-18EB-C93884FFEADF}"/>
              </a:ext>
            </a:extLst>
          </p:cNvPr>
          <p:cNvCxnSpPr>
            <a:cxnSpLocks/>
          </p:cNvCxnSpPr>
          <p:nvPr/>
        </p:nvCxnSpPr>
        <p:spPr>
          <a:xfrm>
            <a:off x="1103578" y="4272466"/>
            <a:ext cx="7866686" cy="41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5ECC2-68DF-D857-798B-F8406F1D0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5DF4-6154-C665-AA43-2F257852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conclusions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11760F-D6FB-890C-D514-26535E399E3A}"/>
              </a:ext>
            </a:extLst>
          </p:cNvPr>
          <p:cNvSpPr txBox="1">
            <a:spLocks/>
          </p:cNvSpPr>
          <p:nvPr/>
        </p:nvSpPr>
        <p:spPr>
          <a:xfrm>
            <a:off x="1396287" y="1382748"/>
            <a:ext cx="9396247" cy="341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Burrows-Wheeler Transform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 is a reversible text transformation that rearranges characters in a string to group similar characters together, enabling more efficient compression.</a:t>
            </a:r>
          </a:p>
          <a:p>
            <a:pPr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Original Naive </a:t>
            </a:r>
            <a:r>
              <a:rPr lang="en-US" sz="2000" b="1" i="1" u="sng" dirty="0" err="1">
                <a:solidFill>
                  <a:prstClr val="white"/>
                </a:solidFill>
                <a:latin typeface="Tw Cen MT" panose="020B0602020104020603"/>
              </a:rPr>
              <a:t>Compexity</a:t>
            </a: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: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time is O(n</a:t>
            </a:r>
            <a:r>
              <a:rPr lang="en-US" sz="2000" baseline="30000" dirty="0">
                <a:solidFill>
                  <a:prstClr val="white"/>
                </a:solidFill>
                <a:latin typeface="Tw Cen MT" panose="020B0602020104020603"/>
              </a:rPr>
              <a:t>2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logn), space is O</a:t>
            </a:r>
            <a:r>
              <a:rPr lang="en-US" sz="2000">
                <a:solidFill>
                  <a:prstClr val="white"/>
                </a:solidFill>
                <a:latin typeface="Tw Cen MT" panose="020B0602020104020603"/>
              </a:rPr>
              <a:t>(n</a:t>
            </a:r>
            <a:r>
              <a:rPr lang="en-US" sz="2000" baseline="30000">
                <a:solidFill>
                  <a:prstClr val="white"/>
                </a:solidFill>
                <a:latin typeface="Tw Cen MT" panose="020B0602020104020603"/>
              </a:rPr>
              <a:t>2</a:t>
            </a:r>
            <a:r>
              <a:rPr lang="en-US" sz="2000">
                <a:solidFill>
                  <a:prstClr val="white"/>
                </a:solidFill>
                <a:latin typeface="Tw Cen MT" panose="020B0602020104020603"/>
              </a:rPr>
              <a:t>)</a:t>
            </a:r>
            <a:endParaRPr lang="en-US" sz="2000" dirty="0">
              <a:solidFill>
                <a:prstClr val="white"/>
              </a:solidFill>
              <a:latin typeface="Tw Cen MT" panose="020B0602020104020603"/>
            </a:endParaRPr>
          </a:p>
          <a:p>
            <a:pPr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Suffix Array Optimization </a:t>
            </a:r>
            <a:r>
              <a:rPr lang="en-US" sz="2000" b="1" i="1" u="sng" dirty="0" err="1">
                <a:solidFill>
                  <a:prstClr val="white"/>
                </a:solidFill>
                <a:latin typeface="Tw Cen MT" panose="020B0602020104020603"/>
              </a:rPr>
              <a:t>Compexity</a:t>
            </a: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: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time is O(n), space is O(n)</a:t>
            </a:r>
          </a:p>
          <a:p>
            <a:pPr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When to use: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 For data containing frequent redundant substrings; otherwise, BWT is useless</a:t>
            </a:r>
          </a:p>
          <a:p>
            <a:pPr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Combines best with: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Run-length encoding based on the compression algorithms simulated</a:t>
            </a:r>
          </a:p>
          <a:p>
            <a:pPr marL="0" indent="0">
              <a:buNone/>
              <a:defRPr/>
            </a:pPr>
            <a:endParaRPr lang="en-US" sz="2000" dirty="0">
              <a:solidFill>
                <a:prstClr val="white"/>
              </a:solidFill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08951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ED9D-1D79-900F-B120-686F9EB8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15B82-6157-B167-6F11-B3155A05B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https://www.youtube.com/watch?v=4n7NPk5lwbI</a:t>
            </a:r>
            <a:endParaRPr lang="en-US" dirty="0"/>
          </a:p>
          <a:p>
            <a:r>
              <a:rPr lang="en-US" dirty="0">
                <a:hlinkClick r:id="rId3"/>
              </a:rPr>
              <a:t>https://nbviewer.org/github/BenLangmead/comp-genomics-class/blob/master/notebooks/CG_BWT_Reverse.ipynb</a:t>
            </a:r>
            <a:endParaRPr lang="en-US" dirty="0"/>
          </a:p>
          <a:p>
            <a:r>
              <a:rPr lang="en-US" dirty="0">
                <a:hlinkClick r:id="rId4"/>
              </a:rPr>
              <a:t>https://en.wikipedia.org/wiki/Burrows%E2%80%93Wheeler_transform</a:t>
            </a:r>
            <a:endParaRPr lang="en-US" dirty="0"/>
          </a:p>
          <a:p>
            <a:r>
              <a:rPr lang="en-US" dirty="0">
                <a:hlinkClick r:id="rId5"/>
              </a:rPr>
              <a:t>https://www.geeksforgeeks.org/burrows-wheeler-data-transform-algorithm/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43D0A-0832-69D2-3F01-7F73A6182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B972-74F2-E641-C448-D02B4C1D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motivation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91EF89-B2B3-9AE4-745A-24ECFF42E2F3}"/>
              </a:ext>
            </a:extLst>
          </p:cNvPr>
          <p:cNvSpPr txBox="1">
            <a:spLocks/>
          </p:cNvSpPr>
          <p:nvPr/>
        </p:nvSpPr>
        <p:spPr>
          <a:xfrm>
            <a:off x="1396287" y="1382748"/>
            <a:ext cx="9396247" cy="332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>
                <a:solidFill>
                  <a:prstClr val="white"/>
                </a:solidFill>
                <a:latin typeface="Tw Cen MT" panose="020B0602020104020603"/>
              </a:rPr>
              <a:t>Goal:</a:t>
            </a:r>
            <a:r>
              <a:rPr lang="en-US" sz="2000">
                <a:solidFill>
                  <a:prstClr val="white"/>
                </a:solidFill>
                <a:latin typeface="Tw Cen MT" panose="020B0602020104020603"/>
              </a:rPr>
              <a:t> Given a string, rearrange the elements of the string to cluster similar characters together.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>
                <a:solidFill>
                  <a:prstClr val="white"/>
                </a:solidFill>
                <a:latin typeface="Tw Cen MT" panose="020B0602020104020603"/>
              </a:rPr>
              <a:t>Why:</a:t>
            </a:r>
            <a:r>
              <a:rPr lang="en-US" sz="2000">
                <a:solidFill>
                  <a:prstClr val="white"/>
                </a:solidFill>
                <a:latin typeface="Tw Cen MT" panose="020B0602020104020603"/>
              </a:rPr>
              <a:t> Compression algorithms work best with redundant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>
                <a:solidFill>
                  <a:prstClr val="white"/>
                </a:solidFill>
                <a:latin typeface="Tw Cen MT" panose="020B0602020104020603"/>
              </a:rPr>
              <a:t>Twist:</a:t>
            </a:r>
            <a:r>
              <a:rPr lang="en-US" sz="2000">
                <a:solidFill>
                  <a:prstClr val="white"/>
                </a:solidFill>
                <a:latin typeface="Tw Cen MT" panose="020B0602020104020603"/>
              </a:rPr>
              <a:t> How do we recover information? We need to be able to reverse the transform.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825C81C-62CA-A62E-544D-5117D86A9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72931"/>
              </p:ext>
            </p:extLst>
          </p:nvPr>
        </p:nvGraphicFramePr>
        <p:xfrm>
          <a:off x="2967449" y="3715947"/>
          <a:ext cx="62539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961">
                  <a:extLst>
                    <a:ext uri="{9D8B030D-6E8A-4147-A177-3AD203B41FA5}">
                      <a16:colId xmlns:a16="http://schemas.microsoft.com/office/drawing/2014/main" val="2446610320"/>
                    </a:ext>
                  </a:extLst>
                </a:gridCol>
                <a:gridCol w="3126961">
                  <a:extLst>
                    <a:ext uri="{9D8B030D-6E8A-4147-A177-3AD203B41FA5}">
                      <a16:colId xmlns:a16="http://schemas.microsoft.com/office/drawing/2014/main" val="4224119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Original 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Transformed with BWT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849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banana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annb$aa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039068"/>
                  </a:ext>
                </a:extLst>
              </a:tr>
            </a:tbl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CC843F8-DCF3-F1A2-5109-8EDAFBEA9144}"/>
              </a:ext>
            </a:extLst>
          </p:cNvPr>
          <p:cNvSpPr txBox="1">
            <a:spLocks/>
          </p:cNvSpPr>
          <p:nvPr/>
        </p:nvSpPr>
        <p:spPr>
          <a:xfrm>
            <a:off x="4043841" y="5599338"/>
            <a:ext cx="5624376" cy="5553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Process: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original string </a:t>
            </a: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  <a:sym typeface="Wingdings" panose="05000000000000000000" pitchFamily="2" charset="2"/>
              </a:rPr>
              <a:t> BWT  compression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03594E-5BCF-8455-E401-6F28E6659602}"/>
              </a:ext>
            </a:extLst>
          </p:cNvPr>
          <p:cNvCxnSpPr>
            <a:cxnSpLocks/>
          </p:cNvCxnSpPr>
          <p:nvPr/>
        </p:nvCxnSpPr>
        <p:spPr>
          <a:xfrm flipH="1" flipV="1">
            <a:off x="6094410" y="4632606"/>
            <a:ext cx="489270" cy="8426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15BB4-A1FC-3B8A-456B-9D4001DBC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716BA-42BD-533F-94D7-8AF43B9E2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Forward transform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6BBA3B-6943-2595-144F-B1CDAD7615AB}"/>
              </a:ext>
            </a:extLst>
          </p:cNvPr>
          <p:cNvSpPr txBox="1">
            <a:spLocks/>
          </p:cNvSpPr>
          <p:nvPr/>
        </p:nvSpPr>
        <p:spPr>
          <a:xfrm>
            <a:off x="1103579" y="5013531"/>
            <a:ext cx="2704363" cy="108667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Rotation: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Move the last character to the front of the string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1607F23-E7E3-AEB3-3289-69563B82DC4D}"/>
              </a:ext>
            </a:extLst>
          </p:cNvPr>
          <p:cNvCxnSpPr>
            <a:cxnSpLocks/>
          </p:cNvCxnSpPr>
          <p:nvPr/>
        </p:nvCxnSpPr>
        <p:spPr>
          <a:xfrm flipH="1" flipV="1">
            <a:off x="1972370" y="4261197"/>
            <a:ext cx="170466" cy="643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C1E1A9C-23A0-9C6F-AF5F-BB3083F9C253}"/>
              </a:ext>
            </a:extLst>
          </p:cNvPr>
          <p:cNvSpPr/>
          <p:nvPr/>
        </p:nvSpPr>
        <p:spPr>
          <a:xfrm>
            <a:off x="3994350" y="1807686"/>
            <a:ext cx="1667162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5F64BF6-5AC2-1D6D-9BFC-19D1BEA65EAE}"/>
              </a:ext>
            </a:extLst>
          </p:cNvPr>
          <p:cNvSpPr txBox="1">
            <a:spLocks/>
          </p:cNvSpPr>
          <p:nvPr/>
        </p:nvSpPr>
        <p:spPr>
          <a:xfrm>
            <a:off x="4111743" y="1893148"/>
            <a:ext cx="1432375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>
                <a:solidFill>
                  <a:prstClr val="white"/>
                </a:solidFill>
              </a:rPr>
              <a:t>banana$</a:t>
            </a:r>
          </a:p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$banana</a:t>
            </a: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a$banan</a:t>
            </a:r>
            <a:endParaRPr lang="en-US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na$bana</a:t>
            </a:r>
            <a:endParaRPr lang="en-US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ana$ban</a:t>
            </a:r>
            <a:endParaRPr lang="en-US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nana$ba</a:t>
            </a:r>
            <a:endParaRPr lang="en-US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anana$b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B0B29FA-2E2A-6B76-842E-9D07BC04149E}"/>
              </a:ext>
            </a:extLst>
          </p:cNvPr>
          <p:cNvSpPr txBox="1">
            <a:spLocks/>
          </p:cNvSpPr>
          <p:nvPr/>
        </p:nvSpPr>
        <p:spPr>
          <a:xfrm>
            <a:off x="3212538" y="1242818"/>
            <a:ext cx="3465573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1) Full list of rotated strings: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7345296-AC16-E197-D974-2AF6A74411A8}"/>
              </a:ext>
            </a:extLst>
          </p:cNvPr>
          <p:cNvSpPr txBox="1">
            <a:spLocks/>
          </p:cNvSpPr>
          <p:nvPr/>
        </p:nvSpPr>
        <p:spPr>
          <a:xfrm>
            <a:off x="5951740" y="1242818"/>
            <a:ext cx="3465573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2) Alphabetically sorted list: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9" name="Picture 3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12EEBC0-5ACF-DAA0-6A12-771A7D85A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0" t="44234" r="41150" b="37490"/>
          <a:stretch/>
        </p:blipFill>
        <p:spPr>
          <a:xfrm>
            <a:off x="890329" y="2884967"/>
            <a:ext cx="2164082" cy="1253402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5044D28-CFF4-FC48-D4E0-8B7CAD6E6247}"/>
              </a:ext>
            </a:extLst>
          </p:cNvPr>
          <p:cNvSpPr txBox="1">
            <a:spLocks/>
          </p:cNvSpPr>
          <p:nvPr/>
        </p:nvSpPr>
        <p:spPr>
          <a:xfrm>
            <a:off x="6790374" y="1886396"/>
            <a:ext cx="1432375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$banan</a:t>
            </a:r>
            <a:r>
              <a:rPr lang="en-US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a$bana</a:t>
            </a:r>
            <a:r>
              <a:rPr lang="en-US" err="1">
                <a:solidFill>
                  <a:srgbClr val="FF0000"/>
                </a:solidFill>
              </a:rPr>
              <a:t>n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ana$ba</a:t>
            </a:r>
            <a:r>
              <a:rPr lang="en-US" err="1">
                <a:solidFill>
                  <a:srgbClr val="FF0000"/>
                </a:solidFill>
              </a:rPr>
              <a:t>n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anana$</a:t>
            </a:r>
            <a:r>
              <a:rPr lang="en-US" err="1">
                <a:solidFill>
                  <a:srgbClr val="FF0000"/>
                </a:solidFill>
              </a:rPr>
              <a:t>b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banana</a:t>
            </a:r>
            <a:r>
              <a:rPr lang="en-US">
                <a:solidFill>
                  <a:srgbClr val="FF0000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na$ban</a:t>
            </a:r>
            <a:r>
              <a:rPr lang="en-US" err="1">
                <a:solidFill>
                  <a:srgbClr val="FF0000"/>
                </a:solidFill>
              </a:rPr>
              <a:t>a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nana$b</a:t>
            </a:r>
            <a:r>
              <a:rPr lang="en-US" err="1">
                <a:solidFill>
                  <a:srgbClr val="FF0000"/>
                </a:solidFill>
              </a:rPr>
              <a:t>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DA691735-01E0-B29F-E742-3BB9CDA84F30}"/>
              </a:ext>
            </a:extLst>
          </p:cNvPr>
          <p:cNvSpPr txBox="1">
            <a:spLocks/>
          </p:cNvSpPr>
          <p:nvPr/>
        </p:nvSpPr>
        <p:spPr>
          <a:xfrm>
            <a:off x="31978" y="1242818"/>
            <a:ext cx="3975521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800" b="1" i="1" u="sng" dirty="0">
                <a:solidFill>
                  <a:prstClr val="white"/>
                </a:solidFill>
                <a:latin typeface="TW Cen MT"/>
              </a:rPr>
              <a:t>0.5) Add $ to the end: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FE054B-D72A-12BF-BBC3-7C8C6FF2D21F}"/>
              </a:ext>
            </a:extLst>
          </p:cNvPr>
          <p:cNvSpPr/>
          <p:nvPr/>
        </p:nvSpPr>
        <p:spPr>
          <a:xfrm>
            <a:off x="980675" y="1807687"/>
            <a:ext cx="1901953" cy="80400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E6FB1C76-4F36-3A59-98C1-841569C9C8AA}"/>
              </a:ext>
            </a:extLst>
          </p:cNvPr>
          <p:cNvSpPr txBox="1">
            <a:spLocks/>
          </p:cNvSpPr>
          <p:nvPr/>
        </p:nvSpPr>
        <p:spPr>
          <a:xfrm>
            <a:off x="1215462" y="1893148"/>
            <a:ext cx="1432375" cy="645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>
                <a:solidFill>
                  <a:prstClr val="white"/>
                </a:solidFill>
              </a:rPr>
              <a:t>banana$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EBD5096-4593-B670-6216-E2538A3ED492}"/>
              </a:ext>
            </a:extLst>
          </p:cNvPr>
          <p:cNvCxnSpPr>
            <a:cxnSpLocks/>
          </p:cNvCxnSpPr>
          <p:nvPr/>
        </p:nvCxnSpPr>
        <p:spPr>
          <a:xfrm>
            <a:off x="3289901" y="3423658"/>
            <a:ext cx="5180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90FC38-0B0A-F2E3-3604-68BC262351BC}"/>
              </a:ext>
            </a:extLst>
          </p:cNvPr>
          <p:cNvCxnSpPr>
            <a:cxnSpLocks/>
          </p:cNvCxnSpPr>
          <p:nvPr/>
        </p:nvCxnSpPr>
        <p:spPr>
          <a:xfrm>
            <a:off x="5895165" y="3423658"/>
            <a:ext cx="5180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48C6176-9F7D-02D5-1A6B-565C49427884}"/>
              </a:ext>
            </a:extLst>
          </p:cNvPr>
          <p:cNvSpPr/>
          <p:nvPr/>
        </p:nvSpPr>
        <p:spPr>
          <a:xfrm>
            <a:off x="6672981" y="1814437"/>
            <a:ext cx="1667162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071A44-594B-1752-BA1F-8B526DA69436}"/>
              </a:ext>
            </a:extLst>
          </p:cNvPr>
          <p:cNvSpPr txBox="1">
            <a:spLocks/>
          </p:cNvSpPr>
          <p:nvPr/>
        </p:nvSpPr>
        <p:spPr>
          <a:xfrm>
            <a:off x="9169020" y="2993445"/>
            <a:ext cx="2069742" cy="860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annb$aa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199E97-62F4-2B91-D86A-01990F1BE216}"/>
              </a:ext>
            </a:extLst>
          </p:cNvPr>
          <p:cNvCxnSpPr>
            <a:cxnSpLocks/>
          </p:cNvCxnSpPr>
          <p:nvPr/>
        </p:nvCxnSpPr>
        <p:spPr>
          <a:xfrm>
            <a:off x="8569092" y="3428280"/>
            <a:ext cx="5180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0EF49A-3D0A-208E-B8F6-950190743A95}"/>
              </a:ext>
            </a:extLst>
          </p:cNvPr>
          <p:cNvSpPr txBox="1">
            <a:spLocks/>
          </p:cNvSpPr>
          <p:nvPr/>
        </p:nvSpPr>
        <p:spPr>
          <a:xfrm>
            <a:off x="8457536" y="2645111"/>
            <a:ext cx="3670570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3) Extract</a:t>
            </a:r>
            <a:r>
              <a:rPr kumimoji="0" lang="en-US" sz="1800" b="1" i="1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each string’s last character: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BD5D34-8A0B-4A24-E535-7558EEE81726}"/>
              </a:ext>
            </a:extLst>
          </p:cNvPr>
          <p:cNvSpPr txBox="1">
            <a:spLocks/>
          </p:cNvSpPr>
          <p:nvPr/>
        </p:nvSpPr>
        <p:spPr>
          <a:xfrm>
            <a:off x="8808517" y="4938254"/>
            <a:ext cx="2589874" cy="18427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Final string: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lang="en-US" sz="2000" noProof="0">
                <a:solidFill>
                  <a:prstClr val="white"/>
                </a:solidFill>
                <a:latin typeface="Tw Cen MT" panose="020B0602020104020603"/>
              </a:rPr>
              <a:t>BWT attempts to create runs of similar characters (</a:t>
            </a:r>
            <a:r>
              <a:rPr lang="en-US" sz="2000" u="sng" noProof="0">
                <a:solidFill>
                  <a:prstClr val="white"/>
                </a:solidFill>
                <a:latin typeface="Tw Cen MT" panose="020B0602020104020603"/>
              </a:rPr>
              <a:t>not perfect!</a:t>
            </a:r>
            <a:r>
              <a:rPr lang="en-US" sz="2000" noProof="0">
                <a:solidFill>
                  <a:prstClr val="white"/>
                </a:solidFill>
                <a:latin typeface="Tw Cen MT" panose="020B0602020104020603"/>
              </a:rPr>
              <a:t>)</a:t>
            </a:r>
            <a:endParaRPr kumimoji="0" lang="en-US" sz="2400" b="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62938C-4E96-8DBA-248E-45AB575A8221}"/>
              </a:ext>
            </a:extLst>
          </p:cNvPr>
          <p:cNvCxnSpPr>
            <a:cxnSpLocks/>
          </p:cNvCxnSpPr>
          <p:nvPr/>
        </p:nvCxnSpPr>
        <p:spPr>
          <a:xfrm flipV="1">
            <a:off x="9892145" y="3738236"/>
            <a:ext cx="263515" cy="1092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9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31" grpId="0"/>
      <p:bldP spid="40" grpId="0"/>
      <p:bldP spid="7" grpId="0" animBg="1"/>
      <p:bldP spid="9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E4CDD-6CC6-1BD5-9DA9-1CEC23F0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59F4D-5174-4412-7805-5493CA1C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how does clustering work?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71DE479-7406-C49B-D577-9312527B2B2A}"/>
              </a:ext>
            </a:extLst>
          </p:cNvPr>
          <p:cNvSpPr txBox="1">
            <a:spLocks/>
          </p:cNvSpPr>
          <p:nvPr/>
        </p:nvSpPr>
        <p:spPr>
          <a:xfrm>
            <a:off x="5951740" y="1242818"/>
            <a:ext cx="3465573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2) Alphabetically sorted list: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AE628429-E5A9-DFDE-EC71-142624BFD785}"/>
              </a:ext>
            </a:extLst>
          </p:cNvPr>
          <p:cNvSpPr txBox="1">
            <a:spLocks/>
          </p:cNvSpPr>
          <p:nvPr/>
        </p:nvSpPr>
        <p:spPr>
          <a:xfrm>
            <a:off x="6790374" y="1886396"/>
            <a:ext cx="1432375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$banan</a:t>
            </a:r>
            <a:r>
              <a:rPr lang="en-US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en-US" err="1">
                <a:solidFill>
                  <a:srgbClr val="7030A0"/>
                </a:solidFill>
              </a:rPr>
              <a:t>a</a:t>
            </a:r>
            <a:r>
              <a:rPr lang="en-US" err="1">
                <a:solidFill>
                  <a:prstClr val="white"/>
                </a:solidFill>
              </a:rPr>
              <a:t>$ban</a:t>
            </a:r>
            <a:r>
              <a:rPr lang="en-US" err="1"/>
              <a:t>a</a:t>
            </a:r>
            <a:r>
              <a:rPr lang="en-US" err="1">
                <a:solidFill>
                  <a:srgbClr val="00B0F0"/>
                </a:solidFill>
              </a:rPr>
              <a:t>n</a:t>
            </a:r>
            <a:endParaRPr lang="en-US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srgbClr val="7030A0"/>
                </a:solidFill>
              </a:rPr>
              <a:t>a</a:t>
            </a:r>
            <a:r>
              <a:rPr lang="en-US" err="1">
                <a:solidFill>
                  <a:prstClr val="white"/>
                </a:solidFill>
              </a:rPr>
              <a:t>na$b</a:t>
            </a:r>
            <a:r>
              <a:rPr lang="en-US" err="1"/>
              <a:t>a</a:t>
            </a:r>
            <a:r>
              <a:rPr lang="en-US" err="1">
                <a:solidFill>
                  <a:srgbClr val="00B0F0"/>
                </a:solidFill>
              </a:rPr>
              <a:t>n</a:t>
            </a:r>
            <a:endParaRPr lang="en-US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prstClr val="white"/>
                </a:solidFill>
              </a:rPr>
              <a:t>anana$</a:t>
            </a:r>
            <a:r>
              <a:rPr lang="en-US" err="1">
                <a:solidFill>
                  <a:srgbClr val="FF0000"/>
                </a:solidFill>
              </a:rPr>
              <a:t>b</a:t>
            </a:r>
            <a:endParaRPr lang="en-US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prstClr val="white"/>
                </a:solidFill>
              </a:rPr>
              <a:t>banana</a:t>
            </a:r>
            <a:r>
              <a:rPr lang="en-US">
                <a:solidFill>
                  <a:srgbClr val="FF0000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err="1">
                <a:solidFill>
                  <a:srgbClr val="00B0F0"/>
                </a:solidFill>
              </a:rPr>
              <a:t>n</a:t>
            </a:r>
            <a:r>
              <a:rPr lang="en-US" err="1">
                <a:solidFill>
                  <a:srgbClr val="7030A0"/>
                </a:solidFill>
              </a:rPr>
              <a:t>a</a:t>
            </a:r>
            <a:r>
              <a:rPr lang="en-US" err="1">
                <a:solidFill>
                  <a:prstClr val="white"/>
                </a:solidFill>
              </a:rPr>
              <a:t>$ban</a:t>
            </a:r>
            <a:r>
              <a:rPr lang="en-US" err="1">
                <a:solidFill>
                  <a:srgbClr val="FFFF00"/>
                </a:solidFill>
              </a:rPr>
              <a:t>a</a:t>
            </a:r>
            <a:endParaRPr lang="en-US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err="1">
                <a:solidFill>
                  <a:srgbClr val="00B0F0"/>
                </a:solidFill>
              </a:rPr>
              <a:t>n</a:t>
            </a:r>
            <a:r>
              <a:rPr lang="en-US" err="1">
                <a:solidFill>
                  <a:srgbClr val="7030A0"/>
                </a:solidFill>
              </a:rPr>
              <a:t>a</a:t>
            </a:r>
            <a:r>
              <a:rPr lang="en-US" err="1">
                <a:solidFill>
                  <a:prstClr val="white"/>
                </a:solidFill>
              </a:rPr>
              <a:t>na$b</a:t>
            </a:r>
            <a:r>
              <a:rPr lang="en-US" err="1">
                <a:solidFill>
                  <a:srgbClr val="FFFF00"/>
                </a:solidFill>
              </a:rPr>
              <a:t>a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824CC3-07F9-2028-541F-5F846F15A843}"/>
              </a:ext>
            </a:extLst>
          </p:cNvPr>
          <p:cNvSpPr/>
          <p:nvPr/>
        </p:nvSpPr>
        <p:spPr>
          <a:xfrm>
            <a:off x="6672981" y="1814437"/>
            <a:ext cx="1667162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AE3D2F-42AC-5B7B-3AC1-F654D8236D65}"/>
              </a:ext>
            </a:extLst>
          </p:cNvPr>
          <p:cNvSpPr txBox="1">
            <a:spLocks/>
          </p:cNvSpPr>
          <p:nvPr/>
        </p:nvSpPr>
        <p:spPr>
          <a:xfrm>
            <a:off x="9169020" y="2993445"/>
            <a:ext cx="2069742" cy="860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nn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b$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aa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3112C8-CF75-44A1-C3BB-58EE4F979754}"/>
              </a:ext>
            </a:extLst>
          </p:cNvPr>
          <p:cNvCxnSpPr>
            <a:cxnSpLocks/>
          </p:cNvCxnSpPr>
          <p:nvPr/>
        </p:nvCxnSpPr>
        <p:spPr>
          <a:xfrm>
            <a:off x="8569092" y="3428280"/>
            <a:ext cx="5180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497176E-323F-C999-D46E-DC066247D102}"/>
              </a:ext>
            </a:extLst>
          </p:cNvPr>
          <p:cNvSpPr txBox="1">
            <a:spLocks/>
          </p:cNvSpPr>
          <p:nvPr/>
        </p:nvSpPr>
        <p:spPr>
          <a:xfrm>
            <a:off x="8457536" y="2645111"/>
            <a:ext cx="3670570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3) Extract</a:t>
            </a:r>
            <a:r>
              <a:rPr kumimoji="0" lang="en-US" sz="1800" b="1" i="1" u="sng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each string’s last character: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FF70A40-8CF3-1905-5015-08453917E302}"/>
              </a:ext>
            </a:extLst>
          </p:cNvPr>
          <p:cNvSpPr txBox="1">
            <a:spLocks/>
          </p:cNvSpPr>
          <p:nvPr/>
        </p:nvSpPr>
        <p:spPr>
          <a:xfrm>
            <a:off x="1103579" y="1486285"/>
            <a:ext cx="4499646" cy="14085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/>
              </a:rPr>
              <a:t>Intuition</a:t>
            </a:r>
            <a:r>
              <a:rPr kumimoji="0" lang="en-US" sz="20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lang="en-US" sz="2000" noProof="0" dirty="0">
                <a:solidFill>
                  <a:prstClr val="white"/>
                </a:solidFill>
                <a:latin typeface="Tw Cen MT" panose="020B0602020104020603"/>
              </a:rPr>
              <a:t>When a character is followed by a similar substring, those substrings will be next to each other in the sorted list.</a:t>
            </a:r>
            <a:endParaRPr lang="en-US" dirty="0">
              <a:latin typeface="Tw Cen MT" panose="020B0602020104020603"/>
            </a:endParaRP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E9A82572-6970-6E64-EE7D-FC4184F44CF3}"/>
              </a:ext>
            </a:extLst>
          </p:cNvPr>
          <p:cNvSpPr/>
          <p:nvPr/>
        </p:nvSpPr>
        <p:spPr>
          <a:xfrm>
            <a:off x="6145697" y="2611870"/>
            <a:ext cx="460478" cy="91547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8BCFBE-E533-8DDB-F069-210AF43A47B1}"/>
              </a:ext>
            </a:extLst>
          </p:cNvPr>
          <p:cNvSpPr txBox="1">
            <a:spLocks/>
          </p:cNvSpPr>
          <p:nvPr/>
        </p:nvSpPr>
        <p:spPr>
          <a:xfrm>
            <a:off x="5565125" y="2765163"/>
            <a:ext cx="729408" cy="471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</a:t>
            </a:r>
            <a:r>
              <a:rPr lang="en-US">
                <a:solidFill>
                  <a:srgbClr val="7030A0"/>
                </a:solidFill>
              </a:rPr>
              <a:t>a</a:t>
            </a:r>
            <a:endParaRPr kumimoji="0" lang="en-US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7B2703B-B70A-987B-5A89-24E1A33E33A6}"/>
              </a:ext>
            </a:extLst>
          </p:cNvPr>
          <p:cNvSpPr/>
          <p:nvPr/>
        </p:nvSpPr>
        <p:spPr>
          <a:xfrm>
            <a:off x="6145697" y="4897870"/>
            <a:ext cx="460478" cy="91547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5EE935-2BDD-A803-A114-6FAFBDCB0542}"/>
              </a:ext>
            </a:extLst>
          </p:cNvPr>
          <p:cNvSpPr txBox="1">
            <a:spLocks/>
          </p:cNvSpPr>
          <p:nvPr/>
        </p:nvSpPr>
        <p:spPr>
          <a:xfrm>
            <a:off x="5460350" y="5041638"/>
            <a:ext cx="729408" cy="4710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00"/>
                </a:solidFill>
              </a:rPr>
              <a:t>a</a:t>
            </a:r>
            <a:r>
              <a:rPr lang="en-US">
                <a:solidFill>
                  <a:srgbClr val="00B0F0"/>
                </a:solidFill>
              </a:rPr>
              <a:t>n</a:t>
            </a:r>
            <a:r>
              <a:rPr lang="en-US">
                <a:solidFill>
                  <a:srgbClr val="7030A0"/>
                </a:solidFill>
              </a:rPr>
              <a:t>a</a:t>
            </a:r>
            <a:endParaRPr kumimoji="0" lang="en-US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C7E69A-1DB1-3795-33B8-5DE1A4EF1CF4}"/>
              </a:ext>
            </a:extLst>
          </p:cNvPr>
          <p:cNvSpPr txBox="1">
            <a:spLocks/>
          </p:cNvSpPr>
          <p:nvPr/>
        </p:nvSpPr>
        <p:spPr>
          <a:xfrm>
            <a:off x="1103579" y="3124585"/>
            <a:ext cx="4499646" cy="19046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Tw Cen MT" panose="020B0602020104020603"/>
              </a:rPr>
              <a:t>Both </a:t>
            </a:r>
            <a:r>
              <a:rPr lang="en-US" dirty="0">
                <a:solidFill>
                  <a:srgbClr val="00B0F0"/>
                </a:solidFill>
                <a:latin typeface="Tw Cen MT" panose="020B0602020104020603"/>
              </a:rPr>
              <a:t>n</a:t>
            </a:r>
            <a:r>
              <a:rPr lang="en-US" dirty="0">
                <a:latin typeface="Tw Cen MT" panose="020B0602020104020603"/>
              </a:rPr>
              <a:t>’s are followed by an </a:t>
            </a:r>
            <a:r>
              <a:rPr lang="en-US" dirty="0">
                <a:solidFill>
                  <a:srgbClr val="7030A0"/>
                </a:solidFill>
                <a:latin typeface="Tw Cen MT" panose="020B0602020104020603"/>
              </a:rPr>
              <a:t>a</a:t>
            </a:r>
            <a:r>
              <a:rPr lang="en-US" dirty="0">
                <a:latin typeface="Tw Cen MT" panose="020B0602020104020603"/>
              </a:rPr>
              <a:t>, so they </a:t>
            </a:r>
            <a:r>
              <a:rPr kumimoji="0" lang="en-US" sz="2400" b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will be next to each other in the final string. The </a:t>
            </a:r>
            <a:r>
              <a:rPr kumimoji="0" lang="en-US" sz="2400" b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sa</a:t>
            </a:r>
            <a:r>
              <a:rPr lang="en-US" dirty="0">
                <a:latin typeface="Tw Cen MT" panose="020B0602020104020603"/>
              </a:rPr>
              <a:t>me is true for the two </a:t>
            </a:r>
            <a:r>
              <a:rPr lang="en-US" dirty="0">
                <a:solidFill>
                  <a:srgbClr val="FFFF00"/>
                </a:solidFill>
                <a:latin typeface="Tw Cen MT" panose="020B0602020104020603"/>
              </a:rPr>
              <a:t>a</a:t>
            </a:r>
            <a:r>
              <a:rPr lang="en-US" dirty="0">
                <a:latin typeface="Tw Cen MT" panose="020B0602020104020603"/>
              </a:rPr>
              <a:t>’s being followed by </a:t>
            </a:r>
            <a:r>
              <a:rPr lang="en-US" dirty="0" err="1">
                <a:solidFill>
                  <a:srgbClr val="00B0F0"/>
                </a:solidFill>
                <a:latin typeface="Tw Cen MT" panose="020B0602020104020603"/>
              </a:rPr>
              <a:t>n</a:t>
            </a:r>
            <a:r>
              <a:rPr lang="en-US" dirty="0" err="1">
                <a:solidFill>
                  <a:srgbClr val="7030A0"/>
                </a:solidFill>
                <a:latin typeface="Tw Cen MT" panose="020B0602020104020603"/>
              </a:rPr>
              <a:t>a</a:t>
            </a:r>
            <a:r>
              <a:rPr lang="en-US" dirty="0" err="1">
                <a:latin typeface="Tw Cen MT" panose="020B0602020104020603"/>
              </a:rPr>
              <a:t>.</a:t>
            </a:r>
            <a:endParaRPr lang="en-US" dirty="0"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23253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0" grpId="0"/>
      <p:bldP spid="7" grpId="0" animBg="1"/>
      <p:bldP spid="9" grpId="0"/>
      <p:bldP spid="14" grpId="0"/>
      <p:bldP spid="3" grpId="0" animBg="1"/>
      <p:bldP spid="4" grpId="0"/>
      <p:bldP spid="5" grpId="0" animBg="1"/>
      <p:bldP spid="8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64E6F-999E-0201-0E87-7F16089E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73FF-A7B1-FB50-4FA5-C6F3B6ED9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Compression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3FADE-932B-8E14-4177-02D3FA0988B2}"/>
              </a:ext>
            </a:extLst>
          </p:cNvPr>
          <p:cNvSpPr txBox="1">
            <a:spLocks/>
          </p:cNvSpPr>
          <p:nvPr/>
        </p:nvSpPr>
        <p:spPr>
          <a:xfrm>
            <a:off x="3051672" y="3172379"/>
            <a:ext cx="2399762" cy="94791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nnnn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b$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aaa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4E9EEF-60B1-611F-948D-468D195DCBD3}"/>
              </a:ext>
            </a:extLst>
          </p:cNvPr>
          <p:cNvCxnSpPr>
            <a:cxnSpLocks/>
          </p:cNvCxnSpPr>
          <p:nvPr/>
        </p:nvCxnSpPr>
        <p:spPr>
          <a:xfrm>
            <a:off x="5429650" y="3602593"/>
            <a:ext cx="86127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17659B-EEFD-EBD2-6468-45E15FFDE335}"/>
              </a:ext>
            </a:extLst>
          </p:cNvPr>
          <p:cNvSpPr txBox="1">
            <a:spLocks/>
          </p:cNvSpPr>
          <p:nvPr/>
        </p:nvSpPr>
        <p:spPr>
          <a:xfrm>
            <a:off x="6368732" y="3172380"/>
            <a:ext cx="2069742" cy="8604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n4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b$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DCC532-EC28-47D2-9DE3-0294C51D51F8}"/>
              </a:ext>
            </a:extLst>
          </p:cNvPr>
          <p:cNvSpPr txBox="1">
            <a:spLocks/>
          </p:cNvSpPr>
          <p:nvPr/>
        </p:nvSpPr>
        <p:spPr>
          <a:xfrm>
            <a:off x="2122736" y="1053875"/>
            <a:ext cx="7943349" cy="47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Run-Length Encoding (RLE)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A21695-E9AD-53B2-1E75-B86AEAD0A6B1}"/>
              </a:ext>
            </a:extLst>
          </p:cNvPr>
          <p:cNvSpPr txBox="1">
            <a:spLocks/>
          </p:cNvSpPr>
          <p:nvPr/>
        </p:nvSpPr>
        <p:spPr>
          <a:xfrm>
            <a:off x="1396286" y="1446756"/>
            <a:ext cx="9396247" cy="106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1600">
                <a:solidFill>
                  <a:prstClr val="white"/>
                </a:solidFill>
                <a:latin typeface="Tw Cen MT" panose="020B0602020104020603"/>
              </a:rPr>
              <a:t>Run-length encoding is a simple compression technique that replaces consecutive repeated characters with a single instance of the character followed by the number of times it repeats. This compression works best when the same characters appear many times in a row.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25E1E7-E5C9-EB43-4B04-03269507CB51}"/>
              </a:ext>
            </a:extLst>
          </p:cNvPr>
          <p:cNvSpPr txBox="1">
            <a:spLocks/>
          </p:cNvSpPr>
          <p:nvPr/>
        </p:nvSpPr>
        <p:spPr>
          <a:xfrm>
            <a:off x="4310090" y="5294190"/>
            <a:ext cx="4452910" cy="1067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This reduction will be more significant for strings with MANY repeated substrings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882E80-ACA6-F35C-8EEA-7C6EF75F705A}"/>
              </a:ext>
            </a:extLst>
          </p:cNvPr>
          <p:cNvCxnSpPr>
            <a:cxnSpLocks/>
          </p:cNvCxnSpPr>
          <p:nvPr/>
        </p:nvCxnSpPr>
        <p:spPr>
          <a:xfrm flipV="1">
            <a:off x="6531934" y="3937556"/>
            <a:ext cx="771914" cy="1345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86E88-94F4-47C8-57AE-2D8E970F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5FD625-66BF-BDF5-F1E2-3EFC0A6637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141412" y="228903"/>
                <a:ext cx="9905998" cy="86042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Simulation Measuring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𝑐𝑜𝑚𝑝𝑟𝑒𝑠𝑠𝑒𝑑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𝑠𝑡𝑟𝑖𝑛𝑔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𝑙𝑒𝑛𝑔𝑡h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𝑜𝑟𝑖𝑔𝑖𝑛𝑎𝑙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𝑠𝑡𝑟𝑖𝑛𝑔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𝑙𝑒𝑛𝑔𝑡h</m:t>
                        </m:r>
                      </m:den>
                    </m:f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∗100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D5FD625-66BF-BDF5-F1E2-3EFC0A663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141412" y="228903"/>
                <a:ext cx="9905998" cy="860425"/>
              </a:xfrm>
              <a:blipFill>
                <a:blip r:embed="rId2"/>
                <a:stretch>
                  <a:fillRect t="-6383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35DE97-424B-E147-ACAD-B1281162C1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35363"/>
              </p:ext>
            </p:extLst>
          </p:nvPr>
        </p:nvGraphicFramePr>
        <p:xfrm>
          <a:off x="1645887" y="2698292"/>
          <a:ext cx="8897047" cy="263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130">
                  <a:extLst>
                    <a:ext uri="{9D8B030D-6E8A-4147-A177-3AD203B41FA5}">
                      <a16:colId xmlns:a16="http://schemas.microsoft.com/office/drawing/2014/main" val="2970103831"/>
                    </a:ext>
                  </a:extLst>
                </a:gridCol>
                <a:gridCol w="1578007">
                  <a:extLst>
                    <a:ext uri="{9D8B030D-6E8A-4147-A177-3AD203B41FA5}">
                      <a16:colId xmlns:a16="http://schemas.microsoft.com/office/drawing/2014/main" val="1230452881"/>
                    </a:ext>
                  </a:extLst>
                </a:gridCol>
                <a:gridCol w="1523170">
                  <a:extLst>
                    <a:ext uri="{9D8B030D-6E8A-4147-A177-3AD203B41FA5}">
                      <a16:colId xmlns:a16="http://schemas.microsoft.com/office/drawing/2014/main" val="3937009695"/>
                    </a:ext>
                  </a:extLst>
                </a:gridCol>
                <a:gridCol w="1567404">
                  <a:extLst>
                    <a:ext uri="{9D8B030D-6E8A-4147-A177-3AD203B41FA5}">
                      <a16:colId xmlns:a16="http://schemas.microsoft.com/office/drawing/2014/main" val="2766858865"/>
                    </a:ext>
                  </a:extLst>
                </a:gridCol>
                <a:gridCol w="1545336">
                  <a:extLst>
                    <a:ext uri="{9D8B030D-6E8A-4147-A177-3AD203B41FA5}">
                      <a16:colId xmlns:a16="http://schemas.microsoft.com/office/drawing/2014/main" val="2320081270"/>
                    </a:ext>
                  </a:extLst>
                </a:gridCol>
              </a:tblGrid>
              <a:tr h="410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Uniform Selection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Substrings Likely Repeated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13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Compression Algorithm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Without BWT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</a:rPr>
                        <a:t>With BWT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tx1"/>
                          </a:solidFill>
                        </a:rPr>
                        <a:t>Without BWT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>
                          <a:solidFill>
                            <a:schemeClr val="tx1"/>
                          </a:solidFill>
                        </a:rPr>
                        <a:t>With BWT</a:t>
                      </a:r>
                    </a:p>
                  </a:txBody>
                  <a:tcPr>
                    <a:solidFill>
                      <a:srgbClr val="4FD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292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Run-Length Encoding (RLE)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99.85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99.85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99.87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6.61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5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Huffman Coding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11416.55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11482.77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34375.87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34369.04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47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Move-to-Front Encoding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94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Arithmetic Coding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58.72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03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Lempel-Ziv (LZ77 / LZ78)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62.45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063412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5CC944-2F85-6704-F2EE-2FCD0E3938BA}"/>
              </a:ext>
            </a:extLst>
          </p:cNvPr>
          <p:cNvSpPr txBox="1">
            <a:spLocks/>
          </p:cNvSpPr>
          <p:nvPr/>
        </p:nvSpPr>
        <p:spPr>
          <a:xfrm>
            <a:off x="1093448" y="1273020"/>
            <a:ext cx="10001923" cy="766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b="1" i="1" u="sng" dirty="0">
                <a:solidFill>
                  <a:prstClr val="white"/>
                </a:solidFill>
                <a:latin typeface="Tw Cen MT" panose="020B0602020104020603"/>
              </a:rPr>
              <a:t>Simulation:</a:t>
            </a: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 Compression algorithms run on 5,000 randomized strings (5,000 characters in length).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7BFC8-5B75-FBC8-80B5-C891170A447A}"/>
              </a:ext>
            </a:extLst>
          </p:cNvPr>
          <p:cNvSpPr txBox="1">
            <a:spLocks/>
          </p:cNvSpPr>
          <p:nvPr/>
        </p:nvSpPr>
        <p:spPr>
          <a:xfrm>
            <a:off x="1645887" y="6043039"/>
            <a:ext cx="4626897" cy="5860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Overhead from additional metadata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0D258D4-D0E0-6EFF-48F8-841F8B67D02B}"/>
              </a:ext>
            </a:extLst>
          </p:cNvPr>
          <p:cNvCxnSpPr>
            <a:cxnSpLocks/>
            <a:endCxn id="8" idx="1"/>
          </p:cNvCxnSpPr>
          <p:nvPr/>
        </p:nvCxnSpPr>
        <p:spPr>
          <a:xfrm rot="16200000" flipV="1">
            <a:off x="850064" y="4809415"/>
            <a:ext cx="2533512" cy="941865"/>
          </a:xfrm>
          <a:prstGeom prst="bentConnector4">
            <a:avLst>
              <a:gd name="adj1" fmla="val -4471"/>
              <a:gd name="adj2" fmla="val 1766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3A1A49C2-108C-7999-F8CE-76D950E5D298}"/>
              </a:ext>
            </a:extLst>
          </p:cNvPr>
          <p:cNvSpPr txBox="1">
            <a:spLocks/>
          </p:cNvSpPr>
          <p:nvPr/>
        </p:nvSpPr>
        <p:spPr>
          <a:xfrm>
            <a:off x="5093208" y="1830804"/>
            <a:ext cx="4334256" cy="8906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Repeating substrings leads to repeating characters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with BWT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EFCF39FE-22BD-6205-1478-B6F11945AF5E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45886" y="2316378"/>
            <a:ext cx="3447322" cy="1314166"/>
          </a:xfrm>
          <a:prstGeom prst="bentConnector3">
            <a:avLst>
              <a:gd name="adj1" fmla="val 12108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E3A4827D-61F5-4652-2D41-1CF2D0FAF53A}"/>
              </a:ext>
            </a:extLst>
          </p:cNvPr>
          <p:cNvSpPr txBox="1">
            <a:spLocks/>
          </p:cNvSpPr>
          <p:nvPr/>
        </p:nvSpPr>
        <p:spPr>
          <a:xfrm>
            <a:off x="8924544" y="5870717"/>
            <a:ext cx="1527048" cy="6563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Not great!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27168BB-D48A-2D25-0DA2-4CD17DCCBB28}"/>
              </a:ext>
            </a:extLst>
          </p:cNvPr>
          <p:cNvCxnSpPr>
            <a:cxnSpLocks/>
            <a:stCxn id="60" idx="3"/>
          </p:cNvCxnSpPr>
          <p:nvPr/>
        </p:nvCxnSpPr>
        <p:spPr>
          <a:xfrm flipV="1">
            <a:off x="10451592" y="4397640"/>
            <a:ext cx="91342" cy="1801268"/>
          </a:xfrm>
          <a:prstGeom prst="bentConnector3">
            <a:avLst>
              <a:gd name="adj1" fmla="val 82077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DB2480F-827D-4C2A-A802-6816471CFE8F}"/>
              </a:ext>
            </a:extLst>
          </p:cNvPr>
          <p:cNvCxnSpPr>
            <a:cxnSpLocks/>
          </p:cNvCxnSpPr>
          <p:nvPr/>
        </p:nvCxnSpPr>
        <p:spPr>
          <a:xfrm flipH="1">
            <a:off x="10542934" y="4777162"/>
            <a:ext cx="6632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12D7AF7-95E5-2821-8B97-ADA236FA23D6}"/>
              </a:ext>
            </a:extLst>
          </p:cNvPr>
          <p:cNvCxnSpPr>
            <a:cxnSpLocks/>
          </p:cNvCxnSpPr>
          <p:nvPr/>
        </p:nvCxnSpPr>
        <p:spPr>
          <a:xfrm flipH="1">
            <a:off x="10542934" y="5151022"/>
            <a:ext cx="66322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5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AFA36-D80B-A014-C6B8-98C078271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9676-9A2C-FEC6-36EB-EF332365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Redundancy visualized</a:t>
            </a:r>
          </a:p>
        </p:txBody>
      </p:sp>
      <p:pic>
        <p:nvPicPr>
          <p:cNvPr id="4" name="Picture 3" descr="A graph with a line">
            <a:extLst>
              <a:ext uri="{FF2B5EF4-FFF2-40B4-BE49-F238E27FC236}">
                <a16:creationId xmlns:a16="http://schemas.microsoft.com/office/drawing/2014/main" id="{767D8D45-EF4B-C0EE-CACC-6936F2D9A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t="6429" r="6972" b="3000"/>
          <a:stretch/>
        </p:blipFill>
        <p:spPr>
          <a:xfrm>
            <a:off x="2058924" y="1120307"/>
            <a:ext cx="8074152" cy="4917399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76BF477E-7C81-D754-CF59-054C87E7B014}"/>
              </a:ext>
            </a:extLst>
          </p:cNvPr>
          <p:cNvCxnSpPr>
            <a:cxnSpLocks/>
            <a:endCxn id="4" idx="2"/>
          </p:cNvCxnSpPr>
          <p:nvPr/>
        </p:nvCxnSpPr>
        <p:spPr>
          <a:xfrm rot="10800000">
            <a:off x="6096001" y="6037707"/>
            <a:ext cx="1076325" cy="410719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DB59CED-D8DF-8FE1-5744-57C1ED452045}"/>
              </a:ext>
            </a:extLst>
          </p:cNvPr>
          <p:cNvSpPr txBox="1">
            <a:spLocks/>
          </p:cNvSpPr>
          <p:nvPr/>
        </p:nvSpPr>
        <p:spPr>
          <a:xfrm>
            <a:off x="7200902" y="6155398"/>
            <a:ext cx="4143374" cy="70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/>
              </a:rPr>
              <a:t>Basically, average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number of redundant substrings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86ED340-4B2F-B8F2-0458-F861402196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3650" y="6155398"/>
                <a:ext cx="2657475" cy="58605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Pct val="125000"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𝑐𝑜𝑚𝑝𝑟𝑒𝑠𝑠𝑒𝑑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𝑠𝑡𝑟𝑖𝑛𝑔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𝑙𝑒𝑛𝑔𝑡h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𝑜𝑟𝑖𝑔𝑖𝑛𝑎𝑙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𝑠𝑡𝑟𝑖𝑛𝑔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𝑙𝑒𝑛𝑔𝑡h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∗100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286ED340-4B2F-B8F2-0458-F8614021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50" y="6155398"/>
                <a:ext cx="2657475" cy="586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0623EBE-BEC8-F4FA-63D3-994CA6E2DFD4}"/>
              </a:ext>
            </a:extLst>
          </p:cNvPr>
          <p:cNvCxnSpPr>
            <a:cxnSpLocks/>
            <a:stCxn id="15" idx="1"/>
            <a:endCxn id="4" idx="1"/>
          </p:cNvCxnSpPr>
          <p:nvPr/>
        </p:nvCxnSpPr>
        <p:spPr>
          <a:xfrm rot="10800000">
            <a:off x="2058924" y="3579007"/>
            <a:ext cx="474726" cy="2869420"/>
          </a:xfrm>
          <a:prstGeom prst="bentConnector3">
            <a:avLst>
              <a:gd name="adj1" fmla="val 21749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6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5C97-2081-090B-4843-4C7566F3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FD407-45DB-4E7F-F09B-112CCE41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Reverse transform: Overview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31F78BE-F30E-722A-31AE-FB2D6EBACB09}"/>
              </a:ext>
            </a:extLst>
          </p:cNvPr>
          <p:cNvSpPr txBox="1">
            <a:spLocks/>
          </p:cNvSpPr>
          <p:nvPr/>
        </p:nvSpPr>
        <p:spPr>
          <a:xfrm>
            <a:off x="4360284" y="5745459"/>
            <a:ext cx="3465573" cy="564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Burrows-Wheeler Matrix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916FB3DC-927F-60EF-9890-BA63B16094EF}"/>
              </a:ext>
            </a:extLst>
          </p:cNvPr>
          <p:cNvSpPr/>
          <p:nvPr/>
        </p:nvSpPr>
        <p:spPr>
          <a:xfrm rot="18958378">
            <a:off x="2728330" y="3500878"/>
            <a:ext cx="460478" cy="234158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268A-A336-A240-368B-05F868F364D3}"/>
              </a:ext>
            </a:extLst>
          </p:cNvPr>
          <p:cNvSpPr txBox="1">
            <a:spLocks/>
          </p:cNvSpPr>
          <p:nvPr/>
        </p:nvSpPr>
        <p:spPr>
          <a:xfrm>
            <a:off x="4551422" y="1630984"/>
            <a:ext cx="3083299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2000">
                <a:solidFill>
                  <a:prstClr val="white"/>
                </a:solidFill>
              </a:rPr>
              <a:t>$banan</a:t>
            </a:r>
            <a:r>
              <a:rPr lang="en-US" spc="2000">
                <a:solidFill>
                  <a:srgbClr val="FF0000"/>
                </a:solidFill>
              </a:rPr>
              <a:t>a</a:t>
            </a: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a$bana</a:t>
            </a:r>
            <a:r>
              <a:rPr lang="en-US" spc="2000" err="1">
                <a:solidFill>
                  <a:srgbClr val="FF0000"/>
                </a:solidFill>
              </a:rPr>
              <a:t>n</a:t>
            </a:r>
            <a:endParaRPr lang="en-US" spc="2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ana$ba</a:t>
            </a:r>
            <a:r>
              <a:rPr lang="en-US" spc="2000" err="1">
                <a:solidFill>
                  <a:srgbClr val="FF0000"/>
                </a:solidFill>
              </a:rPr>
              <a:t>n</a:t>
            </a:r>
            <a:endParaRPr lang="en-US" spc="2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anana$</a:t>
            </a:r>
            <a:r>
              <a:rPr lang="en-US" spc="2000" err="1">
                <a:solidFill>
                  <a:srgbClr val="FF0000"/>
                </a:solidFill>
              </a:rPr>
              <a:t>b</a:t>
            </a:r>
            <a:endParaRPr lang="en-US" spc="2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pc="2000">
                <a:solidFill>
                  <a:prstClr val="white"/>
                </a:solidFill>
              </a:rPr>
              <a:t>banana</a:t>
            </a:r>
            <a:r>
              <a:rPr lang="en-US" spc="2000">
                <a:solidFill>
                  <a:srgbClr val="FF0000"/>
                </a:solidFill>
              </a:rPr>
              <a:t>$</a:t>
            </a: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na$ban</a:t>
            </a:r>
            <a:r>
              <a:rPr lang="en-US" spc="2000" err="1">
                <a:solidFill>
                  <a:srgbClr val="FF0000"/>
                </a:solidFill>
              </a:rPr>
              <a:t>a</a:t>
            </a:r>
            <a:endParaRPr lang="en-US" spc="200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pc="2000" err="1">
                <a:solidFill>
                  <a:prstClr val="white"/>
                </a:solidFill>
              </a:rPr>
              <a:t>nana$b</a:t>
            </a:r>
            <a:r>
              <a:rPr lang="en-US" spc="2000" err="1">
                <a:solidFill>
                  <a:srgbClr val="FF0000"/>
                </a:solidFill>
              </a:rPr>
              <a:t>a</a:t>
            </a:r>
            <a:endParaRPr lang="en-US" spc="200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F0DB2C-4B33-B1C9-1662-238BAD803EE6}"/>
              </a:ext>
            </a:extLst>
          </p:cNvPr>
          <p:cNvSpPr/>
          <p:nvPr/>
        </p:nvSpPr>
        <p:spPr>
          <a:xfrm>
            <a:off x="4434029" y="1559025"/>
            <a:ext cx="3219224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8C2889-2B59-EF60-97A1-46A5826B1898}"/>
              </a:ext>
            </a:extLst>
          </p:cNvPr>
          <p:cNvSpPr txBox="1">
            <a:spLocks/>
          </p:cNvSpPr>
          <p:nvPr/>
        </p:nvSpPr>
        <p:spPr>
          <a:xfrm>
            <a:off x="639977" y="3328963"/>
            <a:ext cx="1740129" cy="56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banana$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BA58F9E-9FC3-2706-6D75-3F3AAEC6D585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80106" y="2051835"/>
            <a:ext cx="1710123" cy="1557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9C8AC5C-0BE5-FC54-C18B-85A0A39675A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80106" y="2583661"/>
            <a:ext cx="1677927" cy="1025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8148AA-754F-874A-FE78-20EF23F5D80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80106" y="3080598"/>
            <a:ext cx="1677927" cy="528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381E2B3-D3D4-B148-B2B6-39993A5BB49A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380106" y="3606135"/>
            <a:ext cx="1677927" cy="33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7BFFB8B-E0B7-1E1A-8FA2-81625C924341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80106" y="3609511"/>
            <a:ext cx="1677927" cy="5129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B53828F-7268-38BA-BA8E-05500E639FA2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80106" y="3609511"/>
            <a:ext cx="1677927" cy="1025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8D9B4A9-1497-B2AC-12D5-0732035AE96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80106" y="3609511"/>
            <a:ext cx="1677927" cy="1653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04D43254-8B3B-FA20-975C-0E087B3B8056}"/>
              </a:ext>
            </a:extLst>
          </p:cNvPr>
          <p:cNvSpPr txBox="1">
            <a:spLocks/>
          </p:cNvSpPr>
          <p:nvPr/>
        </p:nvSpPr>
        <p:spPr>
          <a:xfrm>
            <a:off x="1613836" y="4813879"/>
            <a:ext cx="1740129" cy="471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None/>
              <a:tabLst/>
              <a:defRPr/>
            </a:pPr>
            <a:r>
              <a:rPr kumimoji="0" lang="en-US" sz="2000" i="1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All rotations</a:t>
            </a:r>
            <a:endParaRPr kumimoji="0" lang="en-US" sz="2000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CF9CFBF0-AF31-8A27-1140-F56D411B43AA}"/>
              </a:ext>
            </a:extLst>
          </p:cNvPr>
          <p:cNvCxnSpPr>
            <a:cxnSpLocks/>
          </p:cNvCxnSpPr>
          <p:nvPr/>
        </p:nvCxnSpPr>
        <p:spPr>
          <a:xfrm flipV="1">
            <a:off x="7504017" y="3616262"/>
            <a:ext cx="1889365" cy="1732823"/>
          </a:xfrm>
          <a:prstGeom prst="bentConnector3">
            <a:avLst>
              <a:gd name="adj1" fmla="val 50001"/>
            </a:avLst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5120C6FA-AA79-3FC6-A2C4-1392CAC514A2}"/>
              </a:ext>
            </a:extLst>
          </p:cNvPr>
          <p:cNvSpPr txBox="1">
            <a:spLocks/>
          </p:cNvSpPr>
          <p:nvPr/>
        </p:nvSpPr>
        <p:spPr>
          <a:xfrm>
            <a:off x="9202113" y="3325587"/>
            <a:ext cx="1740129" cy="56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err="1">
                <a:solidFill>
                  <a:srgbClr val="FF0000"/>
                </a:solidFill>
              </a:rPr>
              <a:t>annb$aa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E7C736-47FE-0F44-E94E-4F5A9ED982BA}"/>
              </a:ext>
            </a:extLst>
          </p:cNvPr>
          <p:cNvSpPr txBox="1">
            <a:spLocks/>
          </p:cNvSpPr>
          <p:nvPr/>
        </p:nvSpPr>
        <p:spPr>
          <a:xfrm>
            <a:off x="4090229" y="89896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5EF2AD5-1531-D2D9-AED7-72B9CC1B4694}"/>
              </a:ext>
            </a:extLst>
          </p:cNvPr>
          <p:cNvSpPr txBox="1">
            <a:spLocks/>
          </p:cNvSpPr>
          <p:nvPr/>
        </p:nvSpPr>
        <p:spPr>
          <a:xfrm>
            <a:off x="6537773" y="90506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3CDEB1-58F7-B930-9874-63E8BF3C9620}"/>
              </a:ext>
            </a:extLst>
          </p:cNvPr>
          <p:cNvSpPr txBox="1">
            <a:spLocks/>
          </p:cNvSpPr>
          <p:nvPr/>
        </p:nvSpPr>
        <p:spPr>
          <a:xfrm>
            <a:off x="791231" y="280503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EB31F87-3599-9A32-0AC9-9AAD52EC678F}"/>
              </a:ext>
            </a:extLst>
          </p:cNvPr>
          <p:cNvSpPr txBox="1">
            <a:spLocks/>
          </p:cNvSpPr>
          <p:nvPr/>
        </p:nvSpPr>
        <p:spPr>
          <a:xfrm>
            <a:off x="9191519" y="2801991"/>
            <a:ext cx="1740129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/>
              <a:t>BWT(</a:t>
            </a:r>
            <a:r>
              <a:rPr lang="en-US" sz="3200" i="1">
                <a:solidFill>
                  <a:srgbClr val="00B0F0"/>
                </a:solidFill>
              </a:rPr>
              <a:t>T</a:t>
            </a:r>
            <a:r>
              <a:rPr lang="en-US" sz="3200" i="1"/>
              <a:t>)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12504A1-BC06-DB53-D830-994330EA0154}"/>
              </a:ext>
            </a:extLst>
          </p:cNvPr>
          <p:cNvCxnSpPr>
            <a:cxnSpLocks/>
            <a:endCxn id="9" idx="0"/>
          </p:cNvCxnSpPr>
          <p:nvPr/>
        </p:nvCxnSpPr>
        <p:spPr>
          <a:xfrm rot="10800000" flipV="1">
            <a:off x="1491754" y="981075"/>
            <a:ext cx="8569831" cy="1823964"/>
          </a:xfrm>
          <a:prstGeom prst="bentConnector2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53E26F-BFA7-1D4D-75F7-92F89C7CE895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0061584" y="981074"/>
            <a:ext cx="1" cy="18209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BF9B3B-34E8-5DB3-5A08-BE5DFC4A6B96}"/>
                  </a:ext>
                </a:extLst>
              </p:cNvPr>
              <p:cNvSpPr txBox="1"/>
              <p:nvPr/>
            </p:nvSpPr>
            <p:spPr>
              <a:xfrm>
                <a:off x="1491751" y="6348427"/>
                <a:ext cx="95556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b="1" i="1" u="sng" dirty="0"/>
                  <a:t>T-ranking:</a:t>
                </a:r>
                <a:r>
                  <a:rPr lang="en-US" dirty="0"/>
                  <a:t> assign characters ranks by # times character occurred previously in </a:t>
                </a:r>
                <a:r>
                  <a:rPr lang="en-US" i="1" dirty="0">
                    <a:solidFill>
                      <a:srgbClr val="00B0F0"/>
                    </a:solidFill>
                  </a:rPr>
                  <a:t>T</a:t>
                </a:r>
                <a:r>
                  <a:rPr lang="en-US" dirty="0"/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i="1" dirty="0">
                    <a:solidFill>
                      <a:srgbClr val="00B0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$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BF9B3B-34E8-5DB3-5A08-BE5DFC4A6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51" y="6348427"/>
                <a:ext cx="9555659" cy="369332"/>
              </a:xfrm>
              <a:prstGeom prst="rect">
                <a:avLst/>
              </a:prstGeom>
              <a:blipFill>
                <a:blip r:embed="rId2"/>
                <a:stretch>
                  <a:fillRect l="-574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Content Placeholder 2">
            <a:extLst>
              <a:ext uri="{FF2B5EF4-FFF2-40B4-BE49-F238E27FC236}">
                <a16:creationId xmlns:a16="http://schemas.microsoft.com/office/drawing/2014/main" id="{967BA4CC-07CE-021E-23BF-7C6D757C7AD3}"/>
              </a:ext>
            </a:extLst>
          </p:cNvPr>
          <p:cNvSpPr txBox="1">
            <a:spLocks/>
          </p:cNvSpPr>
          <p:nvPr/>
        </p:nvSpPr>
        <p:spPr>
          <a:xfrm>
            <a:off x="3981943" y="1047359"/>
            <a:ext cx="756681" cy="362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solidFill>
                  <a:schemeClr val="accent3"/>
                </a:solidFill>
              </a:rPr>
              <a:t>“First”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B7C56A0-2903-E756-16BE-33BACBF14CEC}"/>
              </a:ext>
            </a:extLst>
          </p:cNvPr>
          <p:cNvSpPr txBox="1">
            <a:spLocks/>
          </p:cNvSpPr>
          <p:nvPr/>
        </p:nvSpPr>
        <p:spPr>
          <a:xfrm>
            <a:off x="7267261" y="1047359"/>
            <a:ext cx="756681" cy="3629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>
                <a:solidFill>
                  <a:srgbClr val="FFFF00"/>
                </a:solidFill>
              </a:rPr>
              <a:t>“Last”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0F24D3E-DFF2-790A-C09F-FACE53F062E7}"/>
              </a:ext>
            </a:extLst>
          </p:cNvPr>
          <p:cNvSpPr txBox="1">
            <a:spLocks/>
          </p:cNvSpPr>
          <p:nvPr/>
        </p:nvSpPr>
        <p:spPr>
          <a:xfrm>
            <a:off x="4084971" y="1646071"/>
            <a:ext cx="360524" cy="3957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0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1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2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4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5</a:t>
            </a:r>
          </a:p>
          <a:p>
            <a:pPr marL="0" indent="0" algn="ctr">
              <a:buNone/>
            </a:pPr>
            <a:r>
              <a:rPr lang="en-US" spc="-15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4601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1FF74-9DD6-9BF3-4569-F729D6FEB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254FC-38BA-0972-982B-EFF26640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Last-to-front mapping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4913DBC-6142-4156-30C5-DB45141D0DDD}"/>
              </a:ext>
            </a:extLst>
          </p:cNvPr>
          <p:cNvSpPr txBox="1">
            <a:spLocks/>
          </p:cNvSpPr>
          <p:nvPr/>
        </p:nvSpPr>
        <p:spPr>
          <a:xfrm>
            <a:off x="1732220" y="110851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98FC19-CF2E-B62D-C362-093573887047}"/>
              </a:ext>
            </a:extLst>
          </p:cNvPr>
          <p:cNvSpPr txBox="1">
            <a:spLocks/>
          </p:cNvSpPr>
          <p:nvPr/>
        </p:nvSpPr>
        <p:spPr>
          <a:xfrm>
            <a:off x="4313114" y="11146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FAF456C2-CC18-2CE0-2560-6F364F1E22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6256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ontent Placeholder 2">
                <a:extLst>
                  <a:ext uri="{FF2B5EF4-FFF2-40B4-BE49-F238E27FC236}">
                    <a16:creationId xmlns:a16="http://schemas.microsoft.com/office/drawing/2014/main" id="{FAF456C2-CC18-2CE0-2560-6F364F1E2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6256" y="2413282"/>
                <a:ext cx="624195" cy="592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1CA318AD-0231-87DB-CCD9-B159EAD75A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0886" y="24102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Content Placeholder 2">
                <a:extLst>
                  <a:ext uri="{FF2B5EF4-FFF2-40B4-BE49-F238E27FC236}">
                    <a16:creationId xmlns:a16="http://schemas.microsoft.com/office/drawing/2014/main" id="{1CA318AD-0231-87DB-CCD9-B159EAD75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886" y="2410234"/>
                <a:ext cx="624195" cy="592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6CE8FDD9-D29E-B189-C314-1BCE26FDC3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3554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6CE8FDD9-D29E-B189-C314-1BCE26FDC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554" y="2991511"/>
                <a:ext cx="624195" cy="5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0A4869A0-D310-94C8-A00B-82BA94178C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8184" y="29884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0A4869A0-D310-94C8-A00B-82BA94178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184" y="2988463"/>
                <a:ext cx="624195" cy="5925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7581D93-3562-C5B7-792A-BEB66F9AF3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90506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Content Placeholder 2">
                <a:extLst>
                  <a:ext uri="{FF2B5EF4-FFF2-40B4-BE49-F238E27FC236}">
                    <a16:creationId xmlns:a16="http://schemas.microsoft.com/office/drawing/2014/main" id="{D7581D93-3562-C5B7-792A-BEB66F9AF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06" y="3537103"/>
                <a:ext cx="624195" cy="5925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98696580-69D2-7DD8-1982-08C2B47022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5136" y="35340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Content Placeholder 2">
                <a:extLst>
                  <a:ext uri="{FF2B5EF4-FFF2-40B4-BE49-F238E27FC236}">
                    <a16:creationId xmlns:a16="http://schemas.microsoft.com/office/drawing/2014/main" id="{98696580-69D2-7DD8-1982-08C2B470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136" y="3534055"/>
                <a:ext cx="624195" cy="5925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533323FA-786D-73D2-D09C-63ECB4CDF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7458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533323FA-786D-73D2-D09C-63ECB4CDF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58" y="4128415"/>
                <a:ext cx="624195" cy="5925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0D21D240-405F-6DE0-2A0F-8AD5479CF7D4}"/>
              </a:ext>
            </a:extLst>
          </p:cNvPr>
          <p:cNvSpPr txBox="1">
            <a:spLocks/>
          </p:cNvSpPr>
          <p:nvPr/>
        </p:nvSpPr>
        <p:spPr>
          <a:xfrm>
            <a:off x="4796368" y="4125367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EC4CE5B-208B-4789-A4B6-602548836F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7458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Content Placeholder 2">
                <a:extLst>
                  <a:ext uri="{FF2B5EF4-FFF2-40B4-BE49-F238E27FC236}">
                    <a16:creationId xmlns:a16="http://schemas.microsoft.com/office/drawing/2014/main" id="{7EC4CE5B-208B-4789-A4B6-60254883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458" y="4686199"/>
                <a:ext cx="624195" cy="5925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D23B2D-3266-466D-2F41-77BB5D7ADB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2088" y="46831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94D23B2D-3266-466D-2F41-77BB5D7AD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88" y="4683151"/>
                <a:ext cx="624195" cy="5925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A3345117-06D9-0983-DDA4-83C9E47091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4064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A3345117-06D9-0983-DDA4-83C9E47091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064" y="1825018"/>
                <a:ext cx="624195" cy="59250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E2B0A8C0-D4BE-6F30-6E00-F85995C341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47838" y="18219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E2B0A8C0-D4BE-6F30-6E00-F85995C34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838" y="1821970"/>
                <a:ext cx="624195" cy="5925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5E8B9BA7-402C-21BF-FBE5-DDF9CAABEA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84410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Content Placeholder 2">
                <a:extLst>
                  <a:ext uri="{FF2B5EF4-FFF2-40B4-BE49-F238E27FC236}">
                    <a16:creationId xmlns:a16="http://schemas.microsoft.com/office/drawing/2014/main" id="{5E8B9BA7-402C-21BF-FBE5-DDF9CAABE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410" y="5240935"/>
                <a:ext cx="624195" cy="5925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7A782B3E-D435-0664-AE8A-38EC25311A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39040" y="52378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7A782B3E-D435-0664-AE8A-38EC25311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040" y="5237887"/>
                <a:ext cx="624195" cy="5925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Content Placeholder 2">
            <a:extLst>
              <a:ext uri="{FF2B5EF4-FFF2-40B4-BE49-F238E27FC236}">
                <a16:creationId xmlns:a16="http://schemas.microsoft.com/office/drawing/2014/main" id="{351A2065-4EF9-B8C3-E19B-46747277DFA5}"/>
              </a:ext>
            </a:extLst>
          </p:cNvPr>
          <p:cNvSpPr txBox="1">
            <a:spLocks/>
          </p:cNvSpPr>
          <p:nvPr/>
        </p:nvSpPr>
        <p:spPr>
          <a:xfrm>
            <a:off x="11030525" y="1193859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45B04-F1C8-4C4D-E03C-42C2CAD65EF5}"/>
              </a:ext>
            </a:extLst>
          </p:cNvPr>
          <p:cNvSpPr/>
          <p:nvPr/>
        </p:nvSpPr>
        <p:spPr>
          <a:xfrm>
            <a:off x="2138504" y="1768575"/>
            <a:ext cx="3219224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B7C8B30-DE84-87BE-CB7F-47DB034D16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6306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5B7C8B30-DE84-87BE-CB7F-47DB034D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306" y="2413282"/>
                <a:ext cx="624195" cy="5925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7CB95BF-5C2F-F083-20F7-DAA323881BE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3604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17CB95BF-5C2F-F083-20F7-DAA323881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604" y="2991511"/>
                <a:ext cx="624195" cy="59250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1701FFC-2D84-E477-73B7-EC7D045E6C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90556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51701FFC-2D84-E477-73B7-EC7D045E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556" y="3537103"/>
                <a:ext cx="624195" cy="59250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2CCC355-292C-78CF-9457-7EBE29D78F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7508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22CCC355-292C-78CF-9457-7EBE29D7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508" y="4128415"/>
                <a:ext cx="624195" cy="59250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758A42A-49F2-1366-4F26-0D59D54D3D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7508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A758A42A-49F2-1366-4F26-0D59D54D3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508" y="4686199"/>
                <a:ext cx="624195" cy="59250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673C86D-D45B-C438-7759-64D5ADE13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4114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6673C86D-D45B-C438-7759-64D5ADE13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114" y="1825018"/>
                <a:ext cx="624195" cy="59250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1E1B86F-E46B-9A6C-C9C0-EC3BEFA41B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4460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B1E1B86F-E46B-9A6C-C9C0-EC3BEFA41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460" y="5240935"/>
                <a:ext cx="624195" cy="59250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5CD7F43-8B86-4372-9830-768EFB88D0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2081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5CD7F43-8B86-4372-9830-768EFB88D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081" y="2413282"/>
                <a:ext cx="624195" cy="59250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193404B7-F9DA-7E4E-21A2-ECC501BD12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9379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193404B7-F9DA-7E4E-21A2-ECC501BD1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79" y="2991511"/>
                <a:ext cx="624195" cy="5925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FE8D27D-B9FF-5605-8F50-1ECD0B3965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6331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FE8D27D-B9FF-5605-8F50-1ECD0B396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331" y="3537103"/>
                <a:ext cx="624195" cy="59250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B3F8328C-5922-8774-51E5-FB0E120BFD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3283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B3F8328C-5922-8774-51E5-FB0E120BF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83" y="4128415"/>
                <a:ext cx="624195" cy="59250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D9993AE-830D-E71B-019A-E48A10ADF0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3283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D9993AE-830D-E71B-019A-E48A10ADF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83" y="4686199"/>
                <a:ext cx="624195" cy="59250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524101A1-F96F-F8AE-B1DB-CEE3A45BEE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69889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524101A1-F96F-F8AE-B1DB-CEE3A45B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89" y="1825018"/>
                <a:ext cx="624195" cy="5925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F07CE9B-7F70-3F14-39D7-2112EABC59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0235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0F07CE9B-7F70-3F14-39D7-2112EABC5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235" y="5240935"/>
                <a:ext cx="624195" cy="592506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300F8C3C-DF85-964E-B70C-7DA6427EFF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6906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300F8C3C-DF85-964E-B70C-7DA6427EF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906" y="2413282"/>
                <a:ext cx="624195" cy="59250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8C8F46DE-B4DF-F227-161E-EFF2E68573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4204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8C8F46DE-B4DF-F227-161E-EFF2E6857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204" y="2991511"/>
                <a:ext cx="624195" cy="59250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EEA96EF6-9283-ECFB-FC1C-B1A401387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81156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EEA96EF6-9283-ECFB-FC1C-B1A401387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156" y="3537103"/>
                <a:ext cx="624195" cy="59250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5C050269-EED6-0B38-CB83-4805F8AA88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8108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5C050269-EED6-0B38-CB83-4805F8AA8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08" y="4128415"/>
                <a:ext cx="624195" cy="59250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BF952A1-3D3E-7857-0F46-DB45B25235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8108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7BF952A1-3D3E-7857-0F46-DB45B2523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108" y="4686199"/>
                <a:ext cx="624195" cy="59250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7652BD8-9DF0-A079-D76D-F865640C07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4714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7652BD8-9DF0-A079-D76D-F865640C0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14" y="1825018"/>
                <a:ext cx="624195" cy="59250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DABDCB5D-17F7-1282-4FDF-92A91EB9DB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75060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DABDCB5D-17F7-1282-4FDF-92A91EB9D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060" y="5240935"/>
                <a:ext cx="624195" cy="592506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60129E0-6DA5-CBFB-3D61-310B50096B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3156" y="2422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860129E0-6DA5-CBFB-3D61-310B50096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156" y="2422807"/>
                <a:ext cx="624195" cy="592506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55FC037F-58E1-6982-E0CF-9A25772FE1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60454" y="300103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55FC037F-58E1-6982-E0CF-9A25772F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54" y="3001036"/>
                <a:ext cx="624195" cy="592506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FC75FE0-724E-D5E1-BABE-7AB0CED02D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7406" y="354662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9FC75FE0-724E-D5E1-BABE-7AB0CED02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406" y="3546628"/>
                <a:ext cx="624195" cy="592506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BEFFF1F-1EE2-B42A-ED4C-4BCB6EA131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4358" y="413794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Content Placeholder 2">
                <a:extLst>
                  <a:ext uri="{FF2B5EF4-FFF2-40B4-BE49-F238E27FC236}">
                    <a16:creationId xmlns:a16="http://schemas.microsoft.com/office/drawing/2014/main" id="{8BEFFF1F-1EE2-B42A-ED4C-4BCB6EA13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58" y="4137940"/>
                <a:ext cx="624195" cy="592506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A4D75F6-5417-F375-9097-90B7838B7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4358" y="469572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7A4D75F6-5417-F375-9097-90B7838B7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358" y="4695724"/>
                <a:ext cx="624195" cy="592506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CFE29D09-2F20-EC89-FD5C-86602BB702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0964" y="183454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CFE29D09-2F20-EC89-FD5C-86602BB70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964" y="1834543"/>
                <a:ext cx="624195" cy="592506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8BC44BBA-E45E-911D-94F3-A5B8BE3A9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1310" y="525046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8BC44BBA-E45E-911D-94F3-A5B8BE3A9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310" y="5250460"/>
                <a:ext cx="624195" cy="592506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DFA38F51-93D7-ED96-A9B8-43C87CD04C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8931" y="2422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DFA38F51-93D7-ED96-A9B8-43C87CD04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931" y="2422807"/>
                <a:ext cx="624195" cy="592506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37A0273B-063B-D4CF-52F2-F7262DB608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6229" y="300103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37A0273B-063B-D4CF-52F2-F7262DB60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229" y="3001036"/>
                <a:ext cx="624195" cy="592506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8EDDBDB7-510D-FD85-ED58-0E1246E550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3181" y="354662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8EDDBDB7-510D-FD85-ED58-0E1246E55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181" y="3546628"/>
                <a:ext cx="624195" cy="592506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7592B5F-1FB3-9BF5-5516-EFD09CDEAF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0133" y="413794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F7592B5F-1FB3-9BF5-5516-EFD09CDEA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33" y="4137940"/>
                <a:ext cx="624195" cy="592506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DC216DB3-CF59-8C89-FC39-8D7FF2E80E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40133" y="469572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Content Placeholder 2">
                <a:extLst>
                  <a:ext uri="{FF2B5EF4-FFF2-40B4-BE49-F238E27FC236}">
                    <a16:creationId xmlns:a16="http://schemas.microsoft.com/office/drawing/2014/main" id="{DC216DB3-CF59-8C89-FC39-8D7FF2E80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133" y="4695724"/>
                <a:ext cx="624195" cy="592506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5277E3E-13ED-1140-A69F-7C78FCD803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6739" y="183454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E5277E3E-13ED-1140-A69F-7C78FCD80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739" y="1834543"/>
                <a:ext cx="624195" cy="592506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5432731F-9D58-4D42-223E-2789239301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7085" y="525046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5432731F-9D58-4D42-223E-278923930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085" y="5250460"/>
                <a:ext cx="624195" cy="592506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9971BBC8-6421-8D5A-17A1-5FECE3800EE3}"/>
              </a:ext>
            </a:extLst>
          </p:cNvPr>
          <p:cNvSpPr/>
          <p:nvPr/>
        </p:nvSpPr>
        <p:spPr>
          <a:xfrm>
            <a:off x="2167966" y="2511180"/>
            <a:ext cx="348047" cy="1566519"/>
          </a:xfrm>
          <a:prstGeom prst="rect">
            <a:avLst/>
          </a:prstGeom>
          <a:noFill/>
          <a:ln w="28575">
            <a:solidFill>
              <a:srgbClr val="4FD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636D685-AFB6-D946-90D2-87F34325BA16}"/>
              </a:ext>
            </a:extLst>
          </p:cNvPr>
          <p:cNvSpPr/>
          <p:nvPr/>
        </p:nvSpPr>
        <p:spPr>
          <a:xfrm>
            <a:off x="2570532" y="2511180"/>
            <a:ext cx="2725368" cy="15665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FD14024B-3FD7-F94F-B602-79DD1B2EDFD2}"/>
              </a:ext>
            </a:extLst>
          </p:cNvPr>
          <p:cNvSpPr/>
          <p:nvPr/>
        </p:nvSpPr>
        <p:spPr>
          <a:xfrm>
            <a:off x="1609318" y="2511180"/>
            <a:ext cx="460478" cy="1566519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Brace 54">
            <a:extLst>
              <a:ext uri="{FF2B5EF4-FFF2-40B4-BE49-F238E27FC236}">
                <a16:creationId xmlns:a16="http://schemas.microsoft.com/office/drawing/2014/main" id="{4E547424-C657-7DFB-FCF4-D1A299B40DB6}"/>
              </a:ext>
            </a:extLst>
          </p:cNvPr>
          <p:cNvSpPr/>
          <p:nvPr/>
        </p:nvSpPr>
        <p:spPr>
          <a:xfrm rot="16200000">
            <a:off x="3702980" y="4828705"/>
            <a:ext cx="460478" cy="2725367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3852B539-0800-BB72-D4B0-1F6926C98945}"/>
              </a:ext>
            </a:extLst>
          </p:cNvPr>
          <p:cNvSpPr txBox="1">
            <a:spLocks/>
          </p:cNvSpPr>
          <p:nvPr/>
        </p:nvSpPr>
        <p:spPr>
          <a:xfrm>
            <a:off x="2433199" y="6420729"/>
            <a:ext cx="3015101" cy="56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/>
              <a:t>They’re sorted by right context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7902E9-5E4E-4CC0-D4E0-1D58B343CB90}"/>
              </a:ext>
            </a:extLst>
          </p:cNvPr>
          <p:cNvSpPr txBox="1">
            <a:spLocks/>
          </p:cNvSpPr>
          <p:nvPr/>
        </p:nvSpPr>
        <p:spPr>
          <a:xfrm>
            <a:off x="274599" y="2586258"/>
            <a:ext cx="1433654" cy="183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/>
              <a:t>Why are the a’s in this order relative to each other?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FAE297F1-33F7-F28E-602B-B139D01C5ABA}"/>
              </a:ext>
            </a:extLst>
          </p:cNvPr>
          <p:cNvSpPr txBox="1">
            <a:spLocks/>
          </p:cNvSpPr>
          <p:nvPr/>
        </p:nvSpPr>
        <p:spPr>
          <a:xfrm>
            <a:off x="5627948" y="1108515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chemeClr val="accent3"/>
                </a:solidFill>
              </a:rPr>
              <a:t>F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B07621A3-37D1-3B21-382E-5791E60EE10A}"/>
              </a:ext>
            </a:extLst>
          </p:cNvPr>
          <p:cNvSpPr txBox="1">
            <a:spLocks/>
          </p:cNvSpPr>
          <p:nvPr/>
        </p:nvSpPr>
        <p:spPr>
          <a:xfrm>
            <a:off x="8208842" y="1114611"/>
            <a:ext cx="1401043" cy="646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>
                <a:solidFill>
                  <a:srgbClr val="FFFF00"/>
                </a:solidFill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AA3B7C5B-29F2-2D42-BB49-A058102E9E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1984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AA3B7C5B-29F2-2D42-BB49-A058102E9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984" y="2413282"/>
                <a:ext cx="624195" cy="592506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6D908D81-8F08-A3A3-66CD-089E80A73D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6614" y="241023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6D908D81-8F08-A3A3-66CD-089E80A73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614" y="2410234"/>
                <a:ext cx="624195" cy="592506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CA5B722D-CA1A-2723-9C1B-BE2EF32B68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9282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CA5B722D-CA1A-2723-9C1B-BE2EF32B6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9282" y="2991511"/>
                <a:ext cx="624195" cy="592506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5CF496E0-0392-20F3-557C-E5CA3FD3B1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3912" y="298846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0" name="Content Placeholder 2">
                <a:extLst>
                  <a:ext uri="{FF2B5EF4-FFF2-40B4-BE49-F238E27FC236}">
                    <a16:creationId xmlns:a16="http://schemas.microsoft.com/office/drawing/2014/main" id="{5CF496E0-0392-20F3-557C-E5CA3FD3B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12" y="2988463"/>
                <a:ext cx="624195" cy="592506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D75277C5-5747-952A-4ED8-A7652C965F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6234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Content Placeholder 2">
                <a:extLst>
                  <a:ext uri="{FF2B5EF4-FFF2-40B4-BE49-F238E27FC236}">
                    <a16:creationId xmlns:a16="http://schemas.microsoft.com/office/drawing/2014/main" id="{D75277C5-5747-952A-4ED8-A7652C965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34" y="3537103"/>
                <a:ext cx="624195" cy="592506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9158F4B-001A-0ED3-027A-C4B9D47489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0864" y="353405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Content Placeholder 2">
                <a:extLst>
                  <a:ext uri="{FF2B5EF4-FFF2-40B4-BE49-F238E27FC236}">
                    <a16:creationId xmlns:a16="http://schemas.microsoft.com/office/drawing/2014/main" id="{99158F4B-001A-0ED3-027A-C4B9D4748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0864" y="3534055"/>
                <a:ext cx="624195" cy="592506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90D851DA-8245-0D1D-AE41-A4602B9948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3186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Content Placeholder 2">
                <a:extLst>
                  <a:ext uri="{FF2B5EF4-FFF2-40B4-BE49-F238E27FC236}">
                    <a16:creationId xmlns:a16="http://schemas.microsoft.com/office/drawing/2014/main" id="{90D851DA-8245-0D1D-AE41-A4602B994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186" y="4128415"/>
                <a:ext cx="624195" cy="592506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8F834F59-0861-792C-7643-0FA3C19F5C8D}"/>
              </a:ext>
            </a:extLst>
          </p:cNvPr>
          <p:cNvSpPr txBox="1">
            <a:spLocks/>
          </p:cNvSpPr>
          <p:nvPr/>
        </p:nvSpPr>
        <p:spPr>
          <a:xfrm>
            <a:off x="8692096" y="4125367"/>
            <a:ext cx="624195" cy="592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>
                <a:solidFill>
                  <a:srgbClr val="FF0000"/>
                </a:solidFill>
              </a:rPr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4B940BC2-A4A5-AC4B-FCF6-DD62E633B8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3186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5" name="Content Placeholder 2">
                <a:extLst>
                  <a:ext uri="{FF2B5EF4-FFF2-40B4-BE49-F238E27FC236}">
                    <a16:creationId xmlns:a16="http://schemas.microsoft.com/office/drawing/2014/main" id="{4B940BC2-A4A5-AC4B-FCF6-DD62E633B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186" y="4686199"/>
                <a:ext cx="624195" cy="592506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51A1DDCD-A22B-4D7B-DF96-F687D6EE5E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7816" y="468315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51A1DDCD-A22B-4D7B-DF96-F687D6EE5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816" y="4683151"/>
                <a:ext cx="624195" cy="592506"/>
              </a:xfrm>
              <a:prstGeom prst="rect">
                <a:avLst/>
              </a:prstGeom>
              <a:blipFill>
                <a:blip r:embed="rId5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C252DF0E-67D6-48D1-4EE7-DB22373C66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79792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C252DF0E-67D6-48D1-4EE7-DB22373C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92" y="1825018"/>
                <a:ext cx="624195" cy="592506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B8ECF85-E32C-67A5-1A8A-D827B76E5D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43566" y="182197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2B8ECF85-E32C-67A5-1A8A-D827B76E5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566" y="1821970"/>
                <a:ext cx="624195" cy="592506"/>
              </a:xfrm>
              <a:prstGeom prst="rect">
                <a:avLst/>
              </a:prstGeom>
              <a:blipFill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5C3DF9EA-53F9-6833-1575-9F56D2226B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80138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5C3DF9EA-53F9-6833-1575-9F56D2226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138" y="5240935"/>
                <a:ext cx="624195" cy="592506"/>
              </a:xfrm>
              <a:prstGeom prst="rect">
                <a:avLst/>
              </a:prstGeom>
              <a:blipFill>
                <a:blip r:embed="rId6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id="{8E07689B-A716-8C6A-76FA-4F95376BAB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4768" y="523788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0" name="Content Placeholder 2">
                <a:extLst>
                  <a:ext uri="{FF2B5EF4-FFF2-40B4-BE49-F238E27FC236}">
                    <a16:creationId xmlns:a16="http://schemas.microsoft.com/office/drawing/2014/main" id="{8E07689B-A716-8C6A-76FA-4F95376BAB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768" y="5237887"/>
                <a:ext cx="624195" cy="592506"/>
              </a:xfrm>
              <a:prstGeom prst="rect">
                <a:avLst/>
              </a:prstGeom>
              <a:blipFill>
                <a:blip r:embed="rId6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C155E705-6C26-7697-09C7-FB244E6C3929}"/>
              </a:ext>
            </a:extLst>
          </p:cNvPr>
          <p:cNvSpPr/>
          <p:nvPr/>
        </p:nvSpPr>
        <p:spPr>
          <a:xfrm>
            <a:off x="6034232" y="1768575"/>
            <a:ext cx="3219224" cy="411447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5F85983-DCAD-FB09-FEBE-9E6061021C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2034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2" name="Content Placeholder 2">
                <a:extLst>
                  <a:ext uri="{FF2B5EF4-FFF2-40B4-BE49-F238E27FC236}">
                    <a16:creationId xmlns:a16="http://schemas.microsoft.com/office/drawing/2014/main" id="{C5F85983-DCAD-FB09-FEBE-9E6061021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2034" y="2413282"/>
                <a:ext cx="624195" cy="592506"/>
              </a:xfrm>
              <a:prstGeom prst="rect">
                <a:avLst/>
              </a:prstGeom>
              <a:blipFill>
                <a:blip r:embed="rId6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2B5DC028-9BEC-970B-438B-7CE9585379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9332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Content Placeholder 2">
                <a:extLst>
                  <a:ext uri="{FF2B5EF4-FFF2-40B4-BE49-F238E27FC236}">
                    <a16:creationId xmlns:a16="http://schemas.microsoft.com/office/drawing/2014/main" id="{2B5DC028-9BEC-970B-438B-7CE958537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32" y="2991511"/>
                <a:ext cx="624195" cy="592506"/>
              </a:xfrm>
              <a:prstGeom prst="rect">
                <a:avLst/>
              </a:prstGeom>
              <a:blipFill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DEC32991-917C-30EB-92BD-7D71911A0F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6284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Content Placeholder 2">
                <a:extLst>
                  <a:ext uri="{FF2B5EF4-FFF2-40B4-BE49-F238E27FC236}">
                    <a16:creationId xmlns:a16="http://schemas.microsoft.com/office/drawing/2014/main" id="{DEC32991-917C-30EB-92BD-7D71911A0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84" y="3537103"/>
                <a:ext cx="624195" cy="592506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FFD1C44A-F425-31EA-C98F-409DA98A05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3236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Content Placeholder 2">
                <a:extLst>
                  <a:ext uri="{FF2B5EF4-FFF2-40B4-BE49-F238E27FC236}">
                    <a16:creationId xmlns:a16="http://schemas.microsoft.com/office/drawing/2014/main" id="{FFD1C44A-F425-31EA-C98F-409DA98A0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36" y="4128415"/>
                <a:ext cx="624195" cy="592506"/>
              </a:xfrm>
              <a:prstGeom prst="rect">
                <a:avLst/>
              </a:prstGeom>
              <a:blipFill>
                <a:blip r:embed="rId6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DFD9B104-CA81-E9DA-1468-B20010936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3236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6" name="Content Placeholder 2">
                <a:extLst>
                  <a:ext uri="{FF2B5EF4-FFF2-40B4-BE49-F238E27FC236}">
                    <a16:creationId xmlns:a16="http://schemas.microsoft.com/office/drawing/2014/main" id="{DFD9B104-CA81-E9DA-1468-B20010936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236" y="4686199"/>
                <a:ext cx="624195" cy="592506"/>
              </a:xfrm>
              <a:prstGeom prst="rect">
                <a:avLst/>
              </a:prstGeom>
              <a:blipFill>
                <a:blip r:embed="rId6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3230C6E5-7301-CB2E-F55D-9189880F00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79842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7" name="Content Placeholder 2">
                <a:extLst>
                  <a:ext uri="{FF2B5EF4-FFF2-40B4-BE49-F238E27FC236}">
                    <a16:creationId xmlns:a16="http://schemas.microsoft.com/office/drawing/2014/main" id="{3230C6E5-7301-CB2E-F55D-9189880F0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842" y="1825018"/>
                <a:ext cx="624195" cy="592506"/>
              </a:xfrm>
              <a:prstGeom prst="rect">
                <a:avLst/>
              </a:prstGeom>
              <a:blipFill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DD1C2ABC-2606-C3CE-F841-20A59F1D6F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0188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Content Placeholder 2">
                <a:extLst>
                  <a:ext uri="{FF2B5EF4-FFF2-40B4-BE49-F238E27FC236}">
                    <a16:creationId xmlns:a16="http://schemas.microsoft.com/office/drawing/2014/main" id="{DD1C2ABC-2606-C3CE-F841-20A59F1D6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188" y="5240935"/>
                <a:ext cx="624195" cy="592506"/>
              </a:xfrm>
              <a:prstGeom prst="rect">
                <a:avLst/>
              </a:prstGeom>
              <a:blipFill>
                <a:blip r:embed="rId6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1D0814DC-8172-1851-01E2-2B5DFFA419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7809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9" name="Content Placeholder 2">
                <a:extLst>
                  <a:ext uri="{FF2B5EF4-FFF2-40B4-BE49-F238E27FC236}">
                    <a16:creationId xmlns:a16="http://schemas.microsoft.com/office/drawing/2014/main" id="{1D0814DC-8172-1851-01E2-2B5DFFA41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09" y="2413282"/>
                <a:ext cx="624195" cy="592506"/>
              </a:xfrm>
              <a:prstGeom prst="rect">
                <a:avLst/>
              </a:prstGeom>
              <a:blipFill>
                <a:blip r:embed="rId7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563561C9-09DB-82A2-B6D0-A1BB82D511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5107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Content Placeholder 2">
                <a:extLst>
                  <a:ext uri="{FF2B5EF4-FFF2-40B4-BE49-F238E27FC236}">
                    <a16:creationId xmlns:a16="http://schemas.microsoft.com/office/drawing/2014/main" id="{563561C9-09DB-82A2-B6D0-A1BB82D51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107" y="2991511"/>
                <a:ext cx="624195" cy="592506"/>
              </a:xfrm>
              <a:prstGeom prst="rect">
                <a:avLst/>
              </a:prstGeom>
              <a:blipFill>
                <a:blip r:embed="rId7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BDD83701-BC32-4776-F889-38572D62C2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72059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1" name="Content Placeholder 2">
                <a:extLst>
                  <a:ext uri="{FF2B5EF4-FFF2-40B4-BE49-F238E27FC236}">
                    <a16:creationId xmlns:a16="http://schemas.microsoft.com/office/drawing/2014/main" id="{BDD83701-BC32-4776-F889-38572D62C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059" y="3537103"/>
                <a:ext cx="624195" cy="592506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35B3B460-69C6-7BD4-4FB3-378DB706B6C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9011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2" name="Content Placeholder 2">
                <a:extLst>
                  <a:ext uri="{FF2B5EF4-FFF2-40B4-BE49-F238E27FC236}">
                    <a16:creationId xmlns:a16="http://schemas.microsoft.com/office/drawing/2014/main" id="{35B3B460-69C6-7BD4-4FB3-378DB706B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011" y="4128415"/>
                <a:ext cx="624195" cy="592506"/>
              </a:xfrm>
              <a:prstGeom prst="rect">
                <a:avLst/>
              </a:prstGeom>
              <a:blipFill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90E9BB73-686F-0103-404E-BF214D04A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9011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3" name="Content Placeholder 2">
                <a:extLst>
                  <a:ext uri="{FF2B5EF4-FFF2-40B4-BE49-F238E27FC236}">
                    <a16:creationId xmlns:a16="http://schemas.microsoft.com/office/drawing/2014/main" id="{90E9BB73-686F-0103-404E-BF214D04A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011" y="4686199"/>
                <a:ext cx="624195" cy="592506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FED30405-AA00-7883-7463-B83233C784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5617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4" name="Content Placeholder 2">
                <a:extLst>
                  <a:ext uri="{FF2B5EF4-FFF2-40B4-BE49-F238E27FC236}">
                    <a16:creationId xmlns:a16="http://schemas.microsoft.com/office/drawing/2014/main" id="{FED30405-AA00-7883-7463-B83233C78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617" y="1825018"/>
                <a:ext cx="624195" cy="592506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3F930322-C2DF-8C72-CF5F-C980B559C6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5963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Content Placeholder 2">
                <a:extLst>
                  <a:ext uri="{FF2B5EF4-FFF2-40B4-BE49-F238E27FC236}">
                    <a16:creationId xmlns:a16="http://schemas.microsoft.com/office/drawing/2014/main" id="{3F930322-C2DF-8C72-CF5F-C980B559C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63" y="5240935"/>
                <a:ext cx="624195" cy="592506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Content Placeholder 2">
                <a:extLst>
                  <a:ext uri="{FF2B5EF4-FFF2-40B4-BE49-F238E27FC236}">
                    <a16:creationId xmlns:a16="http://schemas.microsoft.com/office/drawing/2014/main" id="{998C390E-48A8-6F51-F392-9AD80696A9A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2634" y="2413282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6" name="Content Placeholder 2">
                <a:extLst>
                  <a:ext uri="{FF2B5EF4-FFF2-40B4-BE49-F238E27FC236}">
                    <a16:creationId xmlns:a16="http://schemas.microsoft.com/office/drawing/2014/main" id="{998C390E-48A8-6F51-F392-9AD80696A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2634" y="2413282"/>
                <a:ext cx="624195" cy="592506"/>
              </a:xfrm>
              <a:prstGeom prst="rect">
                <a:avLst/>
              </a:prstGeom>
              <a:blipFill>
                <a:blip r:embed="rId7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Content Placeholder 2">
                <a:extLst>
                  <a:ext uri="{FF2B5EF4-FFF2-40B4-BE49-F238E27FC236}">
                    <a16:creationId xmlns:a16="http://schemas.microsoft.com/office/drawing/2014/main" id="{DEE20D1A-A4C9-FD85-E9C9-C7C4FE5ED5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9932" y="2991511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7" name="Content Placeholder 2">
                <a:extLst>
                  <a:ext uri="{FF2B5EF4-FFF2-40B4-BE49-F238E27FC236}">
                    <a16:creationId xmlns:a16="http://schemas.microsoft.com/office/drawing/2014/main" id="{DEE20D1A-A4C9-FD85-E9C9-C7C4FE5ED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932" y="2991511"/>
                <a:ext cx="624195" cy="592506"/>
              </a:xfrm>
              <a:prstGeom prst="rect">
                <a:avLst/>
              </a:prstGeom>
              <a:blipFill>
                <a:blip r:embed="rId7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Content Placeholder 2">
                <a:extLst>
                  <a:ext uri="{FF2B5EF4-FFF2-40B4-BE49-F238E27FC236}">
                    <a16:creationId xmlns:a16="http://schemas.microsoft.com/office/drawing/2014/main" id="{07A1C980-6352-26FD-C778-5889131309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6884" y="353710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Content Placeholder 2">
                <a:extLst>
                  <a:ext uri="{FF2B5EF4-FFF2-40B4-BE49-F238E27FC236}">
                    <a16:creationId xmlns:a16="http://schemas.microsoft.com/office/drawing/2014/main" id="{07A1C980-6352-26FD-C778-5889131309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884" y="3537103"/>
                <a:ext cx="624195" cy="592506"/>
              </a:xfrm>
              <a:prstGeom prst="rect">
                <a:avLst/>
              </a:prstGeom>
              <a:blipFill>
                <a:blip r:embed="rId7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699CEBFB-DC62-1981-95EF-DE6B076249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3836" y="412841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" name="Content Placeholder 2">
                <a:extLst>
                  <a:ext uri="{FF2B5EF4-FFF2-40B4-BE49-F238E27FC236}">
                    <a16:creationId xmlns:a16="http://schemas.microsoft.com/office/drawing/2014/main" id="{699CEBFB-DC62-1981-95EF-DE6B0762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836" y="4128415"/>
                <a:ext cx="624195" cy="592506"/>
              </a:xfrm>
              <a:prstGeom prst="rect">
                <a:avLst/>
              </a:prstGeom>
              <a:blipFill>
                <a:blip r:embed="rId8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Content Placeholder 2">
                <a:extLst>
                  <a:ext uri="{FF2B5EF4-FFF2-40B4-BE49-F238E27FC236}">
                    <a16:creationId xmlns:a16="http://schemas.microsoft.com/office/drawing/2014/main" id="{64C8C5B1-08F1-4661-EF65-65B98791E1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3836" y="4686199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Content Placeholder 2">
                <a:extLst>
                  <a:ext uri="{FF2B5EF4-FFF2-40B4-BE49-F238E27FC236}">
                    <a16:creationId xmlns:a16="http://schemas.microsoft.com/office/drawing/2014/main" id="{64C8C5B1-08F1-4661-EF65-65B98791E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836" y="4686199"/>
                <a:ext cx="624195" cy="592506"/>
              </a:xfrm>
              <a:prstGeom prst="rect">
                <a:avLst/>
              </a:prstGeom>
              <a:blipFill>
                <a:blip r:embed="rId8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Content Placeholder 2">
                <a:extLst>
                  <a:ext uri="{FF2B5EF4-FFF2-40B4-BE49-F238E27FC236}">
                    <a16:creationId xmlns:a16="http://schemas.microsoft.com/office/drawing/2014/main" id="{ABAEF4F7-4FBD-D8DD-EE4D-ED2BA7EDC3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0442" y="182501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Content Placeholder 2">
                <a:extLst>
                  <a:ext uri="{FF2B5EF4-FFF2-40B4-BE49-F238E27FC236}">
                    <a16:creationId xmlns:a16="http://schemas.microsoft.com/office/drawing/2014/main" id="{ABAEF4F7-4FBD-D8DD-EE4D-ED2BA7EDC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442" y="1825018"/>
                <a:ext cx="624195" cy="592506"/>
              </a:xfrm>
              <a:prstGeom prst="rect">
                <a:avLst/>
              </a:prstGeom>
              <a:blipFill>
                <a:blip r:embed="rId8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ontent Placeholder 2">
                <a:extLst>
                  <a:ext uri="{FF2B5EF4-FFF2-40B4-BE49-F238E27FC236}">
                    <a16:creationId xmlns:a16="http://schemas.microsoft.com/office/drawing/2014/main" id="{7DE8D8EF-E351-D1A1-24D9-C66C712633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70788" y="5240935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2" name="Content Placeholder 2">
                <a:extLst>
                  <a:ext uri="{FF2B5EF4-FFF2-40B4-BE49-F238E27FC236}">
                    <a16:creationId xmlns:a16="http://schemas.microsoft.com/office/drawing/2014/main" id="{7DE8D8EF-E351-D1A1-24D9-C66C71263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788" y="5240935"/>
                <a:ext cx="624195" cy="592506"/>
              </a:xfrm>
              <a:prstGeom prst="rect">
                <a:avLst/>
              </a:prstGeom>
              <a:blipFill>
                <a:blip r:embed="rId8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DC4B1290-C7ED-CBE2-1434-339A066D5C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8884" y="2422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Content Placeholder 2">
                <a:extLst>
                  <a:ext uri="{FF2B5EF4-FFF2-40B4-BE49-F238E27FC236}">
                    <a16:creationId xmlns:a16="http://schemas.microsoft.com/office/drawing/2014/main" id="{DC4B1290-C7ED-CBE2-1434-339A066D5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884" y="2422807"/>
                <a:ext cx="624195" cy="592506"/>
              </a:xfrm>
              <a:prstGeom prst="rect">
                <a:avLst/>
              </a:prstGeom>
              <a:blipFill>
                <a:blip r:embed="rId8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AAD29008-1CD4-BFC3-FB37-68A3C7A6E9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6182" y="300103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4" name="Content Placeholder 2">
                <a:extLst>
                  <a:ext uri="{FF2B5EF4-FFF2-40B4-BE49-F238E27FC236}">
                    <a16:creationId xmlns:a16="http://schemas.microsoft.com/office/drawing/2014/main" id="{AAD29008-1CD4-BFC3-FB37-68A3C7A6E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182" y="3001036"/>
                <a:ext cx="624195" cy="592506"/>
              </a:xfrm>
              <a:prstGeom prst="rect">
                <a:avLst/>
              </a:prstGeom>
              <a:blipFill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8E368ADC-D735-A73D-0320-F39846CF0F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3134" y="354662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" name="Content Placeholder 2">
                <a:extLst>
                  <a:ext uri="{FF2B5EF4-FFF2-40B4-BE49-F238E27FC236}">
                    <a16:creationId xmlns:a16="http://schemas.microsoft.com/office/drawing/2014/main" id="{8E368ADC-D735-A73D-0320-F39846CF0F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3134" y="3546628"/>
                <a:ext cx="624195" cy="592506"/>
              </a:xfrm>
              <a:prstGeom prst="rect">
                <a:avLst/>
              </a:prstGeom>
              <a:blipFill>
                <a:blip r:embed="rId8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DA09A107-B978-CF85-DBC1-9D718946A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0086" y="413794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6" name="Content Placeholder 2">
                <a:extLst>
                  <a:ext uri="{FF2B5EF4-FFF2-40B4-BE49-F238E27FC236}">
                    <a16:creationId xmlns:a16="http://schemas.microsoft.com/office/drawing/2014/main" id="{DA09A107-B978-CF85-DBC1-9D718946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86" y="4137940"/>
                <a:ext cx="624195" cy="592506"/>
              </a:xfrm>
              <a:prstGeom prst="rect">
                <a:avLst/>
              </a:prstGeom>
              <a:blipFill>
                <a:blip r:embed="rId8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D2971413-636A-C43C-6E43-37FAC00106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50086" y="469572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7" name="Content Placeholder 2">
                <a:extLst>
                  <a:ext uri="{FF2B5EF4-FFF2-40B4-BE49-F238E27FC236}">
                    <a16:creationId xmlns:a16="http://schemas.microsoft.com/office/drawing/2014/main" id="{D2971413-636A-C43C-6E43-37FAC0010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086" y="4695724"/>
                <a:ext cx="624195" cy="592506"/>
              </a:xfrm>
              <a:prstGeom prst="rect">
                <a:avLst/>
              </a:prstGeom>
              <a:blipFill>
                <a:blip r:embed="rId8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2DB1C1E1-2DA9-3624-6882-750749C909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6692" y="183454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8" name="Content Placeholder 2">
                <a:extLst>
                  <a:ext uri="{FF2B5EF4-FFF2-40B4-BE49-F238E27FC236}">
                    <a16:creationId xmlns:a16="http://schemas.microsoft.com/office/drawing/2014/main" id="{2DB1C1E1-2DA9-3624-6882-750749C90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692" y="1834543"/>
                <a:ext cx="624195" cy="592506"/>
              </a:xfrm>
              <a:prstGeom prst="rect">
                <a:avLst/>
              </a:prstGeom>
              <a:blipFill>
                <a:blip r:embed="rId8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5964E0BD-9F2D-BBF2-2965-1191386369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7038" y="525046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9" name="Content Placeholder 2">
                <a:extLst>
                  <a:ext uri="{FF2B5EF4-FFF2-40B4-BE49-F238E27FC236}">
                    <a16:creationId xmlns:a16="http://schemas.microsoft.com/office/drawing/2014/main" id="{5964E0BD-9F2D-BBF2-2965-119138636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038" y="5250460"/>
                <a:ext cx="624195" cy="592506"/>
              </a:xfrm>
              <a:prstGeom prst="rect">
                <a:avLst/>
              </a:prstGeom>
              <a:blipFill>
                <a:blip r:embed="rId9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DC6B3E0C-36FE-3CAE-9345-052FD03C3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4659" y="2422807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0" name="Content Placeholder 2">
                <a:extLst>
                  <a:ext uri="{FF2B5EF4-FFF2-40B4-BE49-F238E27FC236}">
                    <a16:creationId xmlns:a16="http://schemas.microsoft.com/office/drawing/2014/main" id="{DC6B3E0C-36FE-3CAE-9345-052FD03C3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659" y="2422807"/>
                <a:ext cx="624195" cy="592506"/>
              </a:xfrm>
              <a:prstGeom prst="rect">
                <a:avLst/>
              </a:prstGeom>
              <a:blipFill>
                <a:blip r:embed="rId9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575F7225-F3D3-8BE4-12C0-DD0313FB16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41957" y="3001036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1" name="Content Placeholder 2">
                <a:extLst>
                  <a:ext uri="{FF2B5EF4-FFF2-40B4-BE49-F238E27FC236}">
                    <a16:creationId xmlns:a16="http://schemas.microsoft.com/office/drawing/2014/main" id="{575F7225-F3D3-8BE4-12C0-DD0313FB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957" y="3001036"/>
                <a:ext cx="624195" cy="592506"/>
              </a:xfrm>
              <a:prstGeom prst="rect">
                <a:avLst/>
              </a:prstGeom>
              <a:blipFill>
                <a:blip r:embed="rId9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8D22CD6E-708C-2B2C-C524-57AE7A20CE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8909" y="3546628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Content Placeholder 2">
                <a:extLst>
                  <a:ext uri="{FF2B5EF4-FFF2-40B4-BE49-F238E27FC236}">
                    <a16:creationId xmlns:a16="http://schemas.microsoft.com/office/drawing/2014/main" id="{8D22CD6E-708C-2B2C-C524-57AE7A20C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909" y="3546628"/>
                <a:ext cx="624195" cy="592506"/>
              </a:xfrm>
              <a:prstGeom prst="rect">
                <a:avLst/>
              </a:prstGeom>
              <a:blipFill>
                <a:blip r:embed="rId9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CC763631-DEA8-2DEE-9E64-24C6CE3D8A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5861" y="413794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3" name="Content Placeholder 2">
                <a:extLst>
                  <a:ext uri="{FF2B5EF4-FFF2-40B4-BE49-F238E27FC236}">
                    <a16:creationId xmlns:a16="http://schemas.microsoft.com/office/drawing/2014/main" id="{CC763631-DEA8-2DEE-9E64-24C6CE3D8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61" y="4137940"/>
                <a:ext cx="624195" cy="592506"/>
              </a:xfrm>
              <a:prstGeom prst="rect">
                <a:avLst/>
              </a:prstGeom>
              <a:blipFill>
                <a:blip r:embed="rId9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CF9AEB58-2307-BFE2-69B6-ADF4077D81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5861" y="4695724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4" name="Content Placeholder 2">
                <a:extLst>
                  <a:ext uri="{FF2B5EF4-FFF2-40B4-BE49-F238E27FC236}">
                    <a16:creationId xmlns:a16="http://schemas.microsoft.com/office/drawing/2014/main" id="{CF9AEB58-2307-BFE2-69B6-ADF4077D8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5861" y="4695724"/>
                <a:ext cx="624195" cy="592506"/>
              </a:xfrm>
              <a:prstGeom prst="rect">
                <a:avLst/>
              </a:prstGeom>
              <a:blipFill>
                <a:blip r:embed="rId9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DCA0E19B-22DC-1C75-18F8-253DD42932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2467" y="1834543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" name="Content Placeholder 2">
                <a:extLst>
                  <a:ext uri="{FF2B5EF4-FFF2-40B4-BE49-F238E27FC236}">
                    <a16:creationId xmlns:a16="http://schemas.microsoft.com/office/drawing/2014/main" id="{DCA0E19B-22DC-1C75-18F8-253DD4293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467" y="1834543"/>
                <a:ext cx="624195" cy="592506"/>
              </a:xfrm>
              <a:prstGeom prst="rect">
                <a:avLst/>
              </a:prstGeom>
              <a:blipFill>
                <a:blip r:embed="rId9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B8A8B0A3-ED50-B9B9-5D42-F32097F152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2813" y="5250460"/>
                <a:ext cx="624195" cy="5925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6" name="Content Placeholder 2">
                <a:extLst>
                  <a:ext uri="{FF2B5EF4-FFF2-40B4-BE49-F238E27FC236}">
                    <a16:creationId xmlns:a16="http://schemas.microsoft.com/office/drawing/2014/main" id="{B8A8B0A3-ED50-B9B9-5D42-F32097F15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813" y="5250460"/>
                <a:ext cx="624195" cy="592506"/>
              </a:xfrm>
              <a:prstGeom prst="rect">
                <a:avLst/>
              </a:prstGeom>
              <a:blipFill>
                <a:blip r:embed="rId9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 136">
            <a:extLst>
              <a:ext uri="{FF2B5EF4-FFF2-40B4-BE49-F238E27FC236}">
                <a16:creationId xmlns:a16="http://schemas.microsoft.com/office/drawing/2014/main" id="{19941AD2-C189-2DAE-EC32-17E5AE730D4D}"/>
              </a:ext>
            </a:extLst>
          </p:cNvPr>
          <p:cNvSpPr/>
          <p:nvPr/>
        </p:nvSpPr>
        <p:spPr>
          <a:xfrm>
            <a:off x="8803482" y="1925521"/>
            <a:ext cx="397668" cy="427204"/>
          </a:xfrm>
          <a:prstGeom prst="rect">
            <a:avLst/>
          </a:prstGeom>
          <a:noFill/>
          <a:ln w="28575">
            <a:solidFill>
              <a:srgbClr val="4FD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6D86D45-0667-84DC-A23C-F94FA6A4C908}"/>
              </a:ext>
            </a:extLst>
          </p:cNvPr>
          <p:cNvSpPr/>
          <p:nvPr/>
        </p:nvSpPr>
        <p:spPr>
          <a:xfrm>
            <a:off x="6079331" y="1925521"/>
            <a:ext cx="2686050" cy="4272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0" name="Left Brace 139">
            <a:extLst>
              <a:ext uri="{FF2B5EF4-FFF2-40B4-BE49-F238E27FC236}">
                <a16:creationId xmlns:a16="http://schemas.microsoft.com/office/drawing/2014/main" id="{F9DF59F5-27FF-CA5E-3FAA-7D9DD39AD87F}"/>
              </a:ext>
            </a:extLst>
          </p:cNvPr>
          <p:cNvSpPr/>
          <p:nvPr/>
        </p:nvSpPr>
        <p:spPr>
          <a:xfrm rot="16200000">
            <a:off x="7189544" y="4867606"/>
            <a:ext cx="460478" cy="2647566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BE76AFB0-DD24-CE5C-70DD-785F1E20E5D4}"/>
              </a:ext>
            </a:extLst>
          </p:cNvPr>
          <p:cNvSpPr txBox="1">
            <a:spLocks/>
          </p:cNvSpPr>
          <p:nvPr/>
        </p:nvSpPr>
        <p:spPr>
          <a:xfrm>
            <a:off x="5919352" y="6420729"/>
            <a:ext cx="3015101" cy="561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/>
              <a:t>They’re sorted by right context</a:t>
            </a:r>
          </a:p>
        </p:txBody>
      </p:sp>
      <p:sp>
        <p:nvSpPr>
          <p:cNvPr id="142" name="Content Placeholder 2">
            <a:extLst>
              <a:ext uri="{FF2B5EF4-FFF2-40B4-BE49-F238E27FC236}">
                <a16:creationId xmlns:a16="http://schemas.microsoft.com/office/drawing/2014/main" id="{8B67DF13-B05E-1F82-1B84-E5DEEB79E774}"/>
              </a:ext>
            </a:extLst>
          </p:cNvPr>
          <p:cNvSpPr txBox="1">
            <a:spLocks/>
          </p:cNvSpPr>
          <p:nvPr/>
        </p:nvSpPr>
        <p:spPr>
          <a:xfrm>
            <a:off x="10406027" y="2586258"/>
            <a:ext cx="1433654" cy="1835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/>
              <a:t>Why are the a’s in this order relative to each other?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4D7A0302-A1F7-85D6-4BD1-93A80B2809A6}"/>
              </a:ext>
            </a:extLst>
          </p:cNvPr>
          <p:cNvSpPr/>
          <p:nvPr/>
        </p:nvSpPr>
        <p:spPr>
          <a:xfrm>
            <a:off x="8803482" y="4783021"/>
            <a:ext cx="397668" cy="427204"/>
          </a:xfrm>
          <a:prstGeom prst="rect">
            <a:avLst/>
          </a:prstGeom>
          <a:noFill/>
          <a:ln w="28575">
            <a:solidFill>
              <a:srgbClr val="4FD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63959CE-BE27-B728-7623-B7E645D7BF85}"/>
              </a:ext>
            </a:extLst>
          </p:cNvPr>
          <p:cNvSpPr/>
          <p:nvPr/>
        </p:nvSpPr>
        <p:spPr>
          <a:xfrm>
            <a:off x="6079331" y="4783021"/>
            <a:ext cx="2686050" cy="4272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6D109EA-9420-75F8-B401-0D1E10EF38E9}"/>
              </a:ext>
            </a:extLst>
          </p:cNvPr>
          <p:cNvSpPr/>
          <p:nvPr/>
        </p:nvSpPr>
        <p:spPr>
          <a:xfrm>
            <a:off x="8802691" y="5333091"/>
            <a:ext cx="397668" cy="427204"/>
          </a:xfrm>
          <a:prstGeom prst="rect">
            <a:avLst/>
          </a:prstGeom>
          <a:noFill/>
          <a:ln w="28575">
            <a:solidFill>
              <a:srgbClr val="4FD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C8C5A61-A70C-4B17-53E7-C5482B856A65}"/>
              </a:ext>
            </a:extLst>
          </p:cNvPr>
          <p:cNvSpPr/>
          <p:nvPr/>
        </p:nvSpPr>
        <p:spPr>
          <a:xfrm>
            <a:off x="6078540" y="5333091"/>
            <a:ext cx="2686050" cy="4272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2573CA48-BF22-052D-C745-984718BA1E66}"/>
              </a:ext>
            </a:extLst>
          </p:cNvPr>
          <p:cNvCxnSpPr>
            <a:cxnSpLocks/>
          </p:cNvCxnSpPr>
          <p:nvPr/>
        </p:nvCxnSpPr>
        <p:spPr>
          <a:xfrm flipH="1" flipV="1">
            <a:off x="9358963" y="2335155"/>
            <a:ext cx="1093137" cy="72554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3E37BF95-1F33-28B2-1D25-66B0976887F6}"/>
              </a:ext>
            </a:extLst>
          </p:cNvPr>
          <p:cNvCxnSpPr>
            <a:cxnSpLocks/>
          </p:cNvCxnSpPr>
          <p:nvPr/>
        </p:nvCxnSpPr>
        <p:spPr>
          <a:xfrm flipH="1">
            <a:off x="9358963" y="3213100"/>
            <a:ext cx="1074087" cy="1517346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52CE451-F9AD-DA52-2653-29F65B47076A}"/>
              </a:ext>
            </a:extLst>
          </p:cNvPr>
          <p:cNvCxnSpPr>
            <a:cxnSpLocks/>
          </p:cNvCxnSpPr>
          <p:nvPr/>
        </p:nvCxnSpPr>
        <p:spPr>
          <a:xfrm flipH="1">
            <a:off x="9358963" y="3284716"/>
            <a:ext cx="1143937" cy="2068334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D978FA5-FD4D-FED0-5E15-C47A0B3C40AF}"/>
              </a:ext>
            </a:extLst>
          </p:cNvPr>
          <p:cNvSpPr/>
          <p:nvPr/>
        </p:nvSpPr>
        <p:spPr>
          <a:xfrm>
            <a:off x="2253118" y="1230910"/>
            <a:ext cx="348047" cy="45399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8678CEED-3D7E-6146-BC7E-21B7242F15F0}"/>
              </a:ext>
            </a:extLst>
          </p:cNvPr>
          <p:cNvSpPr/>
          <p:nvPr/>
        </p:nvSpPr>
        <p:spPr>
          <a:xfrm>
            <a:off x="8736468" y="1230910"/>
            <a:ext cx="348047" cy="45399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6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4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200" grpId="0"/>
      <p:bldP spid="8" grpId="0" animBg="1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5" grpId="0" animBg="1"/>
      <p:bldP spid="56" grpId="0"/>
      <p:bldP spid="57" grpId="0"/>
      <p:bldP spid="58" grpId="0"/>
      <p:bldP spid="59" grpId="0"/>
      <p:bldP spid="61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 animBg="1"/>
      <p:bldP spid="140" grpId="0" animBg="1"/>
      <p:bldP spid="141" grpId="0"/>
      <p:bldP spid="142" grpId="0"/>
      <p:bldP spid="143" grpId="0" animBg="1"/>
      <p:bldP spid="144" grpId="0" animBg="1"/>
      <p:bldP spid="145" grpId="0" animBg="1"/>
      <p:bldP spid="146" grpId="0" animBg="1"/>
      <p:bldP spid="163" grpId="0" animBg="1"/>
      <p:bldP spid="1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1666</Words>
  <Application>Microsoft Macintosh PowerPoint</Application>
  <PresentationFormat>Widescreen</PresentationFormat>
  <Paragraphs>464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Arial</vt:lpstr>
      <vt:lpstr>Calibri</vt:lpstr>
      <vt:lpstr>Cambria Math</vt:lpstr>
      <vt:lpstr>Tw Cen MT</vt:lpstr>
      <vt:lpstr>Tw Cen MT</vt:lpstr>
      <vt:lpstr>Wingdings</vt:lpstr>
      <vt:lpstr>Circuit</vt:lpstr>
      <vt:lpstr>BURROWS-WHEELER TRANSFORM</vt:lpstr>
      <vt:lpstr>motivation</vt:lpstr>
      <vt:lpstr>Forward transform</vt:lpstr>
      <vt:lpstr>how does clustering work?</vt:lpstr>
      <vt:lpstr>Compression example</vt:lpstr>
      <vt:lpstr>Simulation Measuring (compressed string length)/(original string length)∗100</vt:lpstr>
      <vt:lpstr>Redundancy visualized</vt:lpstr>
      <vt:lpstr>Reverse transform: Overview</vt:lpstr>
      <vt:lpstr>Last-to-front mapping</vt:lpstr>
      <vt:lpstr>lf mapping definition/implication</vt:lpstr>
      <vt:lpstr>Trace reverse path</vt:lpstr>
      <vt:lpstr>can we improve runtime?</vt:lpstr>
      <vt:lpstr>Suffix array construction (dc3)</vt:lpstr>
      <vt:lpstr>Suffix array construction (dc3)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Luke Del Giudice</dc:creator>
  <cp:lastModifiedBy>Li, Eddie Hanshu (grc4rz)</cp:lastModifiedBy>
  <cp:revision>11</cp:revision>
  <dcterms:created xsi:type="dcterms:W3CDTF">2025-03-30T18:46:46Z</dcterms:created>
  <dcterms:modified xsi:type="dcterms:W3CDTF">2025-04-24T19:44:07Z</dcterms:modified>
</cp:coreProperties>
</file>