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34dea32a473_0_2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34dea32a473_0_2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34dea32a473_0_3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34dea32a473_0_3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34dea32a473_0_3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34dea32a473_0_3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34e597e7692_4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34e597e7692_4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4dea32a473_0_1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4dea32a473_0_1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Each node has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key: BST ordering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priority: heap ordering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Simplicity Balance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Compared to AVL or red-black trees (which are more commonly used for balancing), treaps are simpler.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No need for rotations or color flipping — probabilistic balancing through random priorities.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Page cache is implemented as address_space mappings.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Each file’s page cache is organized per file offset (logical page index).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These pages need fast lookup, insertion, and removal — especially under high concurrency or memory pressure. 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4dea32a473_0_1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34dea32a473_0_1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34dea32a473_0_1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34dea32a473_0_1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Min Heap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34dea32a473_0_1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34dea32a473_0_1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4dea32a473_0_1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34dea32a473_0_1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34dea32a473_0_2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34dea32a473_0_2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34dea32a473_0_1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34dea32a473_0_1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34dea32a473_0_2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34dea32a473_0_2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png"/><Relationship Id="rId4" Type="http://schemas.openxmlformats.org/officeDocument/2006/relationships/image" Target="../media/image10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1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cp-algorithms.com/data_structures/treap.html" TargetMode="External"/><Relationship Id="rId4" Type="http://schemas.openxmlformats.org/officeDocument/2006/relationships/hyperlink" Target="https://www.youtube.com/watch?v=6x0UlIBLRsc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1451250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TREAP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5408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Huarui Liu, Jingzhou Qiu, Zicheng He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Split-Example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6" name="Google Shape;126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88450" y="1238525"/>
            <a:ext cx="3320925" cy="3637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22" title="Group 6 (1)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32725" y="4564475"/>
            <a:ext cx="1676650" cy="311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Merge</a:t>
            </a:r>
            <a:r>
              <a:rPr lang="en"/>
              <a:t>(Min-heap)</a:t>
            </a:r>
            <a:endParaRPr/>
          </a:p>
        </p:txBody>
      </p:sp>
      <p:sp>
        <p:nvSpPr>
          <p:cNvPr id="133" name="Google Shape;133;p23"/>
          <p:cNvSpPr txBox="1"/>
          <p:nvPr>
            <p:ph idx="1" type="body"/>
          </p:nvPr>
        </p:nvSpPr>
        <p:spPr>
          <a:xfrm>
            <a:off x="311700" y="1219725"/>
            <a:ext cx="3054900" cy="2997900"/>
          </a:xfrm>
          <a:prstGeom prst="rect">
            <a:avLst/>
          </a:prstGeom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Merges two treaps (left and right) assuming all keys in left are less than those in right.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Chooses the root with l</a:t>
            </a:r>
            <a:r>
              <a:rPr lang="en">
                <a:solidFill>
                  <a:schemeClr val="dk1"/>
                </a:solidFill>
              </a:rPr>
              <a:t>arger/smaller</a:t>
            </a:r>
            <a:r>
              <a:rPr lang="en">
                <a:solidFill>
                  <a:schemeClr val="dk1"/>
                </a:solidFill>
              </a:rPr>
              <a:t> priority to maintain the heap property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34" name="Google Shape;134;p23"/>
          <p:cNvSpPr txBox="1"/>
          <p:nvPr>
            <p:ph idx="1" type="body"/>
          </p:nvPr>
        </p:nvSpPr>
        <p:spPr>
          <a:xfrm>
            <a:off x="1375800" y="4419625"/>
            <a:ext cx="1990800" cy="490500"/>
          </a:xfrm>
          <a:prstGeom prst="rect">
            <a:avLst/>
          </a:prstGeom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1"/>
                </a:solidFill>
              </a:rPr>
              <a:t>Runtime: O(logN)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135" name="Google Shape;135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12400" y="2571750"/>
            <a:ext cx="3479300" cy="22734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23" title="Screenshot 2025-04-22 at 7.17.11 PM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31675" y="830575"/>
            <a:ext cx="3640751" cy="151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Merge</a:t>
            </a:r>
            <a:r>
              <a:rPr lang="en"/>
              <a:t>-Example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42" name="Google Shape;142;p24" title="Untitled (Draft).jpe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7725" y="1144900"/>
            <a:ext cx="7335496" cy="382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Reference</a:t>
            </a:r>
            <a:endParaRPr/>
          </a:p>
        </p:txBody>
      </p:sp>
      <p:sp>
        <p:nvSpPr>
          <p:cNvPr id="148" name="Google Shape;148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dk1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https://cp-algorithms.com/data_structures/treap.html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dk1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https://www.youtube.com/watch?v=6x0UlIBLRsc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https://courses.cs.washington.edu/courses/cse326/00wi/handouts/lecture19/sld017.htm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a Treap?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253163"/>
            <a:ext cx="3692700" cy="3416400"/>
          </a:xfrm>
          <a:prstGeom prst="rect">
            <a:avLst/>
          </a:prstGeom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655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en">
                <a:solidFill>
                  <a:schemeClr val="dk1"/>
                </a:solidFill>
              </a:rPr>
              <a:t>Randomized BST</a:t>
            </a:r>
            <a:r>
              <a:rPr lang="en">
                <a:solidFill>
                  <a:schemeClr val="dk1"/>
                </a:solidFill>
              </a:rPr>
              <a:t> </a:t>
            </a:r>
            <a:r>
              <a:rPr lang="en">
                <a:solidFill>
                  <a:schemeClr val="dk1"/>
                </a:solidFill>
              </a:rPr>
              <a:t>Combines BST and heap properties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A type of </a:t>
            </a:r>
            <a:r>
              <a:rPr lang="en">
                <a:solidFill>
                  <a:schemeClr val="dk1"/>
                </a:solidFill>
              </a:rPr>
              <a:t>Cartesian Tree</a:t>
            </a:r>
            <a:endParaRPr>
              <a:solidFill>
                <a:schemeClr val="dk1"/>
              </a:solidFill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en" sz="1700">
                <a:solidFill>
                  <a:schemeClr val="dk1"/>
                </a:solidFill>
              </a:rPr>
              <a:t>lookup, insertion, and removal in O(logN)</a:t>
            </a:r>
            <a:endParaRPr sz="17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700">
                <a:solidFill>
                  <a:schemeClr val="dk1"/>
                </a:solidFill>
              </a:rPr>
              <a:t>Additional Operations: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en" sz="1700">
                <a:solidFill>
                  <a:schemeClr val="dk1"/>
                </a:solidFill>
              </a:rPr>
              <a:t>Split: O(logN)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en" sz="1700">
                <a:solidFill>
                  <a:schemeClr val="dk1"/>
                </a:solidFill>
              </a:rPr>
              <a:t>Merge: O(logN)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62" name="Google Shape;62;p14" title="Group 2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60428" y="1152475"/>
            <a:ext cx="4471872" cy="3617775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4879797" y="186425"/>
            <a:ext cx="3692700" cy="8313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0000FF"/>
                </a:solidFill>
                <a:highlight>
                  <a:schemeClr val="dk1"/>
                </a:highlight>
              </a:rPr>
              <a:t>K</a:t>
            </a:r>
            <a:r>
              <a:rPr b="1" lang="en" sz="1600">
                <a:solidFill>
                  <a:srgbClr val="0000FF"/>
                </a:solidFill>
                <a:highlight>
                  <a:schemeClr val="dk1"/>
                </a:highlight>
              </a:rPr>
              <a:t>eys</a:t>
            </a:r>
            <a:r>
              <a:rPr lang="en" sz="1600">
                <a:solidFill>
                  <a:schemeClr val="dk1"/>
                </a:solidFill>
              </a:rPr>
              <a:t> in sorted order like a </a:t>
            </a:r>
            <a:r>
              <a:rPr b="1" lang="en" sz="1600">
                <a:solidFill>
                  <a:srgbClr val="A4C2F4"/>
                </a:solidFill>
              </a:rPr>
              <a:t>BST</a:t>
            </a:r>
            <a:endParaRPr b="1" sz="1600">
              <a:solidFill>
                <a:srgbClr val="A4C2F4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 sz="1600">
                <a:solidFill>
                  <a:srgbClr val="FF0000"/>
                </a:solidFill>
                <a:highlight>
                  <a:srgbClr val="FFFFFF"/>
                </a:highlight>
              </a:rPr>
              <a:t>Priorities</a:t>
            </a:r>
            <a:r>
              <a:rPr lang="en" sz="1600">
                <a:solidFill>
                  <a:schemeClr val="dk1"/>
                </a:solidFill>
              </a:rPr>
              <a:t> follow the</a:t>
            </a:r>
            <a:r>
              <a:rPr b="1" lang="en" sz="1600">
                <a:solidFill>
                  <a:srgbClr val="A4C2F4"/>
                </a:solidFill>
              </a:rPr>
              <a:t> </a:t>
            </a:r>
            <a:r>
              <a:rPr b="1" lang="en" sz="1600">
                <a:solidFill>
                  <a:srgbClr val="E06666"/>
                </a:solidFill>
              </a:rPr>
              <a:t>heap property</a:t>
            </a:r>
            <a:endParaRPr b="1" sz="1200">
              <a:solidFill>
                <a:srgbClr val="E06666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Treap?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482775" y="1152475"/>
            <a:ext cx="4005000" cy="3654600"/>
          </a:xfrm>
          <a:prstGeom prst="rect">
            <a:avLst/>
          </a:prstGeom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Self-Balancing via random priorities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Simpler to implement than AVL or Red-Black trees</a:t>
            </a:r>
            <a:endParaRPr sz="17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700">
                <a:solidFill>
                  <a:schemeClr val="dk1"/>
                </a:solidFill>
              </a:rPr>
              <a:t>Can be modified to support segment tree operations and even more– all in O(logN) </a:t>
            </a:r>
            <a:endParaRPr sz="1700">
              <a:solidFill>
                <a:schemeClr val="dk1"/>
              </a:solidFill>
            </a:endParaRPr>
          </a:p>
          <a:p>
            <a:pPr indent="-328453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1700">
                <a:solidFill>
                  <a:schemeClr val="dk1"/>
                </a:solidFill>
              </a:rPr>
              <a:t>Reverse on the interval.</a:t>
            </a:r>
            <a:endParaRPr sz="1700">
              <a:solidFill>
                <a:schemeClr val="dk1"/>
              </a:solidFill>
            </a:endParaRPr>
          </a:p>
          <a:p>
            <a:pPr indent="-328453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1700">
                <a:solidFill>
                  <a:schemeClr val="dk1"/>
                </a:solidFill>
              </a:rPr>
              <a:t>Addition / painting on the interval.</a:t>
            </a:r>
            <a:endParaRPr sz="17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Applications</a:t>
            </a:r>
            <a:endParaRPr>
              <a:solidFill>
                <a:schemeClr val="dk1"/>
              </a:solidFill>
            </a:endParaRPr>
          </a:p>
          <a:p>
            <a:pPr indent="-328453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94444"/>
              <a:buChar char="●"/>
            </a:pPr>
            <a:r>
              <a:rPr lang="en">
                <a:solidFill>
                  <a:schemeClr val="dk1"/>
                </a:solidFill>
              </a:rPr>
              <a:t>Linux kernel page cache management</a:t>
            </a:r>
            <a:endParaRPr>
              <a:solidFill>
                <a:schemeClr val="dk1"/>
              </a:solidFill>
            </a:endParaRPr>
          </a:p>
          <a:p>
            <a:pPr indent="-328453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>
                <a:solidFill>
                  <a:schemeClr val="dk1"/>
                </a:solidFill>
              </a:rPr>
              <a:t>General Purpose Allocator (GPA)</a:t>
            </a:r>
            <a:endParaRPr sz="1700">
              <a:solidFill>
                <a:schemeClr val="dk1"/>
              </a:solidFill>
            </a:endParaRPr>
          </a:p>
        </p:txBody>
      </p:sp>
      <p:pic>
        <p:nvPicPr>
          <p:cNvPr id="70" name="Google Shape;70;p15" title="截屏2025-04-22 00.50.54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54175" y="1017725"/>
            <a:ext cx="4011726" cy="382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428550" y="1017725"/>
            <a:ext cx="4143300" cy="1981500"/>
          </a:xfrm>
          <a:prstGeom prst="rect">
            <a:avLst/>
          </a:prstGeom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Pick a random priority/specify a priority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Insert as inserting in BST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Rotate until the heap order is maintained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428550" y="3257563"/>
            <a:ext cx="1990800" cy="490500"/>
          </a:xfrm>
          <a:prstGeom prst="rect">
            <a:avLst/>
          </a:prstGeom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1"/>
                </a:solidFill>
              </a:rPr>
              <a:t>Runtime: O(logN)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Insert (Min-heap)</a:t>
            </a:r>
            <a:endParaRPr/>
          </a:p>
        </p:txBody>
      </p:sp>
      <p:pic>
        <p:nvPicPr>
          <p:cNvPr id="78" name="Google Shape;78;p16" title="截屏2025-04-22 00.37.54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00300" y="1017725"/>
            <a:ext cx="3931851" cy="38209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Insert-</a:t>
            </a:r>
            <a:r>
              <a:rPr lang="en"/>
              <a:t>Example</a:t>
            </a:r>
            <a:endParaRPr/>
          </a:p>
        </p:txBody>
      </p:sp>
      <p:pic>
        <p:nvPicPr>
          <p:cNvPr id="84" name="Google Shape;8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89000" y="1726050"/>
            <a:ext cx="7217701" cy="2333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7" title="Group 6 (1)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134850" y="3705850"/>
            <a:ext cx="1902750" cy="35400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7"/>
          <p:cNvSpPr txBox="1"/>
          <p:nvPr>
            <p:ph idx="1" type="body"/>
          </p:nvPr>
        </p:nvSpPr>
        <p:spPr>
          <a:xfrm>
            <a:off x="889000" y="1126650"/>
            <a:ext cx="3413700" cy="490500"/>
          </a:xfrm>
          <a:prstGeom prst="rect">
            <a:avLst/>
          </a:prstGeom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1"/>
                </a:solidFill>
              </a:rPr>
              <a:t>Insert(15) -&gt;Random priority=9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Delete</a:t>
            </a:r>
            <a:r>
              <a:rPr lang="en"/>
              <a:t>(Min-heap)</a:t>
            </a:r>
            <a:endParaRPr/>
          </a:p>
        </p:txBody>
      </p:sp>
      <p:sp>
        <p:nvSpPr>
          <p:cNvPr id="92" name="Google Shape;92;p18"/>
          <p:cNvSpPr txBox="1"/>
          <p:nvPr>
            <p:ph idx="1" type="body"/>
          </p:nvPr>
        </p:nvSpPr>
        <p:spPr>
          <a:xfrm>
            <a:off x="428550" y="1210500"/>
            <a:ext cx="4550400" cy="2022900"/>
          </a:xfrm>
          <a:prstGeom prst="rect">
            <a:avLst/>
          </a:prstGeom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Find the node by key (BST-style).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If the node has 0 or 1 child: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return non-null child or null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If the node has 2 children: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Rotate the child with the smaller priority up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Recurse on the same key to delete it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93" name="Google Shape;93;p18"/>
          <p:cNvSpPr txBox="1"/>
          <p:nvPr>
            <p:ph idx="1" type="body"/>
          </p:nvPr>
        </p:nvSpPr>
        <p:spPr>
          <a:xfrm>
            <a:off x="428550" y="3646850"/>
            <a:ext cx="1990800" cy="490500"/>
          </a:xfrm>
          <a:prstGeom prst="rect">
            <a:avLst/>
          </a:prstGeom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1"/>
                </a:solidFill>
              </a:rPr>
              <a:t>Runtime: O(logN)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94" name="Google Shape;94;p18" title="截屏2025-04-22 01.03.09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54275" y="934900"/>
            <a:ext cx="3468225" cy="32736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Delete-Example</a:t>
            </a:r>
            <a:endParaRPr/>
          </a:p>
        </p:txBody>
      </p:sp>
      <p:pic>
        <p:nvPicPr>
          <p:cNvPr id="100" name="Google Shape;100;p19" title="Group 5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4200" y="2191825"/>
            <a:ext cx="6823200" cy="2619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9" title="Group 6 (1)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19273" y="4298243"/>
            <a:ext cx="2226971" cy="460499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9"/>
          <p:cNvSpPr txBox="1"/>
          <p:nvPr>
            <p:ph idx="1" type="body"/>
          </p:nvPr>
        </p:nvSpPr>
        <p:spPr>
          <a:xfrm>
            <a:off x="1419275" y="1359525"/>
            <a:ext cx="1530300" cy="490500"/>
          </a:xfrm>
          <a:prstGeom prst="rect">
            <a:avLst/>
          </a:prstGeom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1"/>
                </a:solidFill>
              </a:rPr>
              <a:t>Delete</a:t>
            </a:r>
            <a:r>
              <a:rPr lang="en">
                <a:solidFill>
                  <a:schemeClr val="dk1"/>
                </a:solidFill>
              </a:rPr>
              <a:t> ( </a:t>
            </a:r>
            <a:r>
              <a:rPr lang="en">
                <a:solidFill>
                  <a:schemeClr val="dk1"/>
                </a:solidFill>
              </a:rPr>
              <a:t>15 )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Build</a:t>
            </a:r>
            <a:endParaRPr/>
          </a:p>
        </p:txBody>
      </p:sp>
      <p:sp>
        <p:nvSpPr>
          <p:cNvPr id="108" name="Google Shape;108;p20"/>
          <p:cNvSpPr txBox="1"/>
          <p:nvPr>
            <p:ph idx="1" type="body"/>
          </p:nvPr>
        </p:nvSpPr>
        <p:spPr>
          <a:xfrm>
            <a:off x="311700" y="1331000"/>
            <a:ext cx="8520600" cy="44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1"/>
                </a:solidFill>
              </a:rPr>
              <a:t>Builds a tree from a list of values.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09" name="Google Shape;109;p20"/>
          <p:cNvSpPr txBox="1"/>
          <p:nvPr/>
        </p:nvSpPr>
        <p:spPr>
          <a:xfrm>
            <a:off x="4134325" y="573225"/>
            <a:ext cx="4698000" cy="10482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700">
                <a:solidFill>
                  <a:schemeClr val="dk1"/>
                </a:solidFill>
              </a:rPr>
              <a:t>Heapify ensures the parent node has the highest/lowest priority by recursively swapping with the larger/smaller-priority child</a:t>
            </a:r>
            <a:endParaRPr sz="1300"/>
          </a:p>
        </p:txBody>
      </p:sp>
      <p:sp>
        <p:nvSpPr>
          <p:cNvPr id="110" name="Google Shape;110;p20"/>
          <p:cNvSpPr txBox="1"/>
          <p:nvPr/>
        </p:nvSpPr>
        <p:spPr>
          <a:xfrm>
            <a:off x="311700" y="1839200"/>
            <a:ext cx="7334400" cy="14067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Case 1: Input Keys Are Sorted -&gt; Build in O(N) time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	Select the middle element to construct BST</a:t>
            </a:r>
            <a:endParaRPr sz="1800">
              <a:solidFill>
                <a:schemeClr val="dk1"/>
              </a:solidFill>
            </a:endParaRPr>
          </a:p>
          <a:p>
            <a:pPr indent="45720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Use heapify to ensure the heap property based on priorities</a:t>
            </a:r>
            <a:endParaRPr/>
          </a:p>
        </p:txBody>
      </p:sp>
      <p:sp>
        <p:nvSpPr>
          <p:cNvPr id="111" name="Google Shape;111;p20"/>
          <p:cNvSpPr txBox="1"/>
          <p:nvPr>
            <p:ph idx="1" type="body"/>
          </p:nvPr>
        </p:nvSpPr>
        <p:spPr>
          <a:xfrm>
            <a:off x="311700" y="3589900"/>
            <a:ext cx="7334400" cy="1048200"/>
          </a:xfrm>
          <a:prstGeom prst="rect">
            <a:avLst/>
          </a:prstGeom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Case 2: Input Keys Are NOT Sorted -&gt; O(N log N) time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1"/>
                </a:solidFill>
              </a:rPr>
              <a:t>	N insert calls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112" name="Google Shape;112;p20"/>
          <p:cNvCxnSpPr/>
          <p:nvPr/>
        </p:nvCxnSpPr>
        <p:spPr>
          <a:xfrm flipH="1">
            <a:off x="7000850" y="1778000"/>
            <a:ext cx="1349400" cy="12066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Split</a:t>
            </a:r>
            <a:endParaRPr/>
          </a:p>
        </p:txBody>
      </p:sp>
      <p:sp>
        <p:nvSpPr>
          <p:cNvPr id="118" name="Google Shape;118;p21"/>
          <p:cNvSpPr txBox="1"/>
          <p:nvPr>
            <p:ph idx="1" type="body"/>
          </p:nvPr>
        </p:nvSpPr>
        <p:spPr>
          <a:xfrm>
            <a:off x="453850" y="1266600"/>
            <a:ext cx="3484200" cy="2637600"/>
          </a:xfrm>
          <a:prstGeom prst="rect">
            <a:avLst/>
          </a:prstGeom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en" sz="1700">
                <a:solidFill>
                  <a:schemeClr val="dk1"/>
                </a:solidFill>
              </a:rPr>
              <a:t>Decide which subtree the root node would belong to (left or right)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en" sz="1700">
                <a:solidFill>
                  <a:schemeClr val="dk1"/>
                </a:solidFill>
              </a:rPr>
              <a:t>Recursively call split on one of its children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en" sz="1700">
                <a:solidFill>
                  <a:schemeClr val="dk1"/>
                </a:solidFill>
              </a:rPr>
              <a:t>Create the final result by reusing the recursive split call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en">
                <a:solidFill>
                  <a:schemeClr val="dk1"/>
                </a:solidFill>
              </a:rPr>
              <a:t>Runtime: O(logN)</a:t>
            </a:r>
            <a:endParaRPr sz="1700">
              <a:solidFill>
                <a:schemeClr val="dk1"/>
              </a:solidFill>
            </a:endParaRPr>
          </a:p>
        </p:txBody>
      </p:sp>
      <p:pic>
        <p:nvPicPr>
          <p:cNvPr id="119" name="Google Shape;119;p21" title="截屏2025-04-22 12.38.47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45250" y="1832975"/>
            <a:ext cx="3150975" cy="2725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21" title="Screenshot 2025-04-22 at 7.24.09 PM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45250" y="325700"/>
            <a:ext cx="3150974" cy="13095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