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Roboto-regular.fntdata"/><Relationship Id="rId14" Type="http://schemas.openxmlformats.org/officeDocument/2006/relationships/slide" Target="slides/slide8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4a2f8947fa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4a2f8947fa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4a2f8947fa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4a2f8947fa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4a2f8947fa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4a2f8947fa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4a2f8947fa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4a2f8947fa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4a2f8947fa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4a2f8947fa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4a2f8947fa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4a2f8947fa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4a2f8947fa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4a2f8947fa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4a2f8947fa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4a2f8947fa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11.png"/><Relationship Id="rId5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Manacher’s Algorithm</a:t>
            </a:r>
            <a:endParaRPr/>
          </a:p>
        </p:txBody>
      </p:sp>
      <p:sp>
        <p:nvSpPr>
          <p:cNvPr id="113" name="Google Shape;113;p25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 Conroy Lee, Ivan Zheng, and Zihan Mei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Longest Palindromic Substring: Brute Force</a:t>
            </a:r>
            <a:endParaRPr/>
          </a:p>
        </p:txBody>
      </p:sp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575" y="3537400"/>
            <a:ext cx="4462430" cy="135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6400" y="3579262"/>
            <a:ext cx="3720999" cy="1358714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6"/>
          <p:cNvSpPr txBox="1"/>
          <p:nvPr/>
        </p:nvSpPr>
        <p:spPr>
          <a:xfrm>
            <a:off x="969788" y="3143200"/>
            <a:ext cx="2742000" cy="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Odd-length palindromes</a:t>
            </a:r>
            <a:endParaRPr sz="18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26"/>
          <p:cNvSpPr txBox="1"/>
          <p:nvPr/>
        </p:nvSpPr>
        <p:spPr>
          <a:xfrm>
            <a:off x="5625888" y="3185050"/>
            <a:ext cx="2742000" cy="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Even-length palindromes</a:t>
            </a:r>
            <a:endParaRPr sz="18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3" name="Google Shape;123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14438" y="1853813"/>
            <a:ext cx="6715125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Manacher’s Algorithm: Key Idea</a:t>
            </a:r>
            <a:endParaRPr/>
          </a:p>
        </p:txBody>
      </p:sp>
      <p:sp>
        <p:nvSpPr>
          <p:cNvPr id="129" name="Google Shape;129;p2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We know that the palindrome radius at index 2 is 1 and the palindrome radius at index 4 is 3. With that info, we can determine the radius at index 6.</a:t>
            </a:r>
            <a:endParaRPr/>
          </a:p>
        </p:txBody>
      </p:sp>
      <p:pic>
        <p:nvPicPr>
          <p:cNvPr id="130" name="Google Shape;13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488" y="2679279"/>
            <a:ext cx="5724675" cy="241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85424" y="3391900"/>
            <a:ext cx="3458575" cy="986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1</a:t>
            </a:r>
            <a:endParaRPr/>
          </a:p>
        </p:txBody>
      </p:sp>
      <p:sp>
        <p:nvSpPr>
          <p:cNvPr id="137" name="Google Shape;137;p2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Palindrome at current center fits within the bounds. Current center radius = mirrored center index</a:t>
            </a:r>
            <a:endParaRPr/>
          </a:p>
        </p:txBody>
      </p:sp>
      <p:pic>
        <p:nvPicPr>
          <p:cNvPr id="138" name="Google Shape;13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5512" y="2709826"/>
            <a:ext cx="4652975" cy="227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Palindrome at current center touches the bounds. Current center radius &gt;= mirrored center index, then expand</a:t>
            </a:r>
            <a:endParaRPr/>
          </a:p>
        </p:txBody>
      </p:sp>
      <p:sp>
        <p:nvSpPr>
          <p:cNvPr id="144" name="Google Shape;144;p2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2</a:t>
            </a:r>
            <a:endParaRPr/>
          </a:p>
        </p:txBody>
      </p:sp>
      <p:pic>
        <p:nvPicPr>
          <p:cNvPr id="145" name="Google Shape;1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325" y="2794750"/>
            <a:ext cx="4326494" cy="201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2794715"/>
            <a:ext cx="4326500" cy="2020011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9"/>
          <p:cNvSpPr txBox="1"/>
          <p:nvPr/>
        </p:nvSpPr>
        <p:spPr>
          <a:xfrm>
            <a:off x="8075475" y="3319100"/>
            <a:ext cx="197100" cy="33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29"/>
          <p:cNvSpPr txBox="1"/>
          <p:nvPr/>
        </p:nvSpPr>
        <p:spPr>
          <a:xfrm>
            <a:off x="8026125" y="3263900"/>
            <a:ext cx="295800" cy="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g</a:t>
            </a:r>
            <a:endParaRPr sz="18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3</a:t>
            </a:r>
            <a:endParaRPr/>
          </a:p>
        </p:txBody>
      </p:sp>
      <p:sp>
        <p:nvSpPr>
          <p:cNvPr id="154" name="Google Shape;154;p3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Palindrome at current center goes past the bounds. Current center reduced to fit within bounds, then expand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5" name="Google Shape;15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09350" y="2730225"/>
            <a:ext cx="4347199" cy="189904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0"/>
          <p:cNvSpPr txBox="1"/>
          <p:nvPr/>
        </p:nvSpPr>
        <p:spPr>
          <a:xfrm>
            <a:off x="5109450" y="3184675"/>
            <a:ext cx="250800" cy="39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  <a:highlight>
                <a:srgbClr val="0000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" name="Google Shape;157;p30"/>
          <p:cNvSpPr txBox="1"/>
          <p:nvPr/>
        </p:nvSpPr>
        <p:spPr>
          <a:xfrm>
            <a:off x="5109450" y="3157675"/>
            <a:ext cx="295800" cy="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a</a:t>
            </a:r>
            <a:endParaRPr sz="18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8" name="Google Shape;158;p30"/>
          <p:cNvSpPr txBox="1"/>
          <p:nvPr/>
        </p:nvSpPr>
        <p:spPr>
          <a:xfrm>
            <a:off x="593200" y="2987525"/>
            <a:ext cx="286800" cy="4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3975" y="3371250"/>
            <a:ext cx="7820025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3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65" name="Google Shape;165;p31"/>
          <p:cNvSpPr txBox="1"/>
          <p:nvPr>
            <p:ph idx="1" type="body"/>
          </p:nvPr>
        </p:nvSpPr>
        <p:spPr>
          <a:xfrm>
            <a:off x="471900" y="1919075"/>
            <a:ext cx="8222100" cy="85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center = 0				r = 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cur_index = 0				</a:t>
            </a:r>
            <a:endParaRPr/>
          </a:p>
        </p:txBody>
      </p:sp>
      <p:pic>
        <p:nvPicPr>
          <p:cNvPr id="166" name="Google Shape;166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03000" y="2728713"/>
            <a:ext cx="2796405" cy="433925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31"/>
          <p:cNvSpPr txBox="1"/>
          <p:nvPr/>
        </p:nvSpPr>
        <p:spPr>
          <a:xfrm>
            <a:off x="1475075" y="44787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0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8" name="Google Shape;168;p31"/>
          <p:cNvSpPr txBox="1"/>
          <p:nvPr/>
        </p:nvSpPr>
        <p:spPr>
          <a:xfrm>
            <a:off x="1475075" y="38436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c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9" name="Google Shape;169;p31"/>
          <p:cNvSpPr txBox="1"/>
          <p:nvPr/>
        </p:nvSpPr>
        <p:spPr>
          <a:xfrm>
            <a:off x="1475075" y="4102800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r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31"/>
          <p:cNvSpPr txBox="1"/>
          <p:nvPr/>
        </p:nvSpPr>
        <p:spPr>
          <a:xfrm>
            <a:off x="2210275" y="4102800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r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1" name="Google Shape;171;p31"/>
          <p:cNvSpPr txBox="1"/>
          <p:nvPr/>
        </p:nvSpPr>
        <p:spPr>
          <a:xfrm>
            <a:off x="2210275" y="38436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c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2" name="Google Shape;172;p31"/>
          <p:cNvSpPr txBox="1"/>
          <p:nvPr/>
        </p:nvSpPr>
        <p:spPr>
          <a:xfrm>
            <a:off x="2210275" y="44787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0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3" name="Google Shape;173;p31"/>
          <p:cNvSpPr txBox="1"/>
          <p:nvPr/>
        </p:nvSpPr>
        <p:spPr>
          <a:xfrm>
            <a:off x="4373100" y="4102800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r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4" name="Google Shape;174;p31"/>
          <p:cNvSpPr txBox="1"/>
          <p:nvPr/>
        </p:nvSpPr>
        <p:spPr>
          <a:xfrm>
            <a:off x="2945475" y="38436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c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5" name="Google Shape;175;p31"/>
          <p:cNvSpPr txBox="1"/>
          <p:nvPr/>
        </p:nvSpPr>
        <p:spPr>
          <a:xfrm>
            <a:off x="2945475" y="44787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2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6" name="Google Shape;176;p31"/>
          <p:cNvSpPr txBox="1"/>
          <p:nvPr/>
        </p:nvSpPr>
        <p:spPr>
          <a:xfrm>
            <a:off x="3556200" y="44787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0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7" name="Google Shape;177;p31"/>
          <p:cNvSpPr txBox="1"/>
          <p:nvPr/>
        </p:nvSpPr>
        <p:spPr>
          <a:xfrm>
            <a:off x="4276475" y="44787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8" name="Google Shape;178;p31"/>
          <p:cNvSpPr txBox="1"/>
          <p:nvPr/>
        </p:nvSpPr>
        <p:spPr>
          <a:xfrm>
            <a:off x="6342675" y="4102800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r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9" name="Google Shape;179;p31"/>
          <p:cNvSpPr txBox="1"/>
          <p:nvPr/>
        </p:nvSpPr>
        <p:spPr>
          <a:xfrm>
            <a:off x="4373100" y="38436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c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" name="Google Shape;180;p31"/>
          <p:cNvSpPr txBox="1"/>
          <p:nvPr/>
        </p:nvSpPr>
        <p:spPr>
          <a:xfrm>
            <a:off x="4902125" y="44787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0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1" name="Google Shape;181;p31"/>
          <p:cNvSpPr txBox="1"/>
          <p:nvPr/>
        </p:nvSpPr>
        <p:spPr>
          <a:xfrm>
            <a:off x="5602213" y="44787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2" name="Google Shape;182;p31"/>
          <p:cNvSpPr txBox="1"/>
          <p:nvPr/>
        </p:nvSpPr>
        <p:spPr>
          <a:xfrm>
            <a:off x="6302300" y="4478775"/>
            <a:ext cx="397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0</a:t>
            </a:r>
            <a:endParaRPr sz="18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83" name="Google Shape;183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02121" y="206808"/>
            <a:ext cx="3734826" cy="25219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Even Length Palindromes + </a:t>
            </a:r>
            <a:r>
              <a:rPr lang="en"/>
              <a:t>Complexity</a:t>
            </a:r>
            <a:endParaRPr/>
          </a:p>
        </p:txBody>
      </p:sp>
      <p:sp>
        <p:nvSpPr>
          <p:cNvPr id="189" name="Google Shape;189;p3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Preprocess array by putting a dummy character (#) in-between all characters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zs</a:t>
            </a:r>
            <a:r>
              <a:rPr lang="en">
                <a:highlight>
                  <a:srgbClr val="FFFF00"/>
                </a:highlight>
              </a:rPr>
              <a:t>kukkuk</a:t>
            </a:r>
            <a:r>
              <a:rPr lang="en"/>
              <a:t>op = #z#s</a:t>
            </a:r>
            <a:r>
              <a:rPr lang="en">
                <a:highlight>
                  <a:srgbClr val="FFFF00"/>
                </a:highlight>
              </a:rPr>
              <a:t>#k#u#k#k#u#k#</a:t>
            </a:r>
            <a:r>
              <a:rPr lang="en"/>
              <a:t>o#p#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Time complexity: O(n) -&gt; right pointer always moves right, never decreases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Space complexity: O(n)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90" name="Google Shape;19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963" y="3777425"/>
            <a:ext cx="2238375" cy="94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