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FE9A8EB-348A-491E-A1CB-87D55F1E2338}">
  <a:tblStyle styleId="{8FE9A8EB-348A-491E-A1CB-87D55F1E23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bbf892742_1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4bbf892742_1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https://en.wikipedia.org/wiki/Samplesort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4bbf892742_1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4bbf892742_1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485c05b66a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485c05b66a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485c05b66a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485c05b66a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485c05b66a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485c05b66a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485c05b66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485c05b66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485c05b66a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485c05b66a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485c05b66a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485c05b66a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85c05b66a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485c05b66a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485c05b66a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3485c05b66a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bbf892742_1_3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bbf892742_1_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Notes: patterns in dataset, som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485c05b66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3485c05b66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485c05b66a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485c05b66a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4d15eaf24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4d15eaf24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https://en.wikipedia.org/wiki/Samplesort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bbf892742_1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bbf892742_1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https://en.wikipedia.org/wiki/Samplesort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bbf892742_1_3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bbf892742_1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https://en.wikipedia.org/wiki/Samplesort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bbf892742_1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bbf892742_1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https://en.wikipedia.org/wiki/Samplesort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bbf892742_1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4bbf892742_1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bbf892742_1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bbf892742_1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4bbf892742_1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4bbf892742_1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bbf892742_1_3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4bbf892742_1_3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9.png"/><Relationship Id="rId6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1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9.png"/><Relationship Id="rId4" Type="http://schemas.openxmlformats.org/officeDocument/2006/relationships/image" Target="../media/image18.png"/><Relationship Id="rId5" Type="http://schemas.openxmlformats.org/officeDocument/2006/relationships/image" Target="../media/image21.png"/><Relationship Id="rId6" Type="http://schemas.openxmlformats.org/officeDocument/2006/relationships/image" Target="../media/image2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TimSort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5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Instructional Slides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Aidan Tan, Sarah Warren, Philip Yao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Policy</a:t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1085875"/>
            <a:ext cx="8112300" cy="27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Deciding when to merge runs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Maintain: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|Z| &gt; |Y| + |X|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|Y| &gt; |X|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lang="en"/>
              <a:t>|Z| ≤ |Y| + |X|, merge X and Y</a:t>
            </a:r>
            <a:endParaRPr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2" title="Screenshot 2025-04-14 at 11.21.54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1325" y="2571751"/>
            <a:ext cx="4266772" cy="206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Optimization: Galloping Mode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1700" y="1017725"/>
            <a:ext cx="8520600" cy="39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Cuts down on number of comparisons made d</a:t>
            </a:r>
            <a:r>
              <a:rPr lang="en"/>
              <a:t>uring merge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run RunA[i] &gt; RunB[j] more than minGallop times, switch to galloping mode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it works: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Exponential search in the losing run to find the next element that exceeds the current maximum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Copy the entire “gallop” of elements in one go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11700" y="286750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pic>
        <p:nvPicPr>
          <p:cNvPr id="133" name="Google Shape;133;p24" title="Screenshot 2025-04-04 at 3.20.54 PM.png"/>
          <p:cNvPicPr preferRelativeResize="0"/>
          <p:nvPr/>
        </p:nvPicPr>
        <p:blipFill rotWithShape="1">
          <a:blip r:embed="rId3">
            <a:alphaModFix/>
          </a:blip>
          <a:srcRect b="0" l="415" r="564" t="0"/>
          <a:stretch/>
        </p:blipFill>
        <p:spPr>
          <a:xfrm>
            <a:off x="311700" y="1537025"/>
            <a:ext cx="8520600" cy="558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4" title="Screenshot 2025-04-04 at 3.21.32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605500"/>
            <a:ext cx="8520600" cy="50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4"/>
          <p:cNvSpPr/>
          <p:nvPr/>
        </p:nvSpPr>
        <p:spPr>
          <a:xfrm>
            <a:off x="4314900" y="2208800"/>
            <a:ext cx="514200" cy="1283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311700" y="859450"/>
            <a:ext cx="8112300" cy="27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MinRun = 5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/>
          <p:nvPr>
            <p:ph type="title"/>
          </p:nvPr>
        </p:nvSpPr>
        <p:spPr>
          <a:xfrm>
            <a:off x="311700" y="4337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Call InsertionSort() in each run</a:t>
            </a:r>
            <a:endParaRPr/>
          </a:p>
        </p:txBody>
      </p:sp>
      <p:pic>
        <p:nvPicPr>
          <p:cNvPr id="142" name="Google Shape;142;p25" title="Screenshot 2025-04-04 at 3.21.32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37025"/>
            <a:ext cx="8520600" cy="50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5" title="Screenshot 2025-04-04 at 3.31.35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1662" y="3614275"/>
            <a:ext cx="3780675" cy="83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6" title="Screenshot 2025-04-04 at 3.27.58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2250" y="569850"/>
            <a:ext cx="3519500" cy="77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6" title="Screenshot 2025-04-04 at 3.28.38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12250" y="1703100"/>
            <a:ext cx="3519498" cy="77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6" title="Screenshot 2025-04-04 at 3.29.43 PM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12252" y="2836338"/>
            <a:ext cx="3519498" cy="77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6" title="Screenshot 2025-04-04 at 3.30.25 PM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12250" y="3969600"/>
            <a:ext cx="3519499" cy="77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6"/>
          <p:cNvSpPr txBox="1"/>
          <p:nvPr>
            <p:ph type="title"/>
          </p:nvPr>
        </p:nvSpPr>
        <p:spPr>
          <a:xfrm>
            <a:off x="311700" y="445025"/>
            <a:ext cx="2500500" cy="42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Insertion Sort Refresher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311688" y="1017725"/>
            <a:ext cx="8520600" cy="5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Call InsertionSort() in each run</a:t>
            </a:r>
            <a:endParaRPr/>
          </a:p>
        </p:txBody>
      </p:sp>
      <p:pic>
        <p:nvPicPr>
          <p:cNvPr id="159" name="Google Shape;159;p27" title="Screenshot 2025-04-04 at 3.21.32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37025"/>
            <a:ext cx="8520600" cy="50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7"/>
          <p:cNvSpPr/>
          <p:nvPr/>
        </p:nvSpPr>
        <p:spPr>
          <a:xfrm>
            <a:off x="4314900" y="2208800"/>
            <a:ext cx="514200" cy="1560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27" title="Screenshot 2025-04-04 at 3.33.04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486" y="3958050"/>
            <a:ext cx="8695028" cy="50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7"/>
          <p:cNvSpPr txBox="1"/>
          <p:nvPr/>
        </p:nvSpPr>
        <p:spPr>
          <a:xfrm>
            <a:off x="430575" y="2544350"/>
            <a:ext cx="651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68" name="Google Shape;168;p28"/>
          <p:cNvSpPr txBox="1"/>
          <p:nvPr>
            <p:ph idx="1" type="body"/>
          </p:nvPr>
        </p:nvSpPr>
        <p:spPr>
          <a:xfrm>
            <a:off x="311688" y="1017725"/>
            <a:ext cx="8520600" cy="5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Merge the runs</a:t>
            </a:r>
            <a:endParaRPr/>
          </a:p>
        </p:txBody>
      </p:sp>
      <p:pic>
        <p:nvPicPr>
          <p:cNvPr id="169" name="Google Shape;169;p28" title="Screenshot 2025-04-04 at 3.33.04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486" y="1527738"/>
            <a:ext cx="8695028" cy="50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8" title="Screenshot 2025-04-04 at 3.34.45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78650" y="3608952"/>
            <a:ext cx="7386700" cy="767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1" name="Google Shape;171;p28"/>
          <p:cNvCxnSpPr/>
          <p:nvPr/>
        </p:nvCxnSpPr>
        <p:spPr>
          <a:xfrm>
            <a:off x="3796950" y="2100725"/>
            <a:ext cx="1996500" cy="15267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28"/>
          <p:cNvCxnSpPr/>
          <p:nvPr/>
        </p:nvCxnSpPr>
        <p:spPr>
          <a:xfrm>
            <a:off x="1918050" y="2100725"/>
            <a:ext cx="195600" cy="1539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3" name="Google Shape;173;p28"/>
          <p:cNvSpPr txBox="1"/>
          <p:nvPr/>
        </p:nvSpPr>
        <p:spPr>
          <a:xfrm>
            <a:off x="2408325" y="445550"/>
            <a:ext cx="6511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** Note that each half is already sorted, so there is no need for a recursive splitting of the list, merge can be applied immediately.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29" title="Screenshot 2025-04-04 at 3.37.25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841075"/>
            <a:ext cx="8520600" cy="869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9" title="Screenshot 2025-04-04 at 3.37.59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689075"/>
            <a:ext cx="869450" cy="869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0" name="Google Shape;180;p29"/>
          <p:cNvCxnSpPr/>
          <p:nvPr/>
        </p:nvCxnSpPr>
        <p:spPr>
          <a:xfrm flipH="1">
            <a:off x="1278725" y="2792250"/>
            <a:ext cx="3653400" cy="9525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1" name="Google Shape;18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Sort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30" title="Screenshot 2025-04-04 at 3.37.59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689075"/>
            <a:ext cx="869450" cy="86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0" title="Screenshot 2025-04-04 at 3.39.23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3015" y="1835600"/>
            <a:ext cx="8537972" cy="8694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Sort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31" title="Screenshot 2025-04-04 at 3.39.23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015" y="1835600"/>
            <a:ext cx="8537972" cy="86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1" title="Screenshot 2025-04-04 at 3.40.07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3025" y="3689075"/>
            <a:ext cx="1650181" cy="869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5" name="Google Shape;195;p31"/>
          <p:cNvCxnSpPr/>
          <p:nvPr/>
        </p:nvCxnSpPr>
        <p:spPr>
          <a:xfrm flipH="1">
            <a:off x="1996350" y="2740075"/>
            <a:ext cx="3783900" cy="9525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6" name="Google Shape;19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Sort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787000" y="4627275"/>
            <a:ext cx="5045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/>
              <a:t>Ex. Dow Jones Industrial Average over 10 years</a:t>
            </a:r>
            <a:endParaRPr/>
          </a:p>
        </p:txBody>
      </p:sp>
      <p:pic>
        <p:nvPicPr>
          <p:cNvPr id="62" name="Google Shape;62;p14" title="dow-jones-industrial-average-last-10-years-2025-04-13-macrotrend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1975" y="1119825"/>
            <a:ext cx="5320323" cy="350745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017725"/>
            <a:ext cx="2988300" cy="32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Optimize sorting for real world datasets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Patterns/ trends</a:t>
            </a:r>
            <a:endParaRPr sz="1400"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Strictly decreasing segments</a:t>
            </a:r>
            <a:endParaRPr sz="14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64" name="Google Shape;64;p14"/>
          <p:cNvCxnSpPr/>
          <p:nvPr/>
        </p:nvCxnSpPr>
        <p:spPr>
          <a:xfrm flipH="1" rot="10800000">
            <a:off x="4388867" y="1486082"/>
            <a:ext cx="2988300" cy="1950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" name="Google Shape;65;p14"/>
          <p:cNvSpPr/>
          <p:nvPr/>
        </p:nvSpPr>
        <p:spPr>
          <a:xfrm>
            <a:off x="6437840" y="2329131"/>
            <a:ext cx="818700" cy="11805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2" title="Screenshot 2025-04-04 at 3.39.23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015" y="1835600"/>
            <a:ext cx="8537972" cy="86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2" title="Screenshot 2025-04-04 at 3.40.07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3025" y="3689075"/>
            <a:ext cx="1650181" cy="86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32" title="Screenshot 2025-04-04 at 3.40.56 PM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3025" y="1843425"/>
            <a:ext cx="8537951" cy="85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32" title="Screenshot 2025-04-04 at 3.41.19 PM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3014" y="3689075"/>
            <a:ext cx="2430912" cy="8694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5" name="Google Shape;205;p32"/>
          <p:cNvCxnSpPr/>
          <p:nvPr/>
        </p:nvCxnSpPr>
        <p:spPr>
          <a:xfrm>
            <a:off x="835075" y="2753125"/>
            <a:ext cx="1409100" cy="8742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6" name="Google Shape;20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Sort</a:t>
            </a:r>
            <a:endParaRPr/>
          </a:p>
        </p:txBody>
      </p:sp>
      <p:sp>
        <p:nvSpPr>
          <p:cNvPr id="207" name="Google Shape;207;p32"/>
          <p:cNvSpPr txBox="1"/>
          <p:nvPr/>
        </p:nvSpPr>
        <p:spPr>
          <a:xfrm>
            <a:off x="5610625" y="3731700"/>
            <a:ext cx="20487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999999"/>
                </a:solidFill>
              </a:rPr>
              <a:t>…</a:t>
            </a:r>
            <a:endParaRPr sz="3600">
              <a:solidFill>
                <a:srgbClr val="999999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33" title="Screenshot 2025-04-04 at 3.42.45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800" y="1537025"/>
            <a:ext cx="8520600" cy="496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3" title="Screenshot 2025-04-04 at 3.43.17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718" y="4055900"/>
            <a:ext cx="8530757" cy="49645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3"/>
          <p:cNvSpPr/>
          <p:nvPr/>
        </p:nvSpPr>
        <p:spPr>
          <a:xfrm>
            <a:off x="4314900" y="2339275"/>
            <a:ext cx="514200" cy="1575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 Sort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221" name="Google Shape;221;p34"/>
          <p:cNvSpPr txBox="1"/>
          <p:nvPr>
            <p:ph idx="1" type="body"/>
          </p:nvPr>
        </p:nvSpPr>
        <p:spPr>
          <a:xfrm>
            <a:off x="311700" y="1085875"/>
            <a:ext cx="8112300" cy="27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-34194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/>
              <a:t>Strengths</a:t>
            </a:r>
            <a:endParaRPr sz="2550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/>
              <a:t>Adaptive based on dataset</a:t>
            </a:r>
            <a:endParaRPr sz="2000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/>
              <a:t>Stable</a:t>
            </a:r>
            <a:endParaRPr sz="2000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/>
              <a:t>Fast lower and upper bounds </a:t>
            </a:r>
            <a:endParaRPr sz="2000"/>
          </a:p>
          <a:p>
            <a:pPr indent="-34194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550"/>
              <a:t>Weaknesses</a:t>
            </a:r>
            <a:endParaRPr sz="2550"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000"/>
              <a:t>Complex implementation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2" name="Google Shape;222;p34" title="Screenshot 2025-04-17 at 2.18.48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6675" y="1085875"/>
            <a:ext cx="5025625" cy="311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720000" y="1017725"/>
            <a:ext cx="7704000" cy="13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Fast sorting in cases that are more likely to occur</a:t>
            </a:r>
            <a:endParaRPr sz="2200"/>
          </a:p>
        </p:txBody>
      </p:sp>
      <p:graphicFrame>
        <p:nvGraphicFramePr>
          <p:cNvPr id="72" name="Google Shape;72;p15"/>
          <p:cNvGraphicFramePr/>
          <p:nvPr/>
        </p:nvGraphicFramePr>
        <p:xfrm>
          <a:off x="952500" y="172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{8FE9A8EB-348A-491E-A1CB-87D55F1E2338}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84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Average Time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Best Time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Worst Time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Quicksort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O(n*n)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Mergesort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Insertionsort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O(n*n)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O(n)</a:t>
                      </a:r>
                      <a:endParaRPr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O(n*n)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Timsort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highlight>
                            <a:schemeClr val="accent6"/>
                          </a:highlight>
                        </a:rPr>
                        <a:t>O(n)</a:t>
                      </a:r>
                      <a:endParaRPr>
                        <a:solidFill>
                          <a:schemeClr val="dk1"/>
                        </a:solidFill>
                        <a:highlight>
                          <a:schemeClr val="accent6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O(n log n)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085875"/>
            <a:ext cx="8389500" cy="32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N: </a:t>
            </a:r>
            <a:r>
              <a:rPr lang="en"/>
              <a:t>Size of the input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Runs: </a:t>
            </a:r>
            <a:r>
              <a:rPr lang="en"/>
              <a:t>weakly increasing or strictly decreasing subarrays in the input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i="1" lang="en"/>
              <a:t>MinRun</a:t>
            </a:r>
            <a:r>
              <a:rPr b="1" lang="en"/>
              <a:t>:</a:t>
            </a:r>
            <a:r>
              <a:rPr i="1" lang="en"/>
              <a:t> </a:t>
            </a:r>
            <a:r>
              <a:rPr lang="en"/>
              <a:t>Minimum length of runs</a:t>
            </a:r>
            <a:endParaRPr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017725"/>
            <a:ext cx="8112300" cy="32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Calculate </a:t>
            </a:r>
            <a:r>
              <a:rPr i="1" lang="en"/>
              <a:t>MinRun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Split into runs, Insertion sort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Merge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MinRun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017725"/>
            <a:ext cx="5402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Based on size of the input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Merging is most efficient when the number of runs is</a:t>
            </a:r>
            <a:r>
              <a:rPr b="1" lang="en"/>
              <a:t> equal to or slightly less</a:t>
            </a:r>
            <a:r>
              <a:rPr lang="en"/>
              <a:t> than a power of two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Maintain (|input| / minrun) ≤ X^2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32 to 64 inclusive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Note: if the n &lt; 32, Tim Sort defaults to using Insertion Sort only. </a:t>
            </a:r>
            <a:endParaRPr/>
          </a:p>
        </p:txBody>
      </p:sp>
      <p:pic>
        <p:nvPicPr>
          <p:cNvPr id="91" name="Google Shape;91;p18" title="Screenshot 2025-04-14 at 2.16.53 PM.png"/>
          <p:cNvPicPr preferRelativeResize="0"/>
          <p:nvPr/>
        </p:nvPicPr>
        <p:blipFill rotWithShape="1">
          <a:blip r:embed="rId3">
            <a:alphaModFix/>
          </a:blip>
          <a:srcRect b="5096" l="0" r="0" t="0"/>
          <a:stretch/>
        </p:blipFill>
        <p:spPr>
          <a:xfrm>
            <a:off x="5714275" y="1017725"/>
            <a:ext cx="3118025" cy="173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MinRun: Example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017725"/>
            <a:ext cx="5402700" cy="39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</a:t>
            </a:r>
            <a:r>
              <a:rPr lang="en"/>
              <a:t> = 130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pass: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 = 0 | (130 &amp; 1) = 0 </a:t>
            </a:r>
            <a:r>
              <a:rPr lang="en" sz="1400">
                <a:solidFill>
                  <a:srgbClr val="FF0000"/>
                </a:solidFill>
              </a:rPr>
              <a:t>(even/odd)</a:t>
            </a:r>
            <a:endParaRPr sz="1400"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 = </a:t>
            </a:r>
            <a:r>
              <a:rPr lang="en" sz="1400"/>
              <a:t>130 &gt;&gt; 1 = 65 </a:t>
            </a:r>
            <a:r>
              <a:rPr lang="en" sz="1400">
                <a:solidFill>
                  <a:srgbClr val="FF0000"/>
                </a:solidFill>
              </a:rPr>
              <a:t>(</a:t>
            </a:r>
            <a:r>
              <a:rPr lang="en">
                <a:solidFill>
                  <a:srgbClr val="FF0000"/>
                </a:solidFill>
              </a:rPr>
              <a:t>floor(n/2))</a:t>
            </a:r>
            <a:endParaRPr sz="1400"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 pass: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 = 0 | (65 &amp; 1) = 1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 = 65 &gt;&gt; 1 = 32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Return 32 + 1 = 33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 of runs = 130 / 33  = 3.939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Equal or slightly less than a power of 2!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 title="Screenshot 2025-04-20 at 5.36.22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8400" y="1017725"/>
            <a:ext cx="2943900" cy="17470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Pass: Scan List for Runs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Identify a Run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Run Detection: Look from the current position to find an ascending (or descending) sequence.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Reverse: if the run is descending, reverse it to become ascending.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Local InsertionSort()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Works very well for small and partially sorted inputs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Scan</a:t>
            </a:r>
            <a:endParaRPr/>
          </a:p>
        </p:txBody>
      </p:sp>
      <p:pic>
        <p:nvPicPr>
          <p:cNvPr id="110" name="Google Shape;110;p21" title="Screenshot 2025-04-14 at 3.39.01 P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4851" y="445025"/>
            <a:ext cx="6674698" cy="196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1" title="Screenshot 2025-04-14 at 3.40.10 P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34851" y="2649683"/>
            <a:ext cx="6597448" cy="1865192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017725"/>
            <a:ext cx="1923000" cy="39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MinRun = 11</a:t>
            </a:r>
            <a:endParaRPr/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4144650" y="682200"/>
            <a:ext cx="2188200" cy="1699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4530800" y="154450"/>
            <a:ext cx="2188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Reversed in place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1C4587"/>
      </a:dk1>
      <a:lt1>
        <a:srgbClr val="FFFFFF"/>
      </a:lt1>
      <a:dk2>
        <a:srgbClr val="1C4587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