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8FE9A8EB-348A-491E-A1CB-87D55F1E2338}">
  <a:tblStyle styleId="{8FE9A8EB-348A-491E-A1CB-87D55F1E233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34bbf892742_1_2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34bbf892742_1_2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https://en.wikipedia.org/wiki/Samplesort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34bbf892742_1_4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34bbf892742_1_4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3485c05b66a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3485c05b66a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3485c05b66a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3485c05b66a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3485c05b66a_0_1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3485c05b66a_0_1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3485c05b66a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3485c05b66a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3485c05b66a_0_1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3485c05b66a_0_1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3485c05b66a_0_1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3485c05b66a_0_1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3485c05b66a_0_1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3485c05b66a_0_1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3485c05b66a_0_1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3485c05b66a_0_1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4bbf892742_1_3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4bbf892742_1_3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Notes: patterns in dataset, som</a:t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3485c05b66a_0_1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3485c05b66a_0_1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3485c05b66a_0_1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3485c05b66a_0_1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34d15eaf243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Google Shape;218;g34d15eaf243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https://en.wikipedia.org/wiki/Samplesort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4bbf892742_1_3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4bbf892742_1_3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https://en.wikipedia.org/wiki/Samplesort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34bbf892742_1_3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34bbf892742_1_3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https://en.wikipedia.org/wiki/Samplesort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34bbf892742_1_3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34bbf892742_1_3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https://en.wikipedia.org/wiki/Samplesort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34bbf892742_1_3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34bbf892742_1_3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34bbf892742_1_4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34bbf892742_1_4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34bbf892742_1_3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34bbf892742_1_3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34bbf892742_1_3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34bbf892742_1_3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EFEFE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4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5.png"/><Relationship Id="rId4" Type="http://schemas.openxmlformats.org/officeDocument/2006/relationships/image" Target="../media/image5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png"/><Relationship Id="rId4" Type="http://schemas.openxmlformats.org/officeDocument/2006/relationships/image" Target="../media/image10.png"/><Relationship Id="rId5" Type="http://schemas.openxmlformats.org/officeDocument/2006/relationships/image" Target="../media/image9.png"/><Relationship Id="rId6" Type="http://schemas.openxmlformats.org/officeDocument/2006/relationships/image" Target="../media/image1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7.png"/><Relationship Id="rId4" Type="http://schemas.openxmlformats.org/officeDocument/2006/relationships/image" Target="../media/image12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3.png"/><Relationship Id="rId4" Type="http://schemas.openxmlformats.org/officeDocument/2006/relationships/image" Target="../media/image19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9.png"/><Relationship Id="rId4" Type="http://schemas.openxmlformats.org/officeDocument/2006/relationships/image" Target="../media/image18.png"/><Relationship Id="rId5" Type="http://schemas.openxmlformats.org/officeDocument/2006/relationships/image" Target="../media/image21.png"/><Relationship Id="rId6" Type="http://schemas.openxmlformats.org/officeDocument/2006/relationships/image" Target="../media/image20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2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7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3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TimSort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1585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Instructional Slides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Aidan Tan, Sarah Warren, Philip Yao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Merge Policy</a:t>
            </a:r>
            <a:endParaRPr/>
          </a:p>
        </p:txBody>
      </p:sp>
      <p:sp>
        <p:nvSpPr>
          <p:cNvPr id="120" name="Google Shape;120;p22"/>
          <p:cNvSpPr txBox="1"/>
          <p:nvPr>
            <p:ph idx="1" type="body"/>
          </p:nvPr>
        </p:nvSpPr>
        <p:spPr>
          <a:xfrm>
            <a:off x="311700" y="1085875"/>
            <a:ext cx="8112300" cy="27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Deciding when to merge runs 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Maintain: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AutoNum type="alphaLcPeriod"/>
            </a:pPr>
            <a:r>
              <a:rPr lang="en"/>
              <a:t>|Z| &gt; |Y| + |X|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en"/>
              <a:t>|Y| &gt; |X|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If </a:t>
            </a:r>
            <a:r>
              <a:rPr lang="en"/>
              <a:t>|Z| ≤ |Y| + |X|, merge X and Y</a:t>
            </a:r>
            <a:endParaRPr/>
          </a:p>
          <a:p>
            <a:pPr indent="0" lvl="0" marL="0" rtl="0" algn="l"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21" name="Google Shape;121;p22" title="Screenshot 2025-04-14 at 11.21.54 AM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31325" y="2571751"/>
            <a:ext cx="4266772" cy="2064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Optimization: Galloping Mode</a:t>
            </a:r>
            <a:endParaRPr/>
          </a:p>
        </p:txBody>
      </p:sp>
      <p:sp>
        <p:nvSpPr>
          <p:cNvPr id="127" name="Google Shape;127;p23"/>
          <p:cNvSpPr txBox="1"/>
          <p:nvPr>
            <p:ph idx="1" type="body"/>
          </p:nvPr>
        </p:nvSpPr>
        <p:spPr>
          <a:xfrm>
            <a:off x="311700" y="1017725"/>
            <a:ext cx="8520600" cy="391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Cuts down on number of comparisons made d</a:t>
            </a:r>
            <a:r>
              <a:rPr lang="en"/>
              <a:t>uring merge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If run RunA[i] &gt; RunB[j] more than minGallop times, switch to galloping mode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How it works: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Exponential search in the losing run to find the next element that exceeds the current maximum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Copy the entire “gallop” of elements in one go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4"/>
          <p:cNvSpPr txBox="1"/>
          <p:nvPr>
            <p:ph type="title"/>
          </p:nvPr>
        </p:nvSpPr>
        <p:spPr>
          <a:xfrm>
            <a:off x="311700" y="286750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</a:t>
            </a:r>
            <a:endParaRPr/>
          </a:p>
        </p:txBody>
      </p:sp>
      <p:pic>
        <p:nvPicPr>
          <p:cNvPr id="133" name="Google Shape;133;p24" title="Screenshot 2025-04-04 at 3.20.54 PM.png"/>
          <p:cNvPicPr preferRelativeResize="0"/>
          <p:nvPr/>
        </p:nvPicPr>
        <p:blipFill rotWithShape="1">
          <a:blip r:embed="rId3">
            <a:alphaModFix/>
          </a:blip>
          <a:srcRect b="0" l="415" r="564" t="0"/>
          <a:stretch/>
        </p:blipFill>
        <p:spPr>
          <a:xfrm>
            <a:off x="311700" y="1537025"/>
            <a:ext cx="8520600" cy="558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24" title="Screenshot 2025-04-04 at 3.21.32 PM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3605500"/>
            <a:ext cx="8520600" cy="506600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24"/>
          <p:cNvSpPr/>
          <p:nvPr/>
        </p:nvSpPr>
        <p:spPr>
          <a:xfrm>
            <a:off x="4314900" y="2208800"/>
            <a:ext cx="514200" cy="12837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99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24"/>
          <p:cNvSpPr txBox="1"/>
          <p:nvPr>
            <p:ph idx="1" type="body"/>
          </p:nvPr>
        </p:nvSpPr>
        <p:spPr>
          <a:xfrm>
            <a:off x="311700" y="859450"/>
            <a:ext cx="8112300" cy="27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MinRun = 5</a:t>
            </a:r>
            <a:endParaRPr sz="22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5"/>
          <p:cNvSpPr txBox="1"/>
          <p:nvPr>
            <p:ph type="title"/>
          </p:nvPr>
        </p:nvSpPr>
        <p:spPr>
          <a:xfrm>
            <a:off x="311700" y="4337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3. Call InsertionSort() in each run</a:t>
            </a:r>
            <a:endParaRPr/>
          </a:p>
        </p:txBody>
      </p:sp>
      <p:pic>
        <p:nvPicPr>
          <p:cNvPr id="142" name="Google Shape;142;p25" title="Screenshot 2025-04-04 at 3.21.32 PM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537025"/>
            <a:ext cx="8520600" cy="506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p25" title="Screenshot 2025-04-04 at 3.31.35 PM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81662" y="3614275"/>
            <a:ext cx="3780675" cy="836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Google Shape;148;p26" title="Screenshot 2025-04-04 at 3.27.58 PM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12250" y="569850"/>
            <a:ext cx="3519500" cy="778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26" title="Screenshot 2025-04-04 at 3.28.38 PM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12250" y="1703100"/>
            <a:ext cx="3519498" cy="778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26" title="Screenshot 2025-04-04 at 3.29.43 PM.png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812252" y="2836338"/>
            <a:ext cx="3519498" cy="778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p26" title="Screenshot 2025-04-04 at 3.30.25 PM.png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812250" y="3969600"/>
            <a:ext cx="3519499" cy="778650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26"/>
          <p:cNvSpPr txBox="1"/>
          <p:nvPr>
            <p:ph type="title"/>
          </p:nvPr>
        </p:nvSpPr>
        <p:spPr>
          <a:xfrm>
            <a:off x="311700" y="445025"/>
            <a:ext cx="2500500" cy="42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Insertion Sort Refresher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</a:t>
            </a:r>
            <a:endParaRPr/>
          </a:p>
        </p:txBody>
      </p:sp>
      <p:sp>
        <p:nvSpPr>
          <p:cNvPr id="158" name="Google Shape;158;p27"/>
          <p:cNvSpPr txBox="1"/>
          <p:nvPr>
            <p:ph idx="1" type="body"/>
          </p:nvPr>
        </p:nvSpPr>
        <p:spPr>
          <a:xfrm>
            <a:off x="311688" y="1017725"/>
            <a:ext cx="8520600" cy="51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Call InsertionSort() in each run</a:t>
            </a:r>
            <a:endParaRPr/>
          </a:p>
        </p:txBody>
      </p:sp>
      <p:pic>
        <p:nvPicPr>
          <p:cNvPr id="159" name="Google Shape;159;p27" title="Screenshot 2025-04-04 at 3.21.32 PM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537025"/>
            <a:ext cx="8520600" cy="506600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p27"/>
          <p:cNvSpPr/>
          <p:nvPr/>
        </p:nvSpPr>
        <p:spPr>
          <a:xfrm>
            <a:off x="4314900" y="2208800"/>
            <a:ext cx="514200" cy="15600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99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61" name="Google Shape;161;p27" title="Screenshot 2025-04-04 at 3.33.04 PM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4486" y="3958050"/>
            <a:ext cx="8695028" cy="506600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Google Shape;162;p27"/>
          <p:cNvSpPr txBox="1"/>
          <p:nvPr/>
        </p:nvSpPr>
        <p:spPr>
          <a:xfrm>
            <a:off x="430575" y="2544350"/>
            <a:ext cx="65112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</a:t>
            </a:r>
            <a:endParaRPr/>
          </a:p>
        </p:txBody>
      </p:sp>
      <p:sp>
        <p:nvSpPr>
          <p:cNvPr id="168" name="Google Shape;168;p28"/>
          <p:cNvSpPr txBox="1"/>
          <p:nvPr>
            <p:ph idx="1" type="body"/>
          </p:nvPr>
        </p:nvSpPr>
        <p:spPr>
          <a:xfrm>
            <a:off x="311688" y="1017725"/>
            <a:ext cx="8520600" cy="51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Merge the runs</a:t>
            </a:r>
            <a:endParaRPr/>
          </a:p>
        </p:txBody>
      </p:sp>
      <p:pic>
        <p:nvPicPr>
          <p:cNvPr id="169" name="Google Shape;169;p28" title="Screenshot 2025-04-04 at 3.33.04 PM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4486" y="1527738"/>
            <a:ext cx="8695028" cy="506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p28" title="Screenshot 2025-04-04 at 3.34.45 PM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78650" y="3608952"/>
            <a:ext cx="7386700" cy="7672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71" name="Google Shape;171;p28"/>
          <p:cNvCxnSpPr/>
          <p:nvPr/>
        </p:nvCxnSpPr>
        <p:spPr>
          <a:xfrm>
            <a:off x="3796950" y="2100725"/>
            <a:ext cx="1996500" cy="1526700"/>
          </a:xfrm>
          <a:prstGeom prst="straightConnector1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72" name="Google Shape;172;p28"/>
          <p:cNvCxnSpPr/>
          <p:nvPr/>
        </p:nvCxnSpPr>
        <p:spPr>
          <a:xfrm>
            <a:off x="1918050" y="2100725"/>
            <a:ext cx="195600" cy="1539600"/>
          </a:xfrm>
          <a:prstGeom prst="straightConnector1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73" name="Google Shape;173;p28"/>
          <p:cNvSpPr txBox="1"/>
          <p:nvPr/>
        </p:nvSpPr>
        <p:spPr>
          <a:xfrm>
            <a:off x="2408325" y="445550"/>
            <a:ext cx="65112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** Note that each half is already sorted, so there is no need for a recursive splitting of the list, merge can be applied immediately.</a:t>
            </a:r>
            <a:endParaRPr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" name="Google Shape;178;p29" title="Screenshot 2025-04-04 at 3.37.25 PM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841075"/>
            <a:ext cx="8520600" cy="8694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p29" title="Screenshot 2025-04-04 at 3.37.59 PM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3689075"/>
            <a:ext cx="869450" cy="8694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80" name="Google Shape;180;p29"/>
          <p:cNvCxnSpPr/>
          <p:nvPr/>
        </p:nvCxnSpPr>
        <p:spPr>
          <a:xfrm flipH="1">
            <a:off x="1278725" y="2792250"/>
            <a:ext cx="3653400" cy="952500"/>
          </a:xfrm>
          <a:prstGeom prst="straightConnector1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81" name="Google Shape;181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Merge Sort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" name="Google Shape;186;p30" title="Screenshot 2025-04-04 at 3.37.59 PM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3689075"/>
            <a:ext cx="869450" cy="869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p30" title="Screenshot 2025-04-04 at 3.39.23 PM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3015" y="1835600"/>
            <a:ext cx="8537972" cy="869450"/>
          </a:xfrm>
          <a:prstGeom prst="rect">
            <a:avLst/>
          </a:prstGeom>
          <a:noFill/>
          <a:ln>
            <a:noFill/>
          </a:ln>
        </p:spPr>
      </p:pic>
      <p:sp>
        <p:nvSpPr>
          <p:cNvPr id="188" name="Google Shape;188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Merge Sort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3" name="Google Shape;193;p31" title="Screenshot 2025-04-04 at 3.39.23 PM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3015" y="1835600"/>
            <a:ext cx="8537972" cy="869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Google Shape;194;p31" title="Screenshot 2025-04-04 at 3.40.07 PM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3025" y="3689075"/>
            <a:ext cx="1650181" cy="8694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95" name="Google Shape;195;p31"/>
          <p:cNvCxnSpPr/>
          <p:nvPr/>
        </p:nvCxnSpPr>
        <p:spPr>
          <a:xfrm flipH="1">
            <a:off x="1996350" y="2740075"/>
            <a:ext cx="3783900" cy="952500"/>
          </a:xfrm>
          <a:prstGeom prst="straightConnector1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96" name="Google Shape;196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Merge Sort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Motivation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787000" y="4627275"/>
            <a:ext cx="5045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400"/>
              <a:t>Ex. Dow Jones Industrial Average over 10 years</a:t>
            </a:r>
            <a:endParaRPr/>
          </a:p>
        </p:txBody>
      </p:sp>
      <p:pic>
        <p:nvPicPr>
          <p:cNvPr id="62" name="Google Shape;62;p14" title="dow-jones-industrial-average-last-10-years-2025-04-13-macrotrends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11975" y="1119825"/>
            <a:ext cx="5320323" cy="3507451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311700" y="1017725"/>
            <a:ext cx="2988300" cy="321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Optimize sorting for real world datasets</a:t>
            </a:r>
            <a:endParaRPr/>
          </a:p>
          <a:p>
            <a:pPr indent="-3175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Patterns/ trends</a:t>
            </a:r>
            <a:endParaRPr sz="1400"/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Strictly decreasing segments</a:t>
            </a:r>
            <a:endParaRPr sz="1400"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cxnSp>
        <p:nvCxnSpPr>
          <p:cNvPr id="64" name="Google Shape;64;p14"/>
          <p:cNvCxnSpPr/>
          <p:nvPr/>
        </p:nvCxnSpPr>
        <p:spPr>
          <a:xfrm flipH="1" rot="10800000">
            <a:off x="4388867" y="1486082"/>
            <a:ext cx="2988300" cy="19506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65" name="Google Shape;65;p14"/>
          <p:cNvSpPr/>
          <p:nvPr/>
        </p:nvSpPr>
        <p:spPr>
          <a:xfrm>
            <a:off x="6437840" y="2329131"/>
            <a:ext cx="818700" cy="1180500"/>
          </a:xfrm>
          <a:prstGeom prst="ellipse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1" name="Google Shape;201;p32" title="Screenshot 2025-04-04 at 3.39.23 PM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3015" y="1835600"/>
            <a:ext cx="8537972" cy="869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Google Shape;202;p32" title="Screenshot 2025-04-04 at 3.40.07 PM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3025" y="3689075"/>
            <a:ext cx="1650181" cy="869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Google Shape;203;p32" title="Screenshot 2025-04-04 at 3.40.56 PM.png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03025" y="1843425"/>
            <a:ext cx="8537951" cy="853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Google Shape;204;p32" title="Screenshot 2025-04-04 at 3.41.19 PM.png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03014" y="3689075"/>
            <a:ext cx="2430912" cy="8694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05" name="Google Shape;205;p32"/>
          <p:cNvCxnSpPr/>
          <p:nvPr/>
        </p:nvCxnSpPr>
        <p:spPr>
          <a:xfrm>
            <a:off x="835075" y="2753125"/>
            <a:ext cx="1409100" cy="874200"/>
          </a:xfrm>
          <a:prstGeom prst="straightConnector1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06" name="Google Shape;206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Merge Sort</a:t>
            </a:r>
            <a:endParaRPr/>
          </a:p>
        </p:txBody>
      </p:sp>
      <p:sp>
        <p:nvSpPr>
          <p:cNvPr id="207" name="Google Shape;207;p32"/>
          <p:cNvSpPr txBox="1"/>
          <p:nvPr/>
        </p:nvSpPr>
        <p:spPr>
          <a:xfrm>
            <a:off x="5610625" y="3731700"/>
            <a:ext cx="2048700" cy="87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999999"/>
                </a:solidFill>
              </a:rPr>
              <a:t>…</a:t>
            </a:r>
            <a:endParaRPr sz="3600">
              <a:solidFill>
                <a:srgbClr val="999999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2" name="Google Shape;212;p33" title="Screenshot 2025-04-04 at 3.42.45 PM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3800" y="1537025"/>
            <a:ext cx="8520600" cy="496446"/>
          </a:xfrm>
          <a:prstGeom prst="rect">
            <a:avLst/>
          </a:prstGeom>
          <a:noFill/>
          <a:ln>
            <a:noFill/>
          </a:ln>
        </p:spPr>
      </p:pic>
      <p:pic>
        <p:nvPicPr>
          <p:cNvPr id="213" name="Google Shape;213;p33" title="Screenshot 2025-04-04 at 3.43.17 PM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8718" y="4055900"/>
            <a:ext cx="8530757" cy="496450"/>
          </a:xfrm>
          <a:prstGeom prst="rect">
            <a:avLst/>
          </a:prstGeom>
          <a:noFill/>
          <a:ln>
            <a:noFill/>
          </a:ln>
        </p:spPr>
      </p:pic>
      <p:sp>
        <p:nvSpPr>
          <p:cNvPr id="214" name="Google Shape;214;p33"/>
          <p:cNvSpPr/>
          <p:nvPr/>
        </p:nvSpPr>
        <p:spPr>
          <a:xfrm>
            <a:off x="4314900" y="2339275"/>
            <a:ext cx="514200" cy="15750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9999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Merge Sort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Conclusion</a:t>
            </a:r>
            <a:endParaRPr/>
          </a:p>
        </p:txBody>
      </p:sp>
      <p:sp>
        <p:nvSpPr>
          <p:cNvPr id="221" name="Google Shape;221;p34"/>
          <p:cNvSpPr txBox="1"/>
          <p:nvPr>
            <p:ph idx="1" type="body"/>
          </p:nvPr>
        </p:nvSpPr>
        <p:spPr>
          <a:xfrm>
            <a:off x="311700" y="1085875"/>
            <a:ext cx="8112300" cy="27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0000" lnSpcReduction="20000"/>
          </a:bodyPr>
          <a:lstStyle/>
          <a:p>
            <a:pPr indent="-34194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550"/>
              <a:t>Strengths</a:t>
            </a:r>
            <a:endParaRPr sz="2550"/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2000"/>
              <a:t>Adaptive based on dataset</a:t>
            </a:r>
            <a:endParaRPr sz="2000"/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2000"/>
              <a:t>Stable</a:t>
            </a:r>
            <a:endParaRPr sz="2000"/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2000"/>
              <a:t>Fast lower and upper bounds </a:t>
            </a:r>
            <a:endParaRPr sz="2000"/>
          </a:p>
          <a:p>
            <a:pPr indent="-341947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550"/>
              <a:t>Weaknesses</a:t>
            </a:r>
            <a:endParaRPr sz="2550"/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2000"/>
              <a:t>Complex implementation</a:t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222" name="Google Shape;222;p34" title="Screenshot 2025-04-17 at 2.18.48 AM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06675" y="1085875"/>
            <a:ext cx="5025625" cy="3119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Motivation</a:t>
            </a:r>
            <a:endParaRPr/>
          </a:p>
        </p:txBody>
      </p:sp>
      <p:sp>
        <p:nvSpPr>
          <p:cNvPr id="71" name="Google Shape;71;p15"/>
          <p:cNvSpPr txBox="1"/>
          <p:nvPr>
            <p:ph idx="1" type="body"/>
          </p:nvPr>
        </p:nvSpPr>
        <p:spPr>
          <a:xfrm>
            <a:off x="720000" y="1017725"/>
            <a:ext cx="7704000" cy="133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Fast sorting in cases that are more likely to occur</a:t>
            </a:r>
            <a:endParaRPr sz="2200"/>
          </a:p>
        </p:txBody>
      </p:sp>
      <p:graphicFrame>
        <p:nvGraphicFramePr>
          <p:cNvPr id="72" name="Google Shape;72;p15"/>
          <p:cNvGraphicFramePr/>
          <p:nvPr/>
        </p:nvGraphicFramePr>
        <p:xfrm>
          <a:off x="952500" y="17278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{8FE9A8EB-348A-491E-A1CB-87D55F1E2338}</a:tableStyleId>
              </a:tblPr>
              <a:tblGrid>
                <a:gridCol w="1809750"/>
                <a:gridCol w="1809750"/>
                <a:gridCol w="1809750"/>
                <a:gridCol w="1809750"/>
              </a:tblGrid>
              <a:tr h="84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Average Time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Best Time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Worst Time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Quicksort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O(n log n)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O(n log n)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O(n*n)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Mergesort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highlight>
                            <a:schemeClr val="accent6"/>
                          </a:highlight>
                        </a:rPr>
                        <a:t>O(n log n)</a:t>
                      </a:r>
                      <a:endParaRPr>
                        <a:solidFill>
                          <a:schemeClr val="dk1"/>
                        </a:solidFill>
                        <a:highlight>
                          <a:schemeClr val="accent6"/>
                        </a:highlight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O(n log n)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O(n log n)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Insertionsort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O(n*n)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highlight>
                            <a:schemeClr val="accent6"/>
                          </a:highlight>
                        </a:rPr>
                        <a:t>O(n)</a:t>
                      </a:r>
                      <a:endParaRPr>
                        <a:solidFill>
                          <a:schemeClr val="dk1"/>
                        </a:solidFill>
                        <a:highlight>
                          <a:schemeClr val="accent6"/>
                        </a:highlight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O(n*n)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Timsort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highlight>
                            <a:schemeClr val="accent6"/>
                          </a:highlight>
                        </a:rPr>
                        <a:t>O(n log n)</a:t>
                      </a:r>
                      <a:endParaRPr>
                        <a:solidFill>
                          <a:schemeClr val="dk1"/>
                        </a:solidFill>
                        <a:highlight>
                          <a:schemeClr val="accent6"/>
                        </a:highlight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highlight>
                            <a:schemeClr val="accent6"/>
                          </a:highlight>
                        </a:rPr>
                        <a:t>O(n)</a:t>
                      </a:r>
                      <a:endParaRPr>
                        <a:solidFill>
                          <a:schemeClr val="dk1"/>
                        </a:solidFill>
                        <a:highlight>
                          <a:schemeClr val="accent6"/>
                        </a:highlight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O(n log n)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Definitions</a:t>
            </a:r>
            <a:endParaRPr/>
          </a:p>
        </p:txBody>
      </p:sp>
      <p:sp>
        <p:nvSpPr>
          <p:cNvPr id="78" name="Google Shape;78;p16"/>
          <p:cNvSpPr txBox="1"/>
          <p:nvPr>
            <p:ph idx="1" type="body"/>
          </p:nvPr>
        </p:nvSpPr>
        <p:spPr>
          <a:xfrm>
            <a:off x="311700" y="1085875"/>
            <a:ext cx="8389500" cy="328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b="1" lang="en"/>
              <a:t>N: </a:t>
            </a:r>
            <a:r>
              <a:rPr lang="en"/>
              <a:t>Size of the input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"/>
              <a:t>Runs: </a:t>
            </a:r>
            <a:r>
              <a:rPr lang="en"/>
              <a:t>weakly increasing or strictly decreasing subarrays in the input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i="1" lang="en"/>
              <a:t>MinRun</a:t>
            </a:r>
            <a:r>
              <a:rPr b="1" lang="en"/>
              <a:t>:</a:t>
            </a:r>
            <a:r>
              <a:rPr i="1" lang="en"/>
              <a:t> </a:t>
            </a:r>
            <a:r>
              <a:rPr lang="en"/>
              <a:t>Minimum length of runs</a:t>
            </a:r>
            <a:endParaRPr/>
          </a:p>
          <a:p>
            <a:pPr indent="0" lvl="0" marL="0" rtl="0" algn="l"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Overview</a:t>
            </a:r>
            <a:endParaRPr/>
          </a:p>
        </p:txBody>
      </p:sp>
      <p:sp>
        <p:nvSpPr>
          <p:cNvPr id="84" name="Google Shape;84;p17"/>
          <p:cNvSpPr txBox="1"/>
          <p:nvPr>
            <p:ph idx="1" type="body"/>
          </p:nvPr>
        </p:nvSpPr>
        <p:spPr>
          <a:xfrm>
            <a:off x="311700" y="1017725"/>
            <a:ext cx="8112300" cy="325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Calculate </a:t>
            </a:r>
            <a:r>
              <a:rPr i="1" lang="en"/>
              <a:t>MinRun</a:t>
            </a:r>
            <a:endParaRPr i="1"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Split into runs, Insertion sort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Merge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Calculating MinRun</a:t>
            </a:r>
            <a:endParaRPr/>
          </a:p>
        </p:txBody>
      </p:sp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311700" y="1017725"/>
            <a:ext cx="54027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Based on size of the input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Merging is most efficient when the number of runs is</a:t>
            </a:r>
            <a:r>
              <a:rPr b="1" lang="en"/>
              <a:t> equal to or slightly less</a:t>
            </a:r>
            <a:r>
              <a:rPr lang="en"/>
              <a:t> than a power of two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Maintain (|input| / minrun) ≤ X^2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32 to 64 inclusive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Note: if the n &lt; 32, Tim Sort defaults to using Insertion Sort only. </a:t>
            </a:r>
            <a:endParaRPr/>
          </a:p>
        </p:txBody>
      </p:sp>
      <p:pic>
        <p:nvPicPr>
          <p:cNvPr id="91" name="Google Shape;91;p18" title="Screenshot 2025-04-14 at 2.16.53 PM.png"/>
          <p:cNvPicPr preferRelativeResize="0"/>
          <p:nvPr/>
        </p:nvPicPr>
        <p:blipFill rotWithShape="1">
          <a:blip r:embed="rId3">
            <a:alphaModFix/>
          </a:blip>
          <a:srcRect b="5096" l="0" r="0" t="0"/>
          <a:stretch/>
        </p:blipFill>
        <p:spPr>
          <a:xfrm>
            <a:off x="5714275" y="1017725"/>
            <a:ext cx="3118025" cy="1736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Calculating MinRun: Example</a:t>
            </a:r>
            <a:endParaRPr/>
          </a:p>
        </p:txBody>
      </p:sp>
      <p:sp>
        <p:nvSpPr>
          <p:cNvPr id="97" name="Google Shape;97;p19"/>
          <p:cNvSpPr txBox="1"/>
          <p:nvPr>
            <p:ph idx="1" type="body"/>
          </p:nvPr>
        </p:nvSpPr>
        <p:spPr>
          <a:xfrm>
            <a:off x="311700" y="1017725"/>
            <a:ext cx="5402700" cy="393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</a:t>
            </a:r>
            <a:r>
              <a:rPr lang="en"/>
              <a:t> = 130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First pass: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r = 0 | (130 &amp; 1) = 0 </a:t>
            </a:r>
            <a:r>
              <a:rPr lang="en" sz="1400">
                <a:solidFill>
                  <a:srgbClr val="FF0000"/>
                </a:solidFill>
              </a:rPr>
              <a:t>(even/odd)</a:t>
            </a:r>
            <a:endParaRPr sz="1400"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 = </a:t>
            </a:r>
            <a:r>
              <a:rPr lang="en" sz="1400"/>
              <a:t>130 &gt;&gt; 1 = 65 </a:t>
            </a:r>
            <a:r>
              <a:rPr lang="en" sz="1400">
                <a:solidFill>
                  <a:srgbClr val="FF0000"/>
                </a:solidFill>
              </a:rPr>
              <a:t>(</a:t>
            </a:r>
            <a:r>
              <a:rPr lang="en">
                <a:solidFill>
                  <a:srgbClr val="FF0000"/>
                </a:solidFill>
              </a:rPr>
              <a:t>floor(n/2))</a:t>
            </a:r>
            <a:endParaRPr sz="1400">
              <a:solidFill>
                <a:srgbClr val="FF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Second pass: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 = 0 | (65 &amp; 1) = 1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 = 65 &gt;&gt; 1 = 32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Return 32 + 1 = 33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Number of runs = 130 / 33  = 3.939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Equal or slightly less than a power of 2!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98" name="Google Shape;98;p19" title="Screenshot 2025-04-20 at 5.36.22 PM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88400" y="1017725"/>
            <a:ext cx="2943900" cy="17470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First Pass: Scan List for Runs</a:t>
            </a:r>
            <a:endParaRPr/>
          </a:p>
        </p:txBody>
      </p:sp>
      <p:sp>
        <p:nvSpPr>
          <p:cNvPr id="104" name="Google Shape;104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Identify a Run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Run Detection: Look from the current position to find an ascending (or descending) sequence.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Reverse: if the run is descending, reverse it to become ascending.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Local InsertionSort()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Works very well for small and partially sorted inputs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Scan</a:t>
            </a:r>
            <a:endParaRPr/>
          </a:p>
        </p:txBody>
      </p:sp>
      <p:pic>
        <p:nvPicPr>
          <p:cNvPr id="110" name="Google Shape;110;p21" title="Screenshot 2025-04-14 at 3.39.01 PM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34851" y="445025"/>
            <a:ext cx="6674698" cy="1961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21" title="Screenshot 2025-04-14 at 3.40.10 PM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34851" y="2649683"/>
            <a:ext cx="6597448" cy="1865192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21"/>
          <p:cNvSpPr txBox="1"/>
          <p:nvPr>
            <p:ph idx="1" type="body"/>
          </p:nvPr>
        </p:nvSpPr>
        <p:spPr>
          <a:xfrm>
            <a:off x="311700" y="1017725"/>
            <a:ext cx="1923000" cy="391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MinRun = 11</a:t>
            </a:r>
            <a:endParaRPr/>
          </a:p>
          <a:p>
            <a:pPr indent="0" lvl="0" marL="0" rtl="0" algn="l"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21"/>
          <p:cNvSpPr/>
          <p:nvPr/>
        </p:nvSpPr>
        <p:spPr>
          <a:xfrm>
            <a:off x="4144650" y="682200"/>
            <a:ext cx="2188200" cy="1699200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21"/>
          <p:cNvSpPr txBox="1"/>
          <p:nvPr/>
        </p:nvSpPr>
        <p:spPr>
          <a:xfrm>
            <a:off x="4530800" y="154450"/>
            <a:ext cx="21882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</a:rPr>
              <a:t>Reversed in place</a:t>
            </a:r>
            <a:endParaRPr sz="1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1C4587"/>
      </a:dk1>
      <a:lt1>
        <a:srgbClr val="FFFFFF"/>
      </a:lt1>
      <a:dk2>
        <a:srgbClr val="1C4587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