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6" r:id="rId1"/>
  </p:sldMasterIdLst>
  <p:notesMasterIdLst>
    <p:notesMasterId r:id="rId47"/>
  </p:notesMasterIdLst>
  <p:sldIdLst>
    <p:sldId id="256" r:id="rId2"/>
    <p:sldId id="258" r:id="rId3"/>
    <p:sldId id="257" r:id="rId4"/>
    <p:sldId id="266" r:id="rId5"/>
    <p:sldId id="267" r:id="rId6"/>
    <p:sldId id="268" r:id="rId7"/>
    <p:sldId id="259" r:id="rId8"/>
    <p:sldId id="269" r:id="rId9"/>
    <p:sldId id="270" r:id="rId10"/>
    <p:sldId id="271" r:id="rId11"/>
    <p:sldId id="272" r:id="rId12"/>
    <p:sldId id="260" r:id="rId13"/>
    <p:sldId id="309" r:id="rId14"/>
    <p:sldId id="310" r:id="rId15"/>
    <p:sldId id="311" r:id="rId16"/>
    <p:sldId id="325" r:id="rId17"/>
    <p:sldId id="313" r:id="rId18"/>
    <p:sldId id="314" r:id="rId19"/>
    <p:sldId id="315" r:id="rId20"/>
    <p:sldId id="316" r:id="rId21"/>
    <p:sldId id="326" r:id="rId22"/>
    <p:sldId id="318" r:id="rId23"/>
    <p:sldId id="319" r:id="rId24"/>
    <p:sldId id="329" r:id="rId25"/>
    <p:sldId id="320" r:id="rId26"/>
    <p:sldId id="321" r:id="rId27"/>
    <p:sldId id="322" r:id="rId28"/>
    <p:sldId id="323" r:id="rId29"/>
    <p:sldId id="324" r:id="rId30"/>
    <p:sldId id="273" r:id="rId31"/>
    <p:sldId id="274" r:id="rId32"/>
    <p:sldId id="275" r:id="rId33"/>
    <p:sldId id="276" r:id="rId34"/>
    <p:sldId id="277" r:id="rId35"/>
    <p:sldId id="261" r:id="rId36"/>
    <p:sldId id="278" r:id="rId37"/>
    <p:sldId id="279" r:id="rId38"/>
    <p:sldId id="280" r:id="rId39"/>
    <p:sldId id="281" r:id="rId40"/>
    <p:sldId id="262" r:id="rId41"/>
    <p:sldId id="282" r:id="rId42"/>
    <p:sldId id="283" r:id="rId43"/>
    <p:sldId id="284" r:id="rId44"/>
    <p:sldId id="327" r:id="rId45"/>
    <p:sldId id="32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34"/>
    <p:restoredTop sz="94699"/>
  </p:normalViewPr>
  <p:slideViewPr>
    <p:cSldViewPr snapToGrid="0" snapToObjects="1">
      <p:cViewPr varScale="1">
        <p:scale>
          <a:sx n="139" d="100"/>
          <a:sy n="139" d="100"/>
        </p:scale>
        <p:origin x="200"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45307-6ED4-B142-BD64-10F739779302}" type="datetimeFigureOut">
              <a:rPr lang="en-US" smtClean="0"/>
              <a:t>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DE956-AECE-4A49-8BC2-51A8C013B720}" type="slidenum">
              <a:rPr lang="en-US" smtClean="0"/>
              <a:t>‹#›</a:t>
            </a:fld>
            <a:endParaRPr lang="en-US"/>
          </a:p>
        </p:txBody>
      </p:sp>
    </p:spTree>
    <p:extLst>
      <p:ext uri="{BB962C8B-B14F-4D97-AF65-F5344CB8AC3E}">
        <p14:creationId xmlns:p14="http://schemas.microsoft.com/office/powerpoint/2010/main" val="355397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E956-AECE-4A49-8BC2-51A8C013B720}" type="slidenum">
              <a:rPr lang="en-US" smtClean="0"/>
              <a:t>1</a:t>
            </a:fld>
            <a:endParaRPr lang="en-US"/>
          </a:p>
        </p:txBody>
      </p:sp>
    </p:spTree>
    <p:extLst>
      <p:ext uri="{BB962C8B-B14F-4D97-AF65-F5344CB8AC3E}">
        <p14:creationId xmlns:p14="http://schemas.microsoft.com/office/powerpoint/2010/main" val="929457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C4347D3-4C9A-C240-8F14-750059DFEEB0}" type="datetimeFigureOut">
              <a:rPr lang="en-US" smtClean="0"/>
              <a:t>2/20/25</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713344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76537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39118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13387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641695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C4347D3-4C9A-C240-8F14-750059DFEEB0}" type="datetimeFigureOut">
              <a:rPr lang="en-US" smtClean="0"/>
              <a:t>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38096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C4347D3-4C9A-C240-8F14-750059DFEEB0}" type="datetimeFigureOut">
              <a:rPr lang="en-US" smtClean="0"/>
              <a:t>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770744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347D3-4C9A-C240-8F14-750059DFEEB0}" type="datetimeFigureOut">
              <a:rPr lang="en-US" smtClean="0"/>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839767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347D3-4C9A-C240-8F14-750059DFEEB0}" type="datetimeFigureOut">
              <a:rPr lang="en-US" smtClean="0"/>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1005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347D3-4C9A-C240-8F14-750059DFEEB0}" type="datetimeFigureOut">
              <a:rPr lang="en-US" smtClean="0"/>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22540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4347D3-4C9A-C240-8F14-750059DFEEB0}" type="datetimeFigureOut">
              <a:rPr lang="en-US" smtClean="0"/>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52279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4347D3-4C9A-C240-8F14-750059DFEEB0}" type="datetimeFigureOut">
              <a:rPr lang="en-US" smtClean="0"/>
              <a:t>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8873075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4347D3-4C9A-C240-8F14-750059DFEEB0}" type="datetimeFigureOut">
              <a:rPr lang="en-US" smtClean="0"/>
              <a:t>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5757207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4347D3-4C9A-C240-8F14-750059DFEEB0}" type="datetimeFigureOut">
              <a:rPr lang="en-US" smtClean="0"/>
              <a:t>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400411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347D3-4C9A-C240-8F14-750059DFEEB0}" type="datetimeFigureOut">
              <a:rPr lang="en-US" smtClean="0"/>
              <a:t>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258430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266550312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2/20/25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67475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C4347D3-4C9A-C240-8F14-750059DFEEB0}" type="datetimeFigureOut">
              <a:rPr lang="en-US" smtClean="0"/>
              <a:t>2/20/25</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3D91E88-2515-D24B-B4EA-67D975D0853E}" type="slidenum">
              <a:rPr lang="en-US" smtClean="0"/>
              <a:t>‹#›</a:t>
            </a:fld>
            <a:endParaRPr lang="en-US"/>
          </a:p>
        </p:txBody>
      </p:sp>
    </p:spTree>
    <p:extLst>
      <p:ext uri="{BB962C8B-B14F-4D97-AF65-F5344CB8AC3E}">
        <p14:creationId xmlns:p14="http://schemas.microsoft.com/office/powerpoint/2010/main" val="1014260183"/>
      </p:ext>
    </p:extLst>
  </p:cSld>
  <p:clrMap bg1="dk1" tx1="lt1" bg2="dk2" tx2="lt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 id="214748402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6.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60.png"/><Relationship Id="rId1" Type="http://schemas.openxmlformats.org/officeDocument/2006/relationships/slideLayout" Target="../slideLayouts/slideLayout2.xml"/><Relationship Id="rId5" Type="http://schemas.openxmlformats.org/officeDocument/2006/relationships/image" Target="../media/image390.png"/><Relationship Id="rId4" Type="http://schemas.openxmlformats.org/officeDocument/2006/relationships/image" Target="../media/image380.png"/></Relationships>
</file>

<file path=ppt/slides/_rels/slide2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7.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10.png"/><Relationship Id="rId2" Type="http://schemas.openxmlformats.org/officeDocument/2006/relationships/image" Target="../media/image810.png"/><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image" Target="../media/image103.png"/></Relationships>
</file>

<file path=ppt/slides/_rels/slide3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47.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8.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image" Target="../media/image180.png"/><Relationship Id="rId4" Type="http://schemas.openxmlformats.org/officeDocument/2006/relationships/image" Target="../media/image170.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7A2C-CECB-EA45-9A8F-28914F6ACB98}"/>
              </a:ext>
            </a:extLst>
          </p:cNvPr>
          <p:cNvSpPr>
            <a:spLocks noGrp="1"/>
          </p:cNvSpPr>
          <p:nvPr>
            <p:ph type="ctrTitle"/>
          </p:nvPr>
        </p:nvSpPr>
        <p:spPr/>
        <p:txBody>
          <a:bodyPr/>
          <a:lstStyle/>
          <a:p>
            <a:pPr algn="ctr"/>
            <a:r>
              <a:rPr lang="en-US" dirty="0"/>
              <a:t>Linear Programming</a:t>
            </a:r>
          </a:p>
        </p:txBody>
      </p:sp>
      <p:sp>
        <p:nvSpPr>
          <p:cNvPr id="3" name="Subtitle 2">
            <a:extLst>
              <a:ext uri="{FF2B5EF4-FFF2-40B4-BE49-F238E27FC236}">
                <a16:creationId xmlns:a16="http://schemas.microsoft.com/office/drawing/2014/main" id="{4CC3BA16-EE93-B74E-A27C-2B68B596BB53}"/>
              </a:ext>
            </a:extLst>
          </p:cNvPr>
          <p:cNvSpPr>
            <a:spLocks noGrp="1"/>
          </p:cNvSpPr>
          <p:nvPr>
            <p:ph type="subTitle" idx="1"/>
          </p:nvPr>
        </p:nvSpPr>
        <p:spPr/>
        <p:txBody>
          <a:bodyPr/>
          <a:lstStyle/>
          <a:p>
            <a:pPr algn="ctr"/>
            <a:r>
              <a:rPr lang="en-US" dirty="0"/>
              <a:t>Advanced Algorithms</a:t>
            </a:r>
            <a:br>
              <a:rPr lang="en-US" dirty="0"/>
            </a:br>
            <a:r>
              <a:rPr lang="en-US" dirty="0"/>
              <a:t>Mark Floryan</a:t>
            </a:r>
            <a:br>
              <a:rPr lang="en-US" dirty="0"/>
            </a:br>
            <a:br>
              <a:rPr lang="en-US" dirty="0"/>
            </a:br>
            <a:r>
              <a:rPr lang="en-US" dirty="0"/>
              <a:t>CLRS Ch. 29</a:t>
            </a:r>
          </a:p>
        </p:txBody>
      </p:sp>
    </p:spTree>
    <p:extLst>
      <p:ext uri="{BB962C8B-B14F-4D97-AF65-F5344CB8AC3E}">
        <p14:creationId xmlns:p14="http://schemas.microsoft.com/office/powerpoint/2010/main" val="44373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Overall LP Process</a:t>
            </a:r>
          </a:p>
        </p:txBody>
      </p:sp>
      <p:sp>
        <p:nvSpPr>
          <p:cNvPr id="6" name="Content Placeholder 2">
            <a:extLst>
              <a:ext uri="{FF2B5EF4-FFF2-40B4-BE49-F238E27FC236}">
                <a16:creationId xmlns:a16="http://schemas.microsoft.com/office/drawing/2014/main" id="{7E7EAAD9-97C9-E948-A17D-CE4207906A80}"/>
              </a:ext>
            </a:extLst>
          </p:cNvPr>
          <p:cNvSpPr txBox="1">
            <a:spLocks/>
          </p:cNvSpPr>
          <p:nvPr/>
        </p:nvSpPr>
        <p:spPr>
          <a:xfrm>
            <a:off x="936006" y="1400752"/>
            <a:ext cx="1846951" cy="3218953"/>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rPr>
              <a:t>Model your problem using linear functions</a:t>
            </a:r>
          </a:p>
        </p:txBody>
      </p:sp>
      <p:sp>
        <p:nvSpPr>
          <p:cNvPr id="7" name="Content Placeholder 2">
            <a:extLst>
              <a:ext uri="{FF2B5EF4-FFF2-40B4-BE49-F238E27FC236}">
                <a16:creationId xmlns:a16="http://schemas.microsoft.com/office/drawing/2014/main" id="{B8AFE4D5-A18A-9845-9161-8C3971D44B7A}"/>
              </a:ext>
            </a:extLst>
          </p:cNvPr>
          <p:cNvSpPr txBox="1">
            <a:spLocks/>
          </p:cNvSpPr>
          <p:nvPr/>
        </p:nvSpPr>
        <p:spPr>
          <a:xfrm>
            <a:off x="3615594" y="1400752"/>
            <a:ext cx="1878756" cy="3218953"/>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rPr>
              <a:t>Put LP into proper format.</a:t>
            </a:r>
          </a:p>
          <a:p>
            <a:pPr marL="0" indent="0" algn="ctr">
              <a:buFont typeface="Arial" panose="020B0604020202020204" pitchFamily="34" charset="0"/>
              <a:buNone/>
            </a:pPr>
            <a:endParaRPr lang="en-US" sz="2000" dirty="0">
              <a:solidFill>
                <a:schemeClr val="bg1"/>
              </a:solidFill>
            </a:endParaRPr>
          </a:p>
          <a:p>
            <a:pPr marL="0" indent="0" algn="ctr">
              <a:buFont typeface="Arial" panose="020B0604020202020204" pitchFamily="34" charset="0"/>
              <a:buNone/>
            </a:pPr>
            <a:endParaRPr lang="en-US" sz="2000" dirty="0">
              <a:solidFill>
                <a:schemeClr val="bg1"/>
              </a:solidFill>
            </a:endParaRPr>
          </a:p>
          <a:p>
            <a:pPr marL="0" indent="0" algn="ctr">
              <a:buFont typeface="Arial" panose="020B0604020202020204" pitchFamily="34" charset="0"/>
              <a:buNone/>
            </a:pPr>
            <a:endParaRPr lang="en-US" sz="2000" dirty="0">
              <a:solidFill>
                <a:schemeClr val="bg1"/>
              </a:solidFill>
            </a:endParaRPr>
          </a:p>
          <a:p>
            <a:pPr marL="0" indent="0" algn="ctr">
              <a:buFont typeface="Arial" panose="020B0604020202020204" pitchFamily="34" charset="0"/>
              <a:buNone/>
            </a:pPr>
            <a:r>
              <a:rPr lang="en-US" sz="2000" i="1" dirty="0">
                <a:solidFill>
                  <a:schemeClr val="bg1"/>
                </a:solidFill>
              </a:rPr>
              <a:t>*Standard Form</a:t>
            </a:r>
            <a:br>
              <a:rPr lang="en-US" sz="2000" i="1" dirty="0">
                <a:solidFill>
                  <a:schemeClr val="bg1"/>
                </a:solidFill>
              </a:rPr>
            </a:br>
            <a:r>
              <a:rPr lang="en-US" sz="2000" i="1" dirty="0">
                <a:solidFill>
                  <a:schemeClr val="bg1"/>
                </a:solidFill>
              </a:rPr>
              <a:t>*Slack Form</a:t>
            </a:r>
          </a:p>
        </p:txBody>
      </p:sp>
      <p:sp>
        <p:nvSpPr>
          <p:cNvPr id="8" name="Content Placeholder 2">
            <a:extLst>
              <a:ext uri="{FF2B5EF4-FFF2-40B4-BE49-F238E27FC236}">
                <a16:creationId xmlns:a16="http://schemas.microsoft.com/office/drawing/2014/main" id="{493102EE-C0C1-0944-948D-926BB9281396}"/>
              </a:ext>
            </a:extLst>
          </p:cNvPr>
          <p:cNvSpPr txBox="1">
            <a:spLocks/>
          </p:cNvSpPr>
          <p:nvPr/>
        </p:nvSpPr>
        <p:spPr>
          <a:xfrm>
            <a:off x="6326987" y="1400752"/>
            <a:ext cx="1878756" cy="3218953"/>
          </a:xfrm>
          <a:prstGeom prst="rect">
            <a:avLst/>
          </a:prstGeom>
          <a:solidFill>
            <a:schemeClr val="bg2">
              <a:lumMod val="10000"/>
              <a:lumOff val="90000"/>
            </a:schemeClr>
          </a:solidFill>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rPr>
              <a:t>Known Linear Programming Algorithms.</a:t>
            </a:r>
          </a:p>
          <a:p>
            <a:pPr marL="0" indent="0" algn="ctr">
              <a:buFont typeface="Arial" panose="020B0604020202020204" pitchFamily="34" charset="0"/>
              <a:buNone/>
            </a:pPr>
            <a:endParaRPr lang="en-US" sz="2000" dirty="0">
              <a:solidFill>
                <a:schemeClr val="bg1"/>
              </a:solidFill>
            </a:endParaRPr>
          </a:p>
          <a:p>
            <a:pPr marL="0" indent="0" algn="ctr">
              <a:buFont typeface="Arial" panose="020B0604020202020204" pitchFamily="34" charset="0"/>
              <a:buNone/>
            </a:pPr>
            <a:endParaRPr lang="en-US" sz="2000" dirty="0">
              <a:solidFill>
                <a:schemeClr val="bg1"/>
              </a:solidFill>
            </a:endParaRPr>
          </a:p>
          <a:p>
            <a:pPr marL="0" indent="0" algn="ctr">
              <a:buFont typeface="Arial" panose="020B0604020202020204" pitchFamily="34" charset="0"/>
              <a:buNone/>
            </a:pPr>
            <a:endParaRPr lang="en-US" sz="2000" dirty="0">
              <a:solidFill>
                <a:schemeClr val="bg1"/>
              </a:solidFill>
            </a:endParaRPr>
          </a:p>
          <a:p>
            <a:pPr marL="0" indent="0" algn="ctr">
              <a:buFont typeface="Arial" panose="020B0604020202020204" pitchFamily="34" charset="0"/>
              <a:buNone/>
            </a:pPr>
            <a:r>
              <a:rPr lang="en-US" sz="2000" i="1" dirty="0">
                <a:solidFill>
                  <a:schemeClr val="bg1"/>
                </a:solidFill>
              </a:rPr>
              <a:t>*Simplex</a:t>
            </a:r>
            <a:br>
              <a:rPr lang="en-US" sz="2000" i="1" dirty="0">
                <a:solidFill>
                  <a:schemeClr val="bg1"/>
                </a:solidFill>
              </a:rPr>
            </a:br>
            <a:r>
              <a:rPr lang="en-US" sz="2000" i="1" dirty="0">
                <a:solidFill>
                  <a:schemeClr val="bg1"/>
                </a:solidFill>
              </a:rPr>
              <a:t>*Ellipsoid Method</a:t>
            </a:r>
            <a:br>
              <a:rPr lang="en-US" sz="2000" i="1" dirty="0">
                <a:solidFill>
                  <a:schemeClr val="bg1"/>
                </a:solidFill>
              </a:rPr>
            </a:br>
            <a:r>
              <a:rPr lang="en-US" sz="2000" i="1" dirty="0">
                <a:solidFill>
                  <a:schemeClr val="bg1"/>
                </a:solidFill>
              </a:rPr>
              <a:t>*Interior Point Methods</a:t>
            </a:r>
          </a:p>
        </p:txBody>
      </p:sp>
      <p:sp>
        <p:nvSpPr>
          <p:cNvPr id="9" name="Content Placeholder 2">
            <a:extLst>
              <a:ext uri="{FF2B5EF4-FFF2-40B4-BE49-F238E27FC236}">
                <a16:creationId xmlns:a16="http://schemas.microsoft.com/office/drawing/2014/main" id="{5E4783F1-5DE9-924F-99F9-B063B9215ABB}"/>
              </a:ext>
            </a:extLst>
          </p:cNvPr>
          <p:cNvSpPr txBox="1">
            <a:spLocks/>
          </p:cNvSpPr>
          <p:nvPr/>
        </p:nvSpPr>
        <p:spPr>
          <a:xfrm>
            <a:off x="9038380" y="1400752"/>
            <a:ext cx="1878756" cy="3218953"/>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rPr>
              <a:t>Optimal Solution IFF one exists</a:t>
            </a:r>
            <a:endParaRPr lang="en-US" sz="2000" i="1" dirty="0">
              <a:solidFill>
                <a:schemeClr val="bg1"/>
              </a:solidFill>
            </a:endParaRPr>
          </a:p>
        </p:txBody>
      </p:sp>
      <p:cxnSp>
        <p:nvCxnSpPr>
          <p:cNvPr id="11" name="Straight Arrow Connector 10">
            <a:extLst>
              <a:ext uri="{FF2B5EF4-FFF2-40B4-BE49-F238E27FC236}">
                <a16:creationId xmlns:a16="http://schemas.microsoft.com/office/drawing/2014/main" id="{93C4F16B-71CD-434C-9226-A552E24C151E}"/>
              </a:ext>
            </a:extLst>
          </p:cNvPr>
          <p:cNvCxnSpPr>
            <a:stCxn id="6" idx="3"/>
            <a:endCxn id="7" idx="1"/>
          </p:cNvCxnSpPr>
          <p:nvPr/>
        </p:nvCxnSpPr>
        <p:spPr>
          <a:xfrm>
            <a:off x="2782957" y="3010229"/>
            <a:ext cx="832637" cy="0"/>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BC408B17-5347-2645-93EC-ECB55A681905}"/>
              </a:ext>
            </a:extLst>
          </p:cNvPr>
          <p:cNvCxnSpPr>
            <a:cxnSpLocks/>
            <a:stCxn id="7" idx="3"/>
          </p:cNvCxnSpPr>
          <p:nvPr/>
        </p:nvCxnSpPr>
        <p:spPr>
          <a:xfrm flipV="1">
            <a:off x="5494350" y="3010228"/>
            <a:ext cx="832637" cy="1"/>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A230C2B4-A2B0-684E-84F8-D5250FCD6374}"/>
              </a:ext>
            </a:extLst>
          </p:cNvPr>
          <p:cNvCxnSpPr>
            <a:cxnSpLocks/>
            <a:stCxn id="8" idx="3"/>
            <a:endCxn id="9" idx="1"/>
          </p:cNvCxnSpPr>
          <p:nvPr/>
        </p:nvCxnSpPr>
        <p:spPr>
          <a:xfrm>
            <a:off x="8205743" y="3010229"/>
            <a:ext cx="832637" cy="0"/>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19" name="Content Placeholder 2">
            <a:extLst>
              <a:ext uri="{FF2B5EF4-FFF2-40B4-BE49-F238E27FC236}">
                <a16:creationId xmlns:a16="http://schemas.microsoft.com/office/drawing/2014/main" id="{28344EC2-F304-554B-AFA7-C71636F99C90}"/>
              </a:ext>
            </a:extLst>
          </p:cNvPr>
          <p:cNvSpPr txBox="1">
            <a:spLocks/>
          </p:cNvSpPr>
          <p:nvPr/>
        </p:nvSpPr>
        <p:spPr>
          <a:xfrm>
            <a:off x="936006" y="5742161"/>
            <a:ext cx="2511619" cy="794806"/>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Usually this is the hardest part</a:t>
            </a:r>
          </a:p>
        </p:txBody>
      </p:sp>
      <p:cxnSp>
        <p:nvCxnSpPr>
          <p:cNvPr id="21" name="Straight Connector 20">
            <a:extLst>
              <a:ext uri="{FF2B5EF4-FFF2-40B4-BE49-F238E27FC236}">
                <a16:creationId xmlns:a16="http://schemas.microsoft.com/office/drawing/2014/main" id="{FF55965C-E9B9-7449-9084-BF6FDD462291}"/>
              </a:ext>
            </a:extLst>
          </p:cNvPr>
          <p:cNvCxnSpPr>
            <a:stCxn id="6" idx="2"/>
            <a:endCxn id="19" idx="0"/>
          </p:cNvCxnSpPr>
          <p:nvPr/>
        </p:nvCxnSpPr>
        <p:spPr>
          <a:xfrm>
            <a:off x="1859482" y="4619705"/>
            <a:ext cx="332334" cy="11224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60D7229E-1736-714A-AF3C-8447CFDF1C95}"/>
              </a:ext>
            </a:extLst>
          </p:cNvPr>
          <p:cNvSpPr txBox="1">
            <a:spLocks/>
          </p:cNvSpPr>
          <p:nvPr/>
        </p:nvSpPr>
        <p:spPr>
          <a:xfrm>
            <a:off x="4131799" y="5281480"/>
            <a:ext cx="2195188" cy="1079563"/>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Some algorithms require LP to be in a specific format</a:t>
            </a:r>
          </a:p>
        </p:txBody>
      </p:sp>
      <p:sp>
        <p:nvSpPr>
          <p:cNvPr id="24" name="Content Placeholder 2">
            <a:extLst>
              <a:ext uri="{FF2B5EF4-FFF2-40B4-BE49-F238E27FC236}">
                <a16:creationId xmlns:a16="http://schemas.microsoft.com/office/drawing/2014/main" id="{77607243-A022-ED45-95DA-3E663D5D1147}"/>
              </a:ext>
            </a:extLst>
          </p:cNvPr>
          <p:cNvSpPr txBox="1">
            <a:spLocks/>
          </p:cNvSpPr>
          <p:nvPr/>
        </p:nvSpPr>
        <p:spPr>
          <a:xfrm>
            <a:off x="7727113" y="5281480"/>
            <a:ext cx="2251773" cy="1362493"/>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We will study Simplex Algorithm, but usually you will use these as black boxes</a:t>
            </a:r>
          </a:p>
        </p:txBody>
      </p:sp>
      <p:cxnSp>
        <p:nvCxnSpPr>
          <p:cNvPr id="25" name="Straight Connector 24">
            <a:extLst>
              <a:ext uri="{FF2B5EF4-FFF2-40B4-BE49-F238E27FC236}">
                <a16:creationId xmlns:a16="http://schemas.microsoft.com/office/drawing/2014/main" id="{9A31337A-B78C-1043-BF80-74A74CA8B93F}"/>
              </a:ext>
            </a:extLst>
          </p:cNvPr>
          <p:cNvCxnSpPr>
            <a:cxnSpLocks/>
            <a:stCxn id="7" idx="2"/>
            <a:endCxn id="23" idx="0"/>
          </p:cNvCxnSpPr>
          <p:nvPr/>
        </p:nvCxnSpPr>
        <p:spPr>
          <a:xfrm>
            <a:off x="4554972" y="4619705"/>
            <a:ext cx="674421" cy="661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2F5FEE1-0395-6747-8D4F-F50AA5247923}"/>
              </a:ext>
            </a:extLst>
          </p:cNvPr>
          <p:cNvCxnSpPr>
            <a:cxnSpLocks/>
            <a:stCxn id="8" idx="2"/>
            <a:endCxn id="24" idx="0"/>
          </p:cNvCxnSpPr>
          <p:nvPr/>
        </p:nvCxnSpPr>
        <p:spPr>
          <a:xfrm>
            <a:off x="7266365" y="4619705"/>
            <a:ext cx="1586635" cy="661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1A70FD15-7ACC-CE4C-AE6E-5E9D81F86BAD}"/>
              </a:ext>
            </a:extLst>
          </p:cNvPr>
          <p:cNvSpPr/>
          <p:nvPr/>
        </p:nvSpPr>
        <p:spPr>
          <a:xfrm>
            <a:off x="3339548" y="1121135"/>
            <a:ext cx="5184250" cy="37291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233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Other Applications of LP</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089328"/>
            <a:ext cx="9905999" cy="5446643"/>
          </a:xfrm>
        </p:spPr>
        <p:txBody>
          <a:bodyPr/>
          <a:lstStyle/>
          <a:p>
            <a:pPr marL="0" indent="0">
              <a:buNone/>
            </a:pPr>
            <a:r>
              <a:rPr lang="en-US" dirty="0"/>
              <a:t>An airline wishes to schedule flight crews. The government imposes many constraints (such as number of consecutive flights worked), work hours per week, etc. Company wants to use as few employees as possible.</a:t>
            </a:r>
          </a:p>
          <a:p>
            <a:pPr marL="0" indent="0">
              <a:buNone/>
            </a:pPr>
            <a:endParaRPr lang="en-US" dirty="0"/>
          </a:p>
          <a:p>
            <a:pPr marL="0" indent="0">
              <a:buNone/>
            </a:pPr>
            <a:r>
              <a:rPr lang="en-US" dirty="0"/>
              <a:t>An oil company want to find new places to drill. They know the likelihood of a drill site paying off, the expected payout, how much it would cost to drill at each location, etc. They want to maximize profit.</a:t>
            </a:r>
          </a:p>
          <a:p>
            <a:pPr marL="0" indent="0">
              <a:buNone/>
            </a:pPr>
            <a:endParaRPr lang="en-US" dirty="0"/>
          </a:p>
          <a:p>
            <a:pPr marL="0" indent="0">
              <a:buNone/>
            </a:pPr>
            <a:r>
              <a:rPr lang="en-US" sz="2000" i="1" dirty="0"/>
              <a:t>**LP is a very general technique. If you can model your problem as a linear optimization under a set of linear constraints, you can use these algorithms!</a:t>
            </a:r>
          </a:p>
        </p:txBody>
      </p:sp>
    </p:spTree>
    <p:extLst>
      <p:ext uri="{BB962C8B-B14F-4D97-AF65-F5344CB8AC3E}">
        <p14:creationId xmlns:p14="http://schemas.microsoft.com/office/powerpoint/2010/main" val="4107199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Standard Form</a:t>
            </a:r>
          </a:p>
        </p:txBody>
      </p:sp>
    </p:spTree>
    <p:extLst>
      <p:ext uri="{BB962C8B-B14F-4D97-AF65-F5344CB8AC3E}">
        <p14:creationId xmlns:p14="http://schemas.microsoft.com/office/powerpoint/2010/main" val="4088034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Motivation for standard / Slack Form</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089328"/>
            <a:ext cx="9905999" cy="5446643"/>
          </a:xfrm>
        </p:spPr>
        <p:txBody>
          <a:bodyPr>
            <a:normAutofit/>
          </a:bodyPr>
          <a:lstStyle/>
          <a:p>
            <a:pPr marL="0" indent="0">
              <a:buNone/>
            </a:pPr>
            <a:r>
              <a:rPr lang="en-US" dirty="0"/>
              <a:t>It is easier to reason about Linear Programs if we have a standard format that all are required to be expressed in!</a:t>
            </a:r>
          </a:p>
          <a:p>
            <a:pPr marL="0" indent="0">
              <a:buNone/>
            </a:pPr>
            <a:endParaRPr lang="en-US" dirty="0"/>
          </a:p>
          <a:p>
            <a:pPr marL="0" indent="0">
              <a:buNone/>
            </a:pPr>
            <a:r>
              <a:rPr lang="en-US" dirty="0"/>
              <a:t>We will use a form called </a:t>
            </a:r>
            <a:r>
              <a:rPr lang="en-US" b="1" i="1" u="sng" dirty="0"/>
              <a:t>Standard Form</a:t>
            </a:r>
            <a:r>
              <a:rPr lang="en-US" dirty="0"/>
              <a:t> for normalizing all Linear Programs.</a:t>
            </a:r>
          </a:p>
          <a:p>
            <a:pPr marL="0" indent="0">
              <a:buNone/>
            </a:pPr>
            <a:endParaRPr lang="en-US" dirty="0"/>
          </a:p>
          <a:p>
            <a:pPr marL="0" indent="0">
              <a:buNone/>
            </a:pPr>
            <a:r>
              <a:rPr lang="en-US" dirty="0"/>
              <a:t>Many algorithms either require the LP to be in standard form OR will convert it into standard form</a:t>
            </a:r>
          </a:p>
          <a:p>
            <a:pPr marL="0" indent="0">
              <a:buNone/>
            </a:pPr>
            <a:endParaRPr lang="en-US" dirty="0"/>
          </a:p>
          <a:p>
            <a:pPr marL="0" indent="0">
              <a:buNone/>
            </a:pPr>
            <a:r>
              <a:rPr lang="en-US" b="1" i="1" u="sng" dirty="0"/>
              <a:t>Slack Form</a:t>
            </a:r>
            <a:r>
              <a:rPr lang="en-US" b="1" i="1" dirty="0"/>
              <a:t> </a:t>
            </a:r>
            <a:r>
              <a:rPr lang="en-US" dirty="0"/>
              <a:t>is another popular LP form that many algorithms use (Simplex uses it)</a:t>
            </a:r>
          </a:p>
        </p:txBody>
      </p:sp>
    </p:spTree>
    <p:extLst>
      <p:ext uri="{BB962C8B-B14F-4D97-AF65-F5344CB8AC3E}">
        <p14:creationId xmlns:p14="http://schemas.microsoft.com/office/powerpoint/2010/main" val="939103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General Standard Form</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3" y="930302"/>
            <a:ext cx="10165342" cy="906736"/>
          </a:xfrm>
        </p:spPr>
        <p:txBody>
          <a:bodyPr>
            <a:normAutofit lnSpcReduction="10000"/>
          </a:bodyPr>
          <a:lstStyle/>
          <a:p>
            <a:pPr marL="0" indent="0">
              <a:buNone/>
            </a:pPr>
            <a:r>
              <a:rPr lang="en-US" dirty="0"/>
              <a:t>In Standard From, we always maximize, all constraints are upper bound inequalities, and all variables have non-negativity constraints</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59CFFA8-81CD-D147-8DF4-C95DD403F315}"/>
                  </a:ext>
                </a:extLst>
              </p:cNvPr>
              <p:cNvSpPr txBox="1">
                <a:spLocks/>
              </p:cNvSpPr>
              <p:nvPr/>
            </p:nvSpPr>
            <p:spPr>
              <a:xfrm>
                <a:off x="4077732" y="3435175"/>
                <a:ext cx="5181599" cy="2034749"/>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Arial" panose="020B0604020202020204" pitchFamily="34" charset="0"/>
                  <a:buNone/>
                </a:pPr>
                <a14:m>
                  <m:oMath xmlns:m="http://schemas.openxmlformats.org/officeDocument/2006/math">
                    <m:nary>
                      <m:naryPr>
                        <m:chr m:val="∑"/>
                        <m:ctrlPr>
                          <a:rPr lang="en-US" b="0" i="1" smtClean="0">
                            <a:solidFill>
                              <a:schemeClr val="bg1"/>
                            </a:solidFill>
                            <a:latin typeface="Cambria Math" panose="02040503050406030204" pitchFamily="18" charset="0"/>
                          </a:rPr>
                        </m:ctrlPr>
                      </m:naryPr>
                      <m:sub>
                        <m:r>
                          <a:rPr lang="en-US" b="0" i="1" smtClean="0">
                            <a:solidFill>
                              <a:schemeClr val="bg1"/>
                            </a:solidFill>
                            <a:latin typeface="Cambria Math" panose="02040503050406030204" pitchFamily="18" charset="0"/>
                          </a:rPr>
                          <m:t>𝑗</m:t>
                        </m:r>
                        <m:r>
                          <a:rPr lang="en-US" b="0" i="1" smtClean="0">
                            <a:solidFill>
                              <a:schemeClr val="bg1"/>
                            </a:solidFill>
                            <a:latin typeface="Cambria Math" panose="02040503050406030204" pitchFamily="18" charset="0"/>
                          </a:rPr>
                          <m:t>=1</m:t>
                        </m:r>
                      </m:sub>
                      <m:sup>
                        <m:r>
                          <a:rPr lang="en-US" b="0" i="1" smtClean="0">
                            <a:solidFill>
                              <a:schemeClr val="bg1"/>
                            </a:solidFill>
                            <a:latin typeface="Cambria Math" panose="02040503050406030204" pitchFamily="18" charset="0"/>
                          </a:rPr>
                          <m:t>𝑛</m:t>
                        </m:r>
                      </m:sup>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𝑎</m:t>
                            </m:r>
                          </m:e>
                          <m:sub>
                            <m:r>
                              <a:rPr lang="en-US" b="0" i="1" smtClean="0">
                                <a:solidFill>
                                  <a:schemeClr val="bg1"/>
                                </a:solidFill>
                                <a:latin typeface="Cambria Math" panose="02040503050406030204" pitchFamily="18" charset="0"/>
                              </a:rPr>
                              <m:t>𝑖𝑗</m:t>
                            </m:r>
                          </m:sub>
                        </m:sSub>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𝑗</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𝑏</m:t>
                            </m:r>
                          </m:e>
                          <m:sub>
                            <m:r>
                              <a:rPr lang="en-US" b="0" i="1" smtClean="0">
                                <a:solidFill>
                                  <a:schemeClr val="bg1"/>
                                </a:solidFill>
                                <a:latin typeface="Cambria Math" panose="02040503050406030204" pitchFamily="18" charset="0"/>
                              </a:rPr>
                              <m:t>𝑖</m:t>
                            </m:r>
                          </m:sub>
                        </m:sSub>
                      </m:e>
                    </m:nary>
                  </m:oMath>
                </a14:m>
                <a:r>
                  <a:rPr lang="en-US" dirty="0">
                    <a:solidFill>
                      <a:schemeClr val="bg1"/>
                    </a:solidFill>
                  </a:rPr>
                  <a:t>	for </a:t>
                </a:r>
                <a14:m>
                  <m:oMath xmlns:m="http://schemas.openxmlformats.org/officeDocument/2006/math">
                    <m:r>
                      <a:rPr lang="en-US" b="0" i="1" smtClean="0">
                        <a:solidFill>
                          <a:schemeClr val="bg1"/>
                        </a:solidFill>
                        <a:latin typeface="Cambria Math" panose="02040503050406030204" pitchFamily="18" charset="0"/>
                      </a:rPr>
                      <m:t>𝑖</m:t>
                    </m:r>
                    <m:r>
                      <a:rPr lang="en-US" b="0" i="1" smtClean="0">
                        <a:solidFill>
                          <a:schemeClr val="bg1"/>
                        </a:solidFill>
                        <a:latin typeface="Cambria Math" panose="02040503050406030204" pitchFamily="18" charset="0"/>
                      </a:rPr>
                      <m:t>=1,2,…,</m:t>
                    </m:r>
                    <m:r>
                      <a:rPr lang="en-US" b="0" i="1" smtClean="0">
                        <a:solidFill>
                          <a:schemeClr val="bg1"/>
                        </a:solidFill>
                        <a:latin typeface="Cambria Math" panose="02040503050406030204" pitchFamily="18" charset="0"/>
                      </a:rPr>
                      <m:t>𝑚</m:t>
                    </m:r>
                  </m:oMath>
                </a14:m>
                <a:endParaRPr lang="en-US" dirty="0">
                  <a:solidFill>
                    <a:schemeClr val="bg1"/>
                  </a:solidFill>
                </a:endParaRPr>
              </a:p>
              <a:p>
                <a:pPr marL="0" indent="0">
                  <a:lnSpc>
                    <a:spcPct val="100000"/>
                  </a:lnSpc>
                  <a:buFont typeface="Arial" panose="020B0604020202020204" pitchFamily="34" charset="0"/>
                  <a:buNone/>
                </a:pPr>
                <a:endParaRPr lang="en-US" dirty="0">
                  <a:solidFill>
                    <a:schemeClr val="bg1"/>
                  </a:solidFill>
                </a:endParaRPr>
              </a:p>
              <a:p>
                <a:pPr marL="0" indent="0">
                  <a:lnSpc>
                    <a:spcPct val="100000"/>
                  </a:lnSpc>
                  <a:buFont typeface="Arial" panose="020B0604020202020204" pitchFamily="34" charset="0"/>
                  <a:buNone/>
                </a:pPr>
                <a14:m>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𝑗</m:t>
                        </m:r>
                      </m:sub>
                    </m:sSub>
                    <m:r>
                      <a:rPr lang="en-US" b="0" i="1" smtClean="0">
                        <a:solidFill>
                          <a:schemeClr val="bg1"/>
                        </a:solidFill>
                        <a:latin typeface="Cambria Math" panose="02040503050406030204" pitchFamily="18" charset="0"/>
                      </a:rPr>
                      <m:t>≥0</m:t>
                    </m:r>
                  </m:oMath>
                </a14:m>
                <a:r>
                  <a:rPr lang="en-US" dirty="0">
                    <a:solidFill>
                      <a:schemeClr val="bg1"/>
                    </a:solidFill>
                  </a:rPr>
                  <a:t>			for </a:t>
                </a:r>
                <a14:m>
                  <m:oMath xmlns:m="http://schemas.openxmlformats.org/officeDocument/2006/math">
                    <m:r>
                      <a:rPr lang="en-US" b="0" i="1" smtClean="0">
                        <a:solidFill>
                          <a:schemeClr val="bg1"/>
                        </a:solidFill>
                        <a:latin typeface="Cambria Math" panose="02040503050406030204" pitchFamily="18" charset="0"/>
                      </a:rPr>
                      <m:t>𝑗</m:t>
                    </m:r>
                    <m:r>
                      <a:rPr lang="en-US" b="0" i="1" smtClean="0">
                        <a:solidFill>
                          <a:schemeClr val="bg1"/>
                        </a:solidFill>
                        <a:latin typeface="Cambria Math" panose="02040503050406030204" pitchFamily="18" charset="0"/>
                      </a:rPr>
                      <m:t>=1,2,…,</m:t>
                    </m:r>
                    <m:r>
                      <a:rPr lang="en-US" b="0" i="1" smtClean="0">
                        <a:solidFill>
                          <a:schemeClr val="bg1"/>
                        </a:solidFill>
                        <a:latin typeface="Cambria Math" panose="02040503050406030204" pitchFamily="18" charset="0"/>
                      </a:rPr>
                      <m:t>𝑛</m:t>
                    </m:r>
                  </m:oMath>
                </a14:m>
                <a:endParaRPr lang="en-US" dirty="0">
                  <a:solidFill>
                    <a:schemeClr val="bg1"/>
                  </a:solidFill>
                </a:endParaRPr>
              </a:p>
            </p:txBody>
          </p:sp>
        </mc:Choice>
        <mc:Fallback xmlns="">
          <p:sp>
            <p:nvSpPr>
              <p:cNvPr id="7" name="Content Placeholder 2">
                <a:extLst>
                  <a:ext uri="{FF2B5EF4-FFF2-40B4-BE49-F238E27FC236}">
                    <a16:creationId xmlns:a16="http://schemas.microsoft.com/office/drawing/2014/main" id="{459CFFA8-81CD-D147-8DF4-C95DD403F315}"/>
                  </a:ext>
                </a:extLst>
              </p:cNvPr>
              <p:cNvSpPr txBox="1">
                <a:spLocks noRot="1" noChangeAspect="1" noMove="1" noResize="1" noEditPoints="1" noAdjustHandles="1" noChangeArrowheads="1" noChangeShapeType="1" noTextEdit="1"/>
              </p:cNvSpPr>
              <p:nvPr/>
            </p:nvSpPr>
            <p:spPr>
              <a:xfrm>
                <a:off x="4077732" y="3435175"/>
                <a:ext cx="5181599" cy="2034749"/>
              </a:xfrm>
              <a:prstGeom prst="rect">
                <a:avLst/>
              </a:prstGeom>
              <a:blipFill>
                <a:blip r:embed="rId2"/>
                <a:stretch>
                  <a:fillRect l="-8802" t="-28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916CAA9D-CF17-7F44-98FB-47F4DEDB9859}"/>
                  </a:ext>
                </a:extLst>
              </p:cNvPr>
              <p:cNvSpPr txBox="1">
                <a:spLocks/>
              </p:cNvSpPr>
              <p:nvPr/>
            </p:nvSpPr>
            <p:spPr>
              <a:xfrm>
                <a:off x="4077733" y="2273352"/>
                <a:ext cx="3155092" cy="936858"/>
              </a:xfrm>
              <a:prstGeom prst="rect">
                <a:avLst/>
              </a:prstGeom>
              <a:solidFill>
                <a:schemeClr val="bg2">
                  <a:lumMod val="10000"/>
                  <a:lumOff val="90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nary>
                        <m:naryPr>
                          <m:chr m:val="∑"/>
                          <m:ctrlPr>
                            <a:rPr lang="en-US" b="0" i="1" smtClean="0">
                              <a:solidFill>
                                <a:schemeClr val="bg1"/>
                              </a:solidFill>
                              <a:latin typeface="Cambria Math" panose="02040503050406030204" pitchFamily="18" charset="0"/>
                            </a:rPr>
                          </m:ctrlPr>
                        </m:naryPr>
                        <m:sub>
                          <m:r>
                            <m:rPr>
                              <m:brk m:alnAt="23"/>
                            </m:rPr>
                            <a:rPr lang="en-US" b="0" i="1" smtClean="0">
                              <a:solidFill>
                                <a:schemeClr val="bg1"/>
                              </a:solidFill>
                              <a:latin typeface="Cambria Math" panose="02040503050406030204" pitchFamily="18" charset="0"/>
                            </a:rPr>
                            <m:t>𝑗</m:t>
                          </m:r>
                          <m:r>
                            <a:rPr lang="en-US" b="0" i="1" smtClean="0">
                              <a:solidFill>
                                <a:schemeClr val="bg1"/>
                              </a:solidFill>
                              <a:latin typeface="Cambria Math" panose="02040503050406030204" pitchFamily="18" charset="0"/>
                            </a:rPr>
                            <m:t>=1</m:t>
                          </m:r>
                        </m:sub>
                        <m:sup>
                          <m:r>
                            <a:rPr lang="en-US" b="0" i="1" smtClean="0">
                              <a:solidFill>
                                <a:schemeClr val="bg1"/>
                              </a:solidFill>
                              <a:latin typeface="Cambria Math" panose="02040503050406030204" pitchFamily="18" charset="0"/>
                            </a:rPr>
                            <m:t>𝑛</m:t>
                          </m:r>
                        </m:sup>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𝑐</m:t>
                              </m:r>
                            </m:e>
                            <m:sub>
                              <m:r>
                                <a:rPr lang="en-US" b="0" i="1" smtClean="0">
                                  <a:solidFill>
                                    <a:schemeClr val="bg1"/>
                                  </a:solidFill>
                                  <a:latin typeface="Cambria Math" panose="02040503050406030204" pitchFamily="18" charset="0"/>
                                </a:rPr>
                                <m:t>𝑗</m:t>
                              </m:r>
                            </m:sub>
                          </m:sSub>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𝑗</m:t>
                              </m:r>
                            </m:sub>
                          </m:sSub>
                        </m:e>
                      </m:nary>
                    </m:oMath>
                  </m:oMathPara>
                </a14:m>
                <a:endParaRPr lang="en-US" dirty="0">
                  <a:solidFill>
                    <a:schemeClr val="bg1"/>
                  </a:solidFill>
                </a:endParaRPr>
              </a:p>
            </p:txBody>
          </p:sp>
        </mc:Choice>
        <mc:Fallback xmlns="">
          <p:sp>
            <p:nvSpPr>
              <p:cNvPr id="8" name="Content Placeholder 2">
                <a:extLst>
                  <a:ext uri="{FF2B5EF4-FFF2-40B4-BE49-F238E27FC236}">
                    <a16:creationId xmlns:a16="http://schemas.microsoft.com/office/drawing/2014/main" id="{916CAA9D-CF17-7F44-98FB-47F4DEDB9859}"/>
                  </a:ext>
                </a:extLst>
              </p:cNvPr>
              <p:cNvSpPr txBox="1">
                <a:spLocks noRot="1" noChangeAspect="1" noMove="1" noResize="1" noEditPoints="1" noAdjustHandles="1" noChangeArrowheads="1" noChangeShapeType="1" noTextEdit="1"/>
              </p:cNvSpPr>
              <p:nvPr/>
            </p:nvSpPr>
            <p:spPr>
              <a:xfrm>
                <a:off x="4077733" y="2273352"/>
                <a:ext cx="3155092" cy="936858"/>
              </a:xfrm>
              <a:prstGeom prst="rect">
                <a:avLst/>
              </a:prstGeom>
              <a:blipFill>
                <a:blip r:embed="rId3"/>
                <a:stretch>
                  <a:fillRect t="-62667" b="-109333"/>
                </a:stretch>
              </a:blipFill>
            </p:spPr>
            <p:txBody>
              <a:bodyPr/>
              <a:lstStyle/>
              <a:p>
                <a:r>
                  <a:rPr lang="en-US">
                    <a:noFill/>
                  </a:rPr>
                  <a:t> </a:t>
                </a:r>
              </a:p>
            </p:txBody>
          </p:sp>
        </mc:Fallback>
      </mc:AlternateContent>
      <p:sp>
        <p:nvSpPr>
          <p:cNvPr id="9" name="Content Placeholder 2">
            <a:extLst>
              <a:ext uri="{FF2B5EF4-FFF2-40B4-BE49-F238E27FC236}">
                <a16:creationId xmlns:a16="http://schemas.microsoft.com/office/drawing/2014/main" id="{42A19336-0816-9E42-B2DF-3641FC29E866}"/>
              </a:ext>
            </a:extLst>
          </p:cNvPr>
          <p:cNvSpPr txBox="1">
            <a:spLocks/>
          </p:cNvSpPr>
          <p:nvPr/>
        </p:nvSpPr>
        <p:spPr>
          <a:xfrm>
            <a:off x="2282354" y="2474457"/>
            <a:ext cx="1704761" cy="5491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2000" i="1" dirty="0"/>
              <a:t>Maximize:</a:t>
            </a:r>
          </a:p>
        </p:txBody>
      </p:sp>
      <p:sp>
        <p:nvSpPr>
          <p:cNvPr id="10" name="Content Placeholder 2">
            <a:extLst>
              <a:ext uri="{FF2B5EF4-FFF2-40B4-BE49-F238E27FC236}">
                <a16:creationId xmlns:a16="http://schemas.microsoft.com/office/drawing/2014/main" id="{D7E6A06C-F92C-B046-911F-0F0D9BCF22A4}"/>
              </a:ext>
            </a:extLst>
          </p:cNvPr>
          <p:cNvSpPr txBox="1">
            <a:spLocks/>
          </p:cNvSpPr>
          <p:nvPr/>
        </p:nvSpPr>
        <p:spPr>
          <a:xfrm>
            <a:off x="2282354" y="3435175"/>
            <a:ext cx="1704761" cy="5491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2000" i="1" dirty="0"/>
              <a:t>Subject To:</a:t>
            </a:r>
          </a:p>
        </p:txBody>
      </p:sp>
    </p:spTree>
    <p:extLst>
      <p:ext uri="{BB962C8B-B14F-4D97-AF65-F5344CB8AC3E}">
        <p14:creationId xmlns:p14="http://schemas.microsoft.com/office/powerpoint/2010/main" val="3907307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Standard Form (Matrix Representation)</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3" y="930302"/>
            <a:ext cx="10165342" cy="906736"/>
          </a:xfrm>
        </p:spPr>
        <p:txBody>
          <a:bodyPr>
            <a:normAutofit lnSpcReduction="10000"/>
          </a:bodyPr>
          <a:lstStyle/>
          <a:p>
            <a:pPr marL="0" indent="0">
              <a:buNone/>
            </a:pPr>
            <a:r>
              <a:rPr lang="en-US" b="1" i="1" u="sng" dirty="0"/>
              <a:t>Standard Form</a:t>
            </a:r>
            <a:r>
              <a:rPr lang="en-US" dirty="0"/>
              <a:t> is usually expressed with matrices, making them easy to manipulate and work with.</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562F2C02-3C1E-634B-B1AB-DA8E77CD2597}"/>
                  </a:ext>
                </a:extLst>
              </p:cNvPr>
              <p:cNvSpPr txBox="1">
                <a:spLocks/>
              </p:cNvSpPr>
              <p:nvPr/>
            </p:nvSpPr>
            <p:spPr>
              <a:xfrm>
                <a:off x="2454880" y="3435175"/>
                <a:ext cx="5181599" cy="2034749"/>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Arial" panose="020B0604020202020204" pitchFamily="34" charset="0"/>
                  <a:buNone/>
                </a:pPr>
                <a14:m>
                  <m:oMath xmlns:m="http://schemas.openxmlformats.org/officeDocument/2006/math">
                    <m:nary>
                      <m:naryPr>
                        <m:chr m:val="∑"/>
                        <m:ctrlPr>
                          <a:rPr lang="en-US" b="0" i="1" smtClean="0">
                            <a:solidFill>
                              <a:schemeClr val="bg1"/>
                            </a:solidFill>
                            <a:latin typeface="Cambria Math" panose="02040503050406030204" pitchFamily="18" charset="0"/>
                          </a:rPr>
                        </m:ctrlPr>
                      </m:naryPr>
                      <m:sub>
                        <m:r>
                          <a:rPr lang="en-US" b="0" i="1" smtClean="0">
                            <a:solidFill>
                              <a:schemeClr val="bg1"/>
                            </a:solidFill>
                            <a:latin typeface="Cambria Math" panose="02040503050406030204" pitchFamily="18" charset="0"/>
                          </a:rPr>
                          <m:t>𝑗</m:t>
                        </m:r>
                        <m:r>
                          <a:rPr lang="en-US" b="0" i="1" smtClean="0">
                            <a:solidFill>
                              <a:schemeClr val="bg1"/>
                            </a:solidFill>
                            <a:latin typeface="Cambria Math" panose="02040503050406030204" pitchFamily="18" charset="0"/>
                          </a:rPr>
                          <m:t>=1</m:t>
                        </m:r>
                      </m:sub>
                      <m:sup>
                        <m:r>
                          <a:rPr lang="en-US" b="0" i="1" smtClean="0">
                            <a:solidFill>
                              <a:schemeClr val="bg1"/>
                            </a:solidFill>
                            <a:latin typeface="Cambria Math" panose="02040503050406030204" pitchFamily="18" charset="0"/>
                          </a:rPr>
                          <m:t>𝑛</m:t>
                        </m:r>
                      </m:sup>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𝑎</m:t>
                            </m:r>
                          </m:e>
                          <m:sub>
                            <m:r>
                              <a:rPr lang="en-US" b="0" i="1" smtClean="0">
                                <a:solidFill>
                                  <a:schemeClr val="bg1"/>
                                </a:solidFill>
                                <a:latin typeface="Cambria Math" panose="02040503050406030204" pitchFamily="18" charset="0"/>
                              </a:rPr>
                              <m:t>𝑖𝑗</m:t>
                            </m:r>
                          </m:sub>
                        </m:sSub>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𝑗</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𝑏</m:t>
                            </m:r>
                          </m:e>
                          <m:sub>
                            <m:r>
                              <a:rPr lang="en-US" b="0" i="1" smtClean="0">
                                <a:solidFill>
                                  <a:schemeClr val="bg1"/>
                                </a:solidFill>
                                <a:latin typeface="Cambria Math" panose="02040503050406030204" pitchFamily="18" charset="0"/>
                              </a:rPr>
                              <m:t>𝑖</m:t>
                            </m:r>
                          </m:sub>
                        </m:sSub>
                      </m:e>
                    </m:nary>
                  </m:oMath>
                </a14:m>
                <a:r>
                  <a:rPr lang="en-US" dirty="0">
                    <a:solidFill>
                      <a:schemeClr val="bg1"/>
                    </a:solidFill>
                  </a:rPr>
                  <a:t>	for </a:t>
                </a:r>
                <a14:m>
                  <m:oMath xmlns:m="http://schemas.openxmlformats.org/officeDocument/2006/math">
                    <m:r>
                      <a:rPr lang="en-US" b="0" i="1" smtClean="0">
                        <a:solidFill>
                          <a:schemeClr val="bg1"/>
                        </a:solidFill>
                        <a:latin typeface="Cambria Math" panose="02040503050406030204" pitchFamily="18" charset="0"/>
                      </a:rPr>
                      <m:t>𝑖</m:t>
                    </m:r>
                    <m:r>
                      <a:rPr lang="en-US" b="0" i="1" smtClean="0">
                        <a:solidFill>
                          <a:schemeClr val="bg1"/>
                        </a:solidFill>
                        <a:latin typeface="Cambria Math" panose="02040503050406030204" pitchFamily="18" charset="0"/>
                      </a:rPr>
                      <m:t>=1,2,…,</m:t>
                    </m:r>
                    <m:r>
                      <a:rPr lang="en-US" b="0" i="1" smtClean="0">
                        <a:solidFill>
                          <a:schemeClr val="bg1"/>
                        </a:solidFill>
                        <a:latin typeface="Cambria Math" panose="02040503050406030204" pitchFamily="18" charset="0"/>
                      </a:rPr>
                      <m:t>𝑚</m:t>
                    </m:r>
                  </m:oMath>
                </a14:m>
                <a:endParaRPr lang="en-US" dirty="0">
                  <a:solidFill>
                    <a:schemeClr val="bg1"/>
                  </a:solidFill>
                </a:endParaRPr>
              </a:p>
              <a:p>
                <a:pPr marL="0" indent="0">
                  <a:lnSpc>
                    <a:spcPct val="100000"/>
                  </a:lnSpc>
                  <a:buFont typeface="Arial" panose="020B0604020202020204" pitchFamily="34" charset="0"/>
                  <a:buNone/>
                </a:pPr>
                <a:endParaRPr lang="en-US" dirty="0">
                  <a:solidFill>
                    <a:schemeClr val="bg1"/>
                  </a:solidFill>
                </a:endParaRPr>
              </a:p>
              <a:p>
                <a:pPr marL="0" indent="0">
                  <a:lnSpc>
                    <a:spcPct val="100000"/>
                  </a:lnSpc>
                  <a:buFont typeface="Arial" panose="020B0604020202020204" pitchFamily="34" charset="0"/>
                  <a:buNone/>
                </a:pPr>
                <a14:m>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𝑗</m:t>
                        </m:r>
                      </m:sub>
                    </m:sSub>
                    <m:r>
                      <a:rPr lang="en-US" b="0" i="1" smtClean="0">
                        <a:solidFill>
                          <a:schemeClr val="bg1"/>
                        </a:solidFill>
                        <a:latin typeface="Cambria Math" panose="02040503050406030204" pitchFamily="18" charset="0"/>
                      </a:rPr>
                      <m:t>≥0</m:t>
                    </m:r>
                  </m:oMath>
                </a14:m>
                <a:r>
                  <a:rPr lang="en-US" dirty="0">
                    <a:solidFill>
                      <a:schemeClr val="bg1"/>
                    </a:solidFill>
                  </a:rPr>
                  <a:t>			for </a:t>
                </a:r>
                <a14:m>
                  <m:oMath xmlns:m="http://schemas.openxmlformats.org/officeDocument/2006/math">
                    <m:r>
                      <a:rPr lang="en-US" b="0" i="1" smtClean="0">
                        <a:solidFill>
                          <a:schemeClr val="bg1"/>
                        </a:solidFill>
                        <a:latin typeface="Cambria Math" panose="02040503050406030204" pitchFamily="18" charset="0"/>
                      </a:rPr>
                      <m:t>𝑗</m:t>
                    </m:r>
                    <m:r>
                      <a:rPr lang="en-US" b="0" i="1" smtClean="0">
                        <a:solidFill>
                          <a:schemeClr val="bg1"/>
                        </a:solidFill>
                        <a:latin typeface="Cambria Math" panose="02040503050406030204" pitchFamily="18" charset="0"/>
                      </a:rPr>
                      <m:t>=1,2,…,</m:t>
                    </m:r>
                    <m:r>
                      <a:rPr lang="en-US" b="0" i="1" smtClean="0">
                        <a:solidFill>
                          <a:schemeClr val="bg1"/>
                        </a:solidFill>
                        <a:latin typeface="Cambria Math" panose="02040503050406030204" pitchFamily="18" charset="0"/>
                      </a:rPr>
                      <m:t>𝑛</m:t>
                    </m:r>
                  </m:oMath>
                </a14:m>
                <a:endParaRPr lang="en-US" dirty="0">
                  <a:solidFill>
                    <a:schemeClr val="bg1"/>
                  </a:solidFill>
                </a:endParaRPr>
              </a:p>
            </p:txBody>
          </p:sp>
        </mc:Choice>
        <mc:Fallback xmlns="">
          <p:sp>
            <p:nvSpPr>
              <p:cNvPr id="11" name="Content Placeholder 2">
                <a:extLst>
                  <a:ext uri="{FF2B5EF4-FFF2-40B4-BE49-F238E27FC236}">
                    <a16:creationId xmlns:a16="http://schemas.microsoft.com/office/drawing/2014/main" id="{562F2C02-3C1E-634B-B1AB-DA8E77CD2597}"/>
                  </a:ext>
                </a:extLst>
              </p:cNvPr>
              <p:cNvSpPr txBox="1">
                <a:spLocks noRot="1" noChangeAspect="1" noMove="1" noResize="1" noEditPoints="1" noAdjustHandles="1" noChangeArrowheads="1" noChangeShapeType="1" noTextEdit="1"/>
              </p:cNvSpPr>
              <p:nvPr/>
            </p:nvSpPr>
            <p:spPr>
              <a:xfrm>
                <a:off x="2454880" y="3435175"/>
                <a:ext cx="5181599" cy="2034749"/>
              </a:xfrm>
              <a:prstGeom prst="rect">
                <a:avLst/>
              </a:prstGeom>
              <a:blipFill>
                <a:blip r:embed="rId2"/>
                <a:stretch>
                  <a:fillRect l="-8802" t="-28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546217FC-C33E-BA4A-8112-28C1493A6CC5}"/>
                  </a:ext>
                </a:extLst>
              </p:cNvPr>
              <p:cNvSpPr txBox="1">
                <a:spLocks/>
              </p:cNvSpPr>
              <p:nvPr/>
            </p:nvSpPr>
            <p:spPr>
              <a:xfrm>
                <a:off x="2454881" y="2273352"/>
                <a:ext cx="3155092" cy="936858"/>
              </a:xfrm>
              <a:prstGeom prst="rect">
                <a:avLst/>
              </a:prstGeom>
              <a:solidFill>
                <a:schemeClr val="bg2">
                  <a:lumMod val="10000"/>
                  <a:lumOff val="90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nary>
                        <m:naryPr>
                          <m:chr m:val="∑"/>
                          <m:ctrlPr>
                            <a:rPr lang="en-US" b="0" i="1" smtClean="0">
                              <a:solidFill>
                                <a:schemeClr val="bg1"/>
                              </a:solidFill>
                              <a:latin typeface="Cambria Math" panose="02040503050406030204" pitchFamily="18" charset="0"/>
                            </a:rPr>
                          </m:ctrlPr>
                        </m:naryPr>
                        <m:sub>
                          <m:r>
                            <m:rPr>
                              <m:brk m:alnAt="23"/>
                            </m:rPr>
                            <a:rPr lang="en-US" b="0" i="1" smtClean="0">
                              <a:solidFill>
                                <a:schemeClr val="bg1"/>
                              </a:solidFill>
                              <a:latin typeface="Cambria Math" panose="02040503050406030204" pitchFamily="18" charset="0"/>
                            </a:rPr>
                            <m:t>𝑗</m:t>
                          </m:r>
                          <m:r>
                            <a:rPr lang="en-US" b="0" i="1" smtClean="0">
                              <a:solidFill>
                                <a:schemeClr val="bg1"/>
                              </a:solidFill>
                              <a:latin typeface="Cambria Math" panose="02040503050406030204" pitchFamily="18" charset="0"/>
                            </a:rPr>
                            <m:t>=1</m:t>
                          </m:r>
                        </m:sub>
                        <m:sup>
                          <m:r>
                            <a:rPr lang="en-US" b="0" i="1" smtClean="0">
                              <a:solidFill>
                                <a:schemeClr val="bg1"/>
                              </a:solidFill>
                              <a:latin typeface="Cambria Math" panose="02040503050406030204" pitchFamily="18" charset="0"/>
                            </a:rPr>
                            <m:t>𝑛</m:t>
                          </m:r>
                        </m:sup>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𝑐</m:t>
                              </m:r>
                            </m:e>
                            <m:sub>
                              <m:r>
                                <a:rPr lang="en-US" b="0" i="1" smtClean="0">
                                  <a:solidFill>
                                    <a:schemeClr val="bg1"/>
                                  </a:solidFill>
                                  <a:latin typeface="Cambria Math" panose="02040503050406030204" pitchFamily="18" charset="0"/>
                                </a:rPr>
                                <m:t>𝑗</m:t>
                              </m:r>
                            </m:sub>
                          </m:sSub>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𝑗</m:t>
                              </m:r>
                            </m:sub>
                          </m:sSub>
                        </m:e>
                      </m:nary>
                    </m:oMath>
                  </m:oMathPara>
                </a14:m>
                <a:endParaRPr lang="en-US" dirty="0">
                  <a:solidFill>
                    <a:schemeClr val="bg1"/>
                  </a:solidFill>
                </a:endParaRPr>
              </a:p>
            </p:txBody>
          </p:sp>
        </mc:Choice>
        <mc:Fallback xmlns="">
          <p:sp>
            <p:nvSpPr>
              <p:cNvPr id="12" name="Content Placeholder 2">
                <a:extLst>
                  <a:ext uri="{FF2B5EF4-FFF2-40B4-BE49-F238E27FC236}">
                    <a16:creationId xmlns:a16="http://schemas.microsoft.com/office/drawing/2014/main" id="{546217FC-C33E-BA4A-8112-28C1493A6CC5}"/>
                  </a:ext>
                </a:extLst>
              </p:cNvPr>
              <p:cNvSpPr txBox="1">
                <a:spLocks noRot="1" noChangeAspect="1" noMove="1" noResize="1" noEditPoints="1" noAdjustHandles="1" noChangeArrowheads="1" noChangeShapeType="1" noTextEdit="1"/>
              </p:cNvSpPr>
              <p:nvPr/>
            </p:nvSpPr>
            <p:spPr>
              <a:xfrm>
                <a:off x="2454881" y="2273352"/>
                <a:ext cx="3155092" cy="936858"/>
              </a:xfrm>
              <a:prstGeom prst="rect">
                <a:avLst/>
              </a:prstGeom>
              <a:blipFill>
                <a:blip r:embed="rId3"/>
                <a:stretch>
                  <a:fillRect t="-62667" b="-109333"/>
                </a:stretch>
              </a:blipFill>
            </p:spPr>
            <p:txBody>
              <a:bodyPr/>
              <a:lstStyle/>
              <a:p>
                <a:r>
                  <a:rPr lang="en-US">
                    <a:noFill/>
                  </a:rPr>
                  <a:t> </a:t>
                </a:r>
              </a:p>
            </p:txBody>
          </p:sp>
        </mc:Fallback>
      </mc:AlternateContent>
      <p:sp>
        <p:nvSpPr>
          <p:cNvPr id="13" name="Content Placeholder 2">
            <a:extLst>
              <a:ext uri="{FF2B5EF4-FFF2-40B4-BE49-F238E27FC236}">
                <a16:creationId xmlns:a16="http://schemas.microsoft.com/office/drawing/2014/main" id="{569BE643-46BF-B242-9938-756B11B5AC31}"/>
              </a:ext>
            </a:extLst>
          </p:cNvPr>
          <p:cNvSpPr txBox="1">
            <a:spLocks/>
          </p:cNvSpPr>
          <p:nvPr/>
        </p:nvSpPr>
        <p:spPr>
          <a:xfrm>
            <a:off x="659502" y="2474457"/>
            <a:ext cx="1704761" cy="5491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2000" i="1" dirty="0"/>
              <a:t>Maximize:</a:t>
            </a:r>
          </a:p>
        </p:txBody>
      </p:sp>
      <p:sp>
        <p:nvSpPr>
          <p:cNvPr id="14" name="Content Placeholder 2">
            <a:extLst>
              <a:ext uri="{FF2B5EF4-FFF2-40B4-BE49-F238E27FC236}">
                <a16:creationId xmlns:a16="http://schemas.microsoft.com/office/drawing/2014/main" id="{1BD2B270-24EE-7840-B2C4-D4B3B47D20A6}"/>
              </a:ext>
            </a:extLst>
          </p:cNvPr>
          <p:cNvSpPr txBox="1">
            <a:spLocks/>
          </p:cNvSpPr>
          <p:nvPr/>
        </p:nvSpPr>
        <p:spPr>
          <a:xfrm>
            <a:off x="659502" y="3435175"/>
            <a:ext cx="1704761" cy="5491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2000" i="1" dirty="0"/>
              <a:t>Subject To:</a:t>
            </a: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668EC6B0-F624-224B-8E37-1C38E16A38C6}"/>
                  </a:ext>
                </a:extLst>
              </p:cNvPr>
              <p:cNvSpPr txBox="1">
                <a:spLocks/>
              </p:cNvSpPr>
              <p:nvPr/>
            </p:nvSpPr>
            <p:spPr>
              <a:xfrm>
                <a:off x="5834870" y="1663151"/>
                <a:ext cx="2810386" cy="152002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c is coefficients of objective function. e.g.,:</a:t>
                </a:r>
              </a:p>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m:t>
                      </m:r>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3</m:t>
                                </m:r>
                              </m:e>
                            </m:mr>
                            <m:mr>
                              <m:e>
                                <m:r>
                                  <a:rPr lang="en-US" sz="2000" b="0" i="1" smtClean="0">
                                    <a:latin typeface="Cambria Math" panose="02040503050406030204" pitchFamily="18" charset="0"/>
                                  </a:rPr>
                                  <m:t>1</m:t>
                                </m:r>
                              </m:e>
                            </m:mr>
                            <m:mr>
                              <m:e>
                                <m:r>
                                  <a:rPr lang="en-US" sz="2000" b="0" i="1" smtClean="0">
                                    <a:latin typeface="Cambria Math" panose="02040503050406030204" pitchFamily="18" charset="0"/>
                                  </a:rPr>
                                  <m:t>2</m:t>
                                </m:r>
                              </m:e>
                            </m:mr>
                          </m:m>
                        </m:e>
                      </m:d>
                    </m:oMath>
                  </m:oMathPara>
                </a14:m>
                <a:endParaRPr lang="en-US" sz="2000" dirty="0"/>
              </a:p>
            </p:txBody>
          </p:sp>
        </mc:Choice>
        <mc:Fallback xmlns="">
          <p:sp>
            <p:nvSpPr>
              <p:cNvPr id="18" name="Content Placeholder 2">
                <a:extLst>
                  <a:ext uri="{FF2B5EF4-FFF2-40B4-BE49-F238E27FC236}">
                    <a16:creationId xmlns:a16="http://schemas.microsoft.com/office/drawing/2014/main" id="{668EC6B0-F624-224B-8E37-1C38E16A38C6}"/>
                  </a:ext>
                </a:extLst>
              </p:cNvPr>
              <p:cNvSpPr txBox="1">
                <a:spLocks noRot="1" noChangeAspect="1" noMove="1" noResize="1" noEditPoints="1" noAdjustHandles="1" noChangeArrowheads="1" noChangeShapeType="1" noTextEdit="1"/>
              </p:cNvSpPr>
              <p:nvPr/>
            </p:nvSpPr>
            <p:spPr>
              <a:xfrm>
                <a:off x="5834870" y="1663151"/>
                <a:ext cx="2810386" cy="1520028"/>
              </a:xfrm>
              <a:prstGeom prst="rect">
                <a:avLst/>
              </a:prstGeom>
              <a:blipFill>
                <a:blip r:embed="rId4"/>
                <a:stretch>
                  <a:fillRect/>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E9B43A2D-E83C-B64C-A83C-22C19AFA005F}"/>
              </a:ext>
            </a:extLst>
          </p:cNvPr>
          <p:cNvCxnSpPr>
            <a:cxnSpLocks/>
          </p:cNvCxnSpPr>
          <p:nvPr/>
        </p:nvCxnSpPr>
        <p:spPr>
          <a:xfrm flipH="1">
            <a:off x="5750012" y="2273352"/>
            <a:ext cx="757880" cy="2639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id="{9AA98929-BC70-9A49-89F4-662C21866334}"/>
                  </a:ext>
                </a:extLst>
              </p:cNvPr>
              <p:cNvSpPr txBox="1">
                <a:spLocks/>
              </p:cNvSpPr>
              <p:nvPr/>
            </p:nvSpPr>
            <p:spPr>
              <a:xfrm>
                <a:off x="8274218" y="3059164"/>
                <a:ext cx="3403576" cy="152002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b is matrix of constant bounds. e.g.,:</a:t>
                </a:r>
              </a:p>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b</m:t>
                      </m:r>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3</m:t>
                                </m:r>
                                <m:r>
                                  <a:rPr lang="en-US" sz="2000" b="0" i="1" smtClean="0">
                                    <a:latin typeface="Cambria Math" panose="02040503050406030204" pitchFamily="18" charset="0"/>
                                  </a:rPr>
                                  <m:t>0</m:t>
                                </m:r>
                              </m:e>
                            </m:mr>
                            <m:mr>
                              <m:e>
                                <m:r>
                                  <a:rPr lang="en-US" sz="2000" b="0" i="1" smtClean="0">
                                    <a:latin typeface="Cambria Math" panose="02040503050406030204" pitchFamily="18" charset="0"/>
                                  </a:rPr>
                                  <m:t>24</m:t>
                                </m:r>
                              </m:e>
                            </m:mr>
                            <m:mr>
                              <m:e>
                                <m:r>
                                  <a:rPr lang="en-US" sz="2000" b="0" i="1" smtClean="0">
                                    <a:latin typeface="Cambria Math" panose="02040503050406030204" pitchFamily="18" charset="0"/>
                                  </a:rPr>
                                  <m:t>36</m:t>
                                </m:r>
                              </m:e>
                            </m:mr>
                          </m:m>
                        </m:e>
                      </m:d>
                    </m:oMath>
                  </m:oMathPara>
                </a14:m>
                <a:endParaRPr lang="en-US" sz="2000" dirty="0"/>
              </a:p>
            </p:txBody>
          </p:sp>
        </mc:Choice>
        <mc:Fallback xmlns="">
          <p:sp>
            <p:nvSpPr>
              <p:cNvPr id="20" name="Content Placeholder 2">
                <a:extLst>
                  <a:ext uri="{FF2B5EF4-FFF2-40B4-BE49-F238E27FC236}">
                    <a16:creationId xmlns:a16="http://schemas.microsoft.com/office/drawing/2014/main" id="{9AA98929-BC70-9A49-89F4-662C21866334}"/>
                  </a:ext>
                </a:extLst>
              </p:cNvPr>
              <p:cNvSpPr txBox="1">
                <a:spLocks noRot="1" noChangeAspect="1" noMove="1" noResize="1" noEditPoints="1" noAdjustHandles="1" noChangeArrowheads="1" noChangeShapeType="1" noTextEdit="1"/>
              </p:cNvSpPr>
              <p:nvPr/>
            </p:nvSpPr>
            <p:spPr>
              <a:xfrm>
                <a:off x="8274218" y="3059164"/>
                <a:ext cx="3403576" cy="1520028"/>
              </a:xfrm>
              <a:prstGeom prst="rect">
                <a:avLst/>
              </a:prstGeom>
              <a:blipFill>
                <a:blip r:embed="rId5"/>
                <a:stretch>
                  <a:fillRect/>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125E1AFC-2E83-5A42-AD66-52A6557DCE81}"/>
              </a:ext>
            </a:extLst>
          </p:cNvPr>
          <p:cNvCxnSpPr>
            <a:cxnSpLocks/>
          </p:cNvCxnSpPr>
          <p:nvPr/>
        </p:nvCxnSpPr>
        <p:spPr>
          <a:xfrm flipH="1">
            <a:off x="7727096" y="3599935"/>
            <a:ext cx="1466331" cy="2306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Content Placeholder 2">
                <a:extLst>
                  <a:ext uri="{FF2B5EF4-FFF2-40B4-BE49-F238E27FC236}">
                    <a16:creationId xmlns:a16="http://schemas.microsoft.com/office/drawing/2014/main" id="{C1D50F8E-0A06-D343-86A1-85BA9D2BE51A}"/>
                  </a:ext>
                </a:extLst>
              </p:cNvPr>
              <p:cNvSpPr txBox="1">
                <a:spLocks/>
              </p:cNvSpPr>
              <p:nvPr/>
            </p:nvSpPr>
            <p:spPr>
              <a:xfrm>
                <a:off x="8081316" y="5017687"/>
                <a:ext cx="3344562" cy="152002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A is coefficients all constraints. e.g.,:</a:t>
                </a:r>
              </a:p>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A</m:t>
                      </m:r>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m>
                            <m:mPr>
                              <m:mcs>
                                <m:mc>
                                  <m:mcPr>
                                    <m:count m:val="3"/>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1</m:t>
                                </m:r>
                              </m:e>
                              <m:e>
                                <m:r>
                                  <a:rPr lang="en-US" sz="2000" b="0" i="1" smtClean="0">
                                    <a:latin typeface="Cambria Math" panose="02040503050406030204" pitchFamily="18" charset="0"/>
                                  </a:rPr>
                                  <m:t>1</m:t>
                                </m:r>
                              </m:e>
                              <m:e>
                                <m:r>
                                  <a:rPr lang="en-US" sz="2000" b="0" i="1" smtClean="0">
                                    <a:latin typeface="Cambria Math" panose="02040503050406030204" pitchFamily="18" charset="0"/>
                                  </a:rPr>
                                  <m:t>3</m:t>
                                </m:r>
                              </m:e>
                            </m:mr>
                            <m:mr>
                              <m:e>
                                <m:r>
                                  <a:rPr lang="en-US" sz="2000" b="0" i="1" smtClean="0">
                                    <a:latin typeface="Cambria Math" panose="02040503050406030204" pitchFamily="18" charset="0"/>
                                  </a:rPr>
                                  <m:t>2</m:t>
                                </m:r>
                              </m:e>
                              <m:e>
                                <m:r>
                                  <a:rPr lang="en-US" sz="2000" b="0" i="1" smtClean="0">
                                    <a:latin typeface="Cambria Math" panose="02040503050406030204" pitchFamily="18" charset="0"/>
                                  </a:rPr>
                                  <m:t>2</m:t>
                                </m:r>
                              </m:e>
                              <m:e>
                                <m:r>
                                  <a:rPr lang="en-US" sz="2000" b="0" i="1" smtClean="0">
                                    <a:latin typeface="Cambria Math" panose="02040503050406030204" pitchFamily="18" charset="0"/>
                                  </a:rPr>
                                  <m:t>5</m:t>
                                </m:r>
                              </m:e>
                            </m:mr>
                            <m:mr>
                              <m:e>
                                <m:r>
                                  <a:rPr lang="en-US" sz="2000" b="0" i="1" smtClean="0">
                                    <a:latin typeface="Cambria Math" panose="02040503050406030204" pitchFamily="18" charset="0"/>
                                  </a:rPr>
                                  <m:t>4</m:t>
                                </m:r>
                              </m:e>
                              <m:e>
                                <m:r>
                                  <a:rPr lang="en-US" sz="2000" b="0" i="1" smtClean="0">
                                    <a:latin typeface="Cambria Math" panose="02040503050406030204" pitchFamily="18" charset="0"/>
                                  </a:rPr>
                                  <m:t>1</m:t>
                                </m:r>
                              </m:e>
                              <m:e>
                                <m:r>
                                  <a:rPr lang="en-US" sz="2000" b="0" i="1" smtClean="0">
                                    <a:latin typeface="Cambria Math" panose="02040503050406030204" pitchFamily="18" charset="0"/>
                                  </a:rPr>
                                  <m:t>2</m:t>
                                </m:r>
                              </m:e>
                            </m:mr>
                          </m:m>
                        </m:e>
                      </m:d>
                    </m:oMath>
                  </m:oMathPara>
                </a14:m>
                <a:endParaRPr lang="en-US" sz="2000" dirty="0"/>
              </a:p>
            </p:txBody>
          </p:sp>
        </mc:Choice>
        <mc:Fallback xmlns="">
          <p:sp>
            <p:nvSpPr>
              <p:cNvPr id="22" name="Content Placeholder 2">
                <a:extLst>
                  <a:ext uri="{FF2B5EF4-FFF2-40B4-BE49-F238E27FC236}">
                    <a16:creationId xmlns:a16="http://schemas.microsoft.com/office/drawing/2014/main" id="{C1D50F8E-0A06-D343-86A1-85BA9D2BE51A}"/>
                  </a:ext>
                </a:extLst>
              </p:cNvPr>
              <p:cNvSpPr txBox="1">
                <a:spLocks noRot="1" noChangeAspect="1" noMove="1" noResize="1" noEditPoints="1" noAdjustHandles="1" noChangeArrowheads="1" noChangeShapeType="1" noTextEdit="1"/>
              </p:cNvSpPr>
              <p:nvPr/>
            </p:nvSpPr>
            <p:spPr>
              <a:xfrm>
                <a:off x="8081316" y="5017687"/>
                <a:ext cx="3344562" cy="1520028"/>
              </a:xfrm>
              <a:prstGeom prst="rect">
                <a:avLst/>
              </a:prstGeom>
              <a:blipFill>
                <a:blip r:embed="rId6"/>
                <a:stretch>
                  <a:fillRect/>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2F89DD9D-3335-AE4E-980D-19FF42C349AC}"/>
              </a:ext>
            </a:extLst>
          </p:cNvPr>
          <p:cNvCxnSpPr>
            <a:cxnSpLocks/>
          </p:cNvCxnSpPr>
          <p:nvPr/>
        </p:nvCxnSpPr>
        <p:spPr>
          <a:xfrm flipH="1" flipV="1">
            <a:off x="7727096" y="3984290"/>
            <a:ext cx="812255" cy="1033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79CAD8D-4F5D-A640-AE85-D1747D2E511A}"/>
              </a:ext>
            </a:extLst>
          </p:cNvPr>
          <p:cNvSpPr txBox="1">
            <a:spLocks/>
          </p:cNvSpPr>
          <p:nvPr/>
        </p:nvSpPr>
        <p:spPr>
          <a:xfrm>
            <a:off x="1511882" y="5801317"/>
            <a:ext cx="6762336" cy="85485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Thus, a Linear Program can be easily expressed in standard form using only the tuple of matrices {A, b, c}</a:t>
            </a:r>
          </a:p>
        </p:txBody>
      </p:sp>
    </p:spTree>
    <p:extLst>
      <p:ext uri="{BB962C8B-B14F-4D97-AF65-F5344CB8AC3E}">
        <p14:creationId xmlns:p14="http://schemas.microsoft.com/office/powerpoint/2010/main" val="4186747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Standard Form (Matrix Representation)</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3" y="930302"/>
            <a:ext cx="10165342" cy="665861"/>
          </a:xfrm>
        </p:spPr>
        <p:txBody>
          <a:bodyPr>
            <a:normAutofit/>
          </a:bodyPr>
          <a:lstStyle/>
          <a:p>
            <a:pPr marL="0" indent="0">
              <a:buNone/>
            </a:pPr>
            <a:r>
              <a:rPr lang="en-US" b="1" i="1" u="sng" dirty="0"/>
              <a:t>Standard Form</a:t>
            </a:r>
            <a:r>
              <a:rPr lang="en-US" dirty="0"/>
              <a:t> concrete example can be seen below.</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562F2C02-3C1E-634B-B1AB-DA8E77CD2597}"/>
                  </a:ext>
                </a:extLst>
              </p:cNvPr>
              <p:cNvSpPr txBox="1">
                <a:spLocks/>
              </p:cNvSpPr>
              <p:nvPr/>
            </p:nvSpPr>
            <p:spPr>
              <a:xfrm>
                <a:off x="2454880" y="3435175"/>
                <a:ext cx="5181599" cy="2034749"/>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Arial" panose="020B0604020202020204" pitchFamily="34" charset="0"/>
                  <a:buNone/>
                </a:pPr>
                <a14:m>
                  <m:oMathPara xmlns:m="http://schemas.openxmlformats.org/officeDocument/2006/math">
                    <m:oMathParaPr>
                      <m:jc m:val="left"/>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+3</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30</m:t>
                      </m:r>
                    </m:oMath>
                    <m:oMath xmlns:m="http://schemas.openxmlformats.org/officeDocument/2006/math">
                      <m:r>
                        <a:rPr lang="en-US" b="0" i="1" smtClean="0">
                          <a:solidFill>
                            <a:schemeClr val="bg1"/>
                          </a:solidFill>
                          <a:latin typeface="Cambria Math" panose="02040503050406030204" pitchFamily="18" charset="0"/>
                        </a:rPr>
                        <m:t>2</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+2</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+5</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24</m:t>
                      </m:r>
                    </m:oMath>
                    <m:oMath xmlns:m="http://schemas.openxmlformats.org/officeDocument/2006/math">
                      <m:r>
                        <a:rPr lang="en-US" b="0" i="1" smtClean="0">
                          <a:solidFill>
                            <a:schemeClr val="bg1"/>
                          </a:solidFill>
                          <a:latin typeface="Cambria Math" panose="02040503050406030204" pitchFamily="18" charset="0"/>
                        </a:rPr>
                        <m:t>4</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+2</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36</m:t>
                      </m:r>
                    </m:oMath>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0</m:t>
                      </m:r>
                    </m:oMath>
                  </m:oMathPara>
                </a14:m>
                <a:endParaRPr lang="en-US" dirty="0">
                  <a:solidFill>
                    <a:schemeClr val="bg1"/>
                  </a:solidFill>
                </a:endParaRPr>
              </a:p>
            </p:txBody>
          </p:sp>
        </mc:Choice>
        <mc:Fallback xmlns="">
          <p:sp>
            <p:nvSpPr>
              <p:cNvPr id="11" name="Content Placeholder 2">
                <a:extLst>
                  <a:ext uri="{FF2B5EF4-FFF2-40B4-BE49-F238E27FC236}">
                    <a16:creationId xmlns:a16="http://schemas.microsoft.com/office/drawing/2014/main" id="{562F2C02-3C1E-634B-B1AB-DA8E77CD2597}"/>
                  </a:ext>
                </a:extLst>
              </p:cNvPr>
              <p:cNvSpPr txBox="1">
                <a:spLocks noRot="1" noChangeAspect="1" noMove="1" noResize="1" noEditPoints="1" noAdjustHandles="1" noChangeArrowheads="1" noChangeShapeType="1" noTextEdit="1"/>
              </p:cNvSpPr>
              <p:nvPr/>
            </p:nvSpPr>
            <p:spPr>
              <a:xfrm>
                <a:off x="2454880" y="3435175"/>
                <a:ext cx="5181599" cy="203474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546217FC-C33E-BA4A-8112-28C1493A6CC5}"/>
                  </a:ext>
                </a:extLst>
              </p:cNvPr>
              <p:cNvSpPr txBox="1">
                <a:spLocks/>
              </p:cNvSpPr>
              <p:nvPr/>
            </p:nvSpPr>
            <p:spPr>
              <a:xfrm>
                <a:off x="2454881" y="2446350"/>
                <a:ext cx="3155092" cy="618129"/>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3</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+2</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12" name="Content Placeholder 2">
                <a:extLst>
                  <a:ext uri="{FF2B5EF4-FFF2-40B4-BE49-F238E27FC236}">
                    <a16:creationId xmlns:a16="http://schemas.microsoft.com/office/drawing/2014/main" id="{546217FC-C33E-BA4A-8112-28C1493A6CC5}"/>
                  </a:ext>
                </a:extLst>
              </p:cNvPr>
              <p:cNvSpPr txBox="1">
                <a:spLocks noRot="1" noChangeAspect="1" noMove="1" noResize="1" noEditPoints="1" noAdjustHandles="1" noChangeArrowheads="1" noChangeShapeType="1" noTextEdit="1"/>
              </p:cNvSpPr>
              <p:nvPr/>
            </p:nvSpPr>
            <p:spPr>
              <a:xfrm>
                <a:off x="2454881" y="2446350"/>
                <a:ext cx="3155092" cy="618129"/>
              </a:xfrm>
              <a:prstGeom prst="rect">
                <a:avLst/>
              </a:prstGeom>
              <a:blipFill>
                <a:blip r:embed="rId3"/>
                <a:stretch>
                  <a:fillRect/>
                </a:stretch>
              </a:blipFill>
            </p:spPr>
            <p:txBody>
              <a:bodyPr/>
              <a:lstStyle/>
              <a:p>
                <a:r>
                  <a:rPr lang="en-US">
                    <a:noFill/>
                  </a:rPr>
                  <a:t> </a:t>
                </a:r>
              </a:p>
            </p:txBody>
          </p:sp>
        </mc:Fallback>
      </mc:AlternateContent>
      <p:sp>
        <p:nvSpPr>
          <p:cNvPr id="13" name="Content Placeholder 2">
            <a:extLst>
              <a:ext uri="{FF2B5EF4-FFF2-40B4-BE49-F238E27FC236}">
                <a16:creationId xmlns:a16="http://schemas.microsoft.com/office/drawing/2014/main" id="{569BE643-46BF-B242-9938-756B11B5AC31}"/>
              </a:ext>
            </a:extLst>
          </p:cNvPr>
          <p:cNvSpPr txBox="1">
            <a:spLocks/>
          </p:cNvSpPr>
          <p:nvPr/>
        </p:nvSpPr>
        <p:spPr>
          <a:xfrm>
            <a:off x="659502" y="2474457"/>
            <a:ext cx="1704761" cy="5491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2000" i="1" dirty="0"/>
              <a:t>Maximize:</a:t>
            </a:r>
          </a:p>
        </p:txBody>
      </p:sp>
      <p:sp>
        <p:nvSpPr>
          <p:cNvPr id="14" name="Content Placeholder 2">
            <a:extLst>
              <a:ext uri="{FF2B5EF4-FFF2-40B4-BE49-F238E27FC236}">
                <a16:creationId xmlns:a16="http://schemas.microsoft.com/office/drawing/2014/main" id="{1BD2B270-24EE-7840-B2C4-D4B3B47D20A6}"/>
              </a:ext>
            </a:extLst>
          </p:cNvPr>
          <p:cNvSpPr txBox="1">
            <a:spLocks/>
          </p:cNvSpPr>
          <p:nvPr/>
        </p:nvSpPr>
        <p:spPr>
          <a:xfrm>
            <a:off x="659502" y="3435175"/>
            <a:ext cx="1704761" cy="5491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2000" i="1" dirty="0"/>
              <a:t>Subject To:</a:t>
            </a: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668EC6B0-F624-224B-8E37-1C38E16A38C6}"/>
                  </a:ext>
                </a:extLst>
              </p:cNvPr>
              <p:cNvSpPr txBox="1">
                <a:spLocks/>
              </p:cNvSpPr>
              <p:nvPr/>
            </p:nvSpPr>
            <p:spPr>
              <a:xfrm>
                <a:off x="5834870" y="1663151"/>
                <a:ext cx="2810386" cy="152002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c is coefficients of objective function. e.g.,:</a:t>
                </a:r>
              </a:p>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m:t>
                      </m:r>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3</m:t>
                                </m:r>
                              </m:e>
                            </m:mr>
                            <m:mr>
                              <m:e>
                                <m:r>
                                  <a:rPr lang="en-US" sz="2000" b="0" i="1" smtClean="0">
                                    <a:latin typeface="Cambria Math" panose="02040503050406030204" pitchFamily="18" charset="0"/>
                                  </a:rPr>
                                  <m:t>1</m:t>
                                </m:r>
                              </m:e>
                            </m:mr>
                            <m:mr>
                              <m:e>
                                <m:r>
                                  <a:rPr lang="en-US" sz="2000" b="0" i="1" smtClean="0">
                                    <a:latin typeface="Cambria Math" panose="02040503050406030204" pitchFamily="18" charset="0"/>
                                  </a:rPr>
                                  <m:t>2</m:t>
                                </m:r>
                              </m:e>
                            </m:mr>
                          </m:m>
                        </m:e>
                      </m:d>
                    </m:oMath>
                  </m:oMathPara>
                </a14:m>
                <a:endParaRPr lang="en-US" sz="2000" dirty="0"/>
              </a:p>
            </p:txBody>
          </p:sp>
        </mc:Choice>
        <mc:Fallback xmlns="">
          <p:sp>
            <p:nvSpPr>
              <p:cNvPr id="18" name="Content Placeholder 2">
                <a:extLst>
                  <a:ext uri="{FF2B5EF4-FFF2-40B4-BE49-F238E27FC236}">
                    <a16:creationId xmlns:a16="http://schemas.microsoft.com/office/drawing/2014/main" id="{668EC6B0-F624-224B-8E37-1C38E16A38C6}"/>
                  </a:ext>
                </a:extLst>
              </p:cNvPr>
              <p:cNvSpPr txBox="1">
                <a:spLocks noRot="1" noChangeAspect="1" noMove="1" noResize="1" noEditPoints="1" noAdjustHandles="1" noChangeArrowheads="1" noChangeShapeType="1" noTextEdit="1"/>
              </p:cNvSpPr>
              <p:nvPr/>
            </p:nvSpPr>
            <p:spPr>
              <a:xfrm>
                <a:off x="5834870" y="1663151"/>
                <a:ext cx="2810386" cy="1520028"/>
              </a:xfrm>
              <a:prstGeom prst="rect">
                <a:avLst/>
              </a:prstGeom>
              <a:blipFill>
                <a:blip r:embed="rId4"/>
                <a:stretch>
                  <a:fillRect/>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E9B43A2D-E83C-B64C-A83C-22C19AFA005F}"/>
              </a:ext>
            </a:extLst>
          </p:cNvPr>
          <p:cNvCxnSpPr>
            <a:cxnSpLocks/>
          </p:cNvCxnSpPr>
          <p:nvPr/>
        </p:nvCxnSpPr>
        <p:spPr>
          <a:xfrm flipH="1">
            <a:off x="5750012" y="2273352"/>
            <a:ext cx="757880" cy="2639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id="{9AA98929-BC70-9A49-89F4-662C21866334}"/>
                  </a:ext>
                </a:extLst>
              </p:cNvPr>
              <p:cNvSpPr txBox="1">
                <a:spLocks/>
              </p:cNvSpPr>
              <p:nvPr/>
            </p:nvSpPr>
            <p:spPr>
              <a:xfrm>
                <a:off x="8274218" y="3059164"/>
                <a:ext cx="3403576" cy="152002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b is matrix of constant bounds. e.g.,:</a:t>
                </a:r>
              </a:p>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b</m:t>
                      </m:r>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3</m:t>
                                </m:r>
                                <m:r>
                                  <a:rPr lang="en-US" sz="2000" b="0" i="1" smtClean="0">
                                    <a:latin typeface="Cambria Math" panose="02040503050406030204" pitchFamily="18" charset="0"/>
                                  </a:rPr>
                                  <m:t>0</m:t>
                                </m:r>
                              </m:e>
                            </m:mr>
                            <m:mr>
                              <m:e>
                                <m:r>
                                  <a:rPr lang="en-US" sz="2000" b="0" i="1" smtClean="0">
                                    <a:latin typeface="Cambria Math" panose="02040503050406030204" pitchFamily="18" charset="0"/>
                                  </a:rPr>
                                  <m:t>24</m:t>
                                </m:r>
                              </m:e>
                            </m:mr>
                            <m:mr>
                              <m:e>
                                <m:r>
                                  <a:rPr lang="en-US" sz="2000" b="0" i="1" smtClean="0">
                                    <a:latin typeface="Cambria Math" panose="02040503050406030204" pitchFamily="18" charset="0"/>
                                  </a:rPr>
                                  <m:t>36</m:t>
                                </m:r>
                              </m:e>
                            </m:mr>
                          </m:m>
                        </m:e>
                      </m:d>
                    </m:oMath>
                  </m:oMathPara>
                </a14:m>
                <a:endParaRPr lang="en-US" sz="2000" dirty="0"/>
              </a:p>
            </p:txBody>
          </p:sp>
        </mc:Choice>
        <mc:Fallback xmlns="">
          <p:sp>
            <p:nvSpPr>
              <p:cNvPr id="20" name="Content Placeholder 2">
                <a:extLst>
                  <a:ext uri="{FF2B5EF4-FFF2-40B4-BE49-F238E27FC236}">
                    <a16:creationId xmlns:a16="http://schemas.microsoft.com/office/drawing/2014/main" id="{9AA98929-BC70-9A49-89F4-662C21866334}"/>
                  </a:ext>
                </a:extLst>
              </p:cNvPr>
              <p:cNvSpPr txBox="1">
                <a:spLocks noRot="1" noChangeAspect="1" noMove="1" noResize="1" noEditPoints="1" noAdjustHandles="1" noChangeArrowheads="1" noChangeShapeType="1" noTextEdit="1"/>
              </p:cNvSpPr>
              <p:nvPr/>
            </p:nvSpPr>
            <p:spPr>
              <a:xfrm>
                <a:off x="8274218" y="3059164"/>
                <a:ext cx="3403576" cy="1520028"/>
              </a:xfrm>
              <a:prstGeom prst="rect">
                <a:avLst/>
              </a:prstGeom>
              <a:blipFill>
                <a:blip r:embed="rId5"/>
                <a:stretch>
                  <a:fillRect/>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125E1AFC-2E83-5A42-AD66-52A6557DCE81}"/>
              </a:ext>
            </a:extLst>
          </p:cNvPr>
          <p:cNvCxnSpPr>
            <a:cxnSpLocks/>
          </p:cNvCxnSpPr>
          <p:nvPr/>
        </p:nvCxnSpPr>
        <p:spPr>
          <a:xfrm flipH="1">
            <a:off x="7727096" y="3599935"/>
            <a:ext cx="1466331" cy="2306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Content Placeholder 2">
                <a:extLst>
                  <a:ext uri="{FF2B5EF4-FFF2-40B4-BE49-F238E27FC236}">
                    <a16:creationId xmlns:a16="http://schemas.microsoft.com/office/drawing/2014/main" id="{C1D50F8E-0A06-D343-86A1-85BA9D2BE51A}"/>
                  </a:ext>
                </a:extLst>
              </p:cNvPr>
              <p:cNvSpPr txBox="1">
                <a:spLocks/>
              </p:cNvSpPr>
              <p:nvPr/>
            </p:nvSpPr>
            <p:spPr>
              <a:xfrm>
                <a:off x="8081316" y="5017687"/>
                <a:ext cx="3344562" cy="152002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A is coefficients all constraints. e.g.,:</a:t>
                </a:r>
              </a:p>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A</m:t>
                      </m:r>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m>
                            <m:mPr>
                              <m:mcs>
                                <m:mc>
                                  <m:mcPr>
                                    <m:count m:val="3"/>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1</m:t>
                                </m:r>
                              </m:e>
                              <m:e>
                                <m:r>
                                  <a:rPr lang="en-US" sz="2000" b="0" i="1" smtClean="0">
                                    <a:latin typeface="Cambria Math" panose="02040503050406030204" pitchFamily="18" charset="0"/>
                                  </a:rPr>
                                  <m:t>1</m:t>
                                </m:r>
                              </m:e>
                              <m:e>
                                <m:r>
                                  <a:rPr lang="en-US" sz="2000" b="0" i="1" smtClean="0">
                                    <a:latin typeface="Cambria Math" panose="02040503050406030204" pitchFamily="18" charset="0"/>
                                  </a:rPr>
                                  <m:t>3</m:t>
                                </m:r>
                              </m:e>
                            </m:mr>
                            <m:mr>
                              <m:e>
                                <m:r>
                                  <a:rPr lang="en-US" sz="2000" b="0" i="1" smtClean="0">
                                    <a:latin typeface="Cambria Math" panose="02040503050406030204" pitchFamily="18" charset="0"/>
                                  </a:rPr>
                                  <m:t>2</m:t>
                                </m:r>
                              </m:e>
                              <m:e>
                                <m:r>
                                  <a:rPr lang="en-US" sz="2000" b="0" i="1" smtClean="0">
                                    <a:latin typeface="Cambria Math" panose="02040503050406030204" pitchFamily="18" charset="0"/>
                                  </a:rPr>
                                  <m:t>2</m:t>
                                </m:r>
                              </m:e>
                              <m:e>
                                <m:r>
                                  <a:rPr lang="en-US" sz="2000" b="0" i="1" smtClean="0">
                                    <a:latin typeface="Cambria Math" panose="02040503050406030204" pitchFamily="18" charset="0"/>
                                  </a:rPr>
                                  <m:t>5</m:t>
                                </m:r>
                              </m:e>
                            </m:mr>
                            <m:mr>
                              <m:e>
                                <m:r>
                                  <a:rPr lang="en-US" sz="2000" b="0" i="1" smtClean="0">
                                    <a:latin typeface="Cambria Math" panose="02040503050406030204" pitchFamily="18" charset="0"/>
                                  </a:rPr>
                                  <m:t>4</m:t>
                                </m:r>
                              </m:e>
                              <m:e>
                                <m:r>
                                  <a:rPr lang="en-US" sz="2000" b="0" i="1" smtClean="0">
                                    <a:latin typeface="Cambria Math" panose="02040503050406030204" pitchFamily="18" charset="0"/>
                                  </a:rPr>
                                  <m:t>1</m:t>
                                </m:r>
                              </m:e>
                              <m:e>
                                <m:r>
                                  <a:rPr lang="en-US" sz="2000" b="0" i="1" smtClean="0">
                                    <a:latin typeface="Cambria Math" panose="02040503050406030204" pitchFamily="18" charset="0"/>
                                  </a:rPr>
                                  <m:t>2</m:t>
                                </m:r>
                              </m:e>
                            </m:mr>
                          </m:m>
                        </m:e>
                      </m:d>
                    </m:oMath>
                  </m:oMathPara>
                </a14:m>
                <a:endParaRPr lang="en-US" sz="2000" dirty="0"/>
              </a:p>
            </p:txBody>
          </p:sp>
        </mc:Choice>
        <mc:Fallback xmlns="">
          <p:sp>
            <p:nvSpPr>
              <p:cNvPr id="22" name="Content Placeholder 2">
                <a:extLst>
                  <a:ext uri="{FF2B5EF4-FFF2-40B4-BE49-F238E27FC236}">
                    <a16:creationId xmlns:a16="http://schemas.microsoft.com/office/drawing/2014/main" id="{C1D50F8E-0A06-D343-86A1-85BA9D2BE51A}"/>
                  </a:ext>
                </a:extLst>
              </p:cNvPr>
              <p:cNvSpPr txBox="1">
                <a:spLocks noRot="1" noChangeAspect="1" noMove="1" noResize="1" noEditPoints="1" noAdjustHandles="1" noChangeArrowheads="1" noChangeShapeType="1" noTextEdit="1"/>
              </p:cNvSpPr>
              <p:nvPr/>
            </p:nvSpPr>
            <p:spPr>
              <a:xfrm>
                <a:off x="8081316" y="5017687"/>
                <a:ext cx="3344562" cy="1520028"/>
              </a:xfrm>
              <a:prstGeom prst="rect">
                <a:avLst/>
              </a:prstGeom>
              <a:blipFill>
                <a:blip r:embed="rId6"/>
                <a:stretch>
                  <a:fillRect/>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2F89DD9D-3335-AE4E-980D-19FF42C349AC}"/>
              </a:ext>
            </a:extLst>
          </p:cNvPr>
          <p:cNvCxnSpPr>
            <a:cxnSpLocks/>
          </p:cNvCxnSpPr>
          <p:nvPr/>
        </p:nvCxnSpPr>
        <p:spPr>
          <a:xfrm flipH="1" flipV="1">
            <a:off x="7727096" y="3984290"/>
            <a:ext cx="812255" cy="1033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192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Some Terminology</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3" y="930302"/>
            <a:ext cx="10165342" cy="906736"/>
          </a:xfrm>
        </p:spPr>
        <p:txBody>
          <a:bodyPr>
            <a:normAutofit/>
          </a:bodyPr>
          <a:lstStyle/>
          <a:p>
            <a:pPr marL="0" indent="0">
              <a:buNone/>
            </a:pPr>
            <a:r>
              <a:rPr lang="en-US" dirty="0"/>
              <a:t>Some definitions regarding solutions to Linear Programs:</a:t>
            </a:r>
          </a:p>
        </p:txBody>
      </p:sp>
      <p:sp>
        <p:nvSpPr>
          <p:cNvPr id="8" name="Content Placeholder 2">
            <a:extLst>
              <a:ext uri="{FF2B5EF4-FFF2-40B4-BE49-F238E27FC236}">
                <a16:creationId xmlns:a16="http://schemas.microsoft.com/office/drawing/2014/main" id="{916CAA9D-CF17-7F44-98FB-47F4DEDB9859}"/>
              </a:ext>
            </a:extLst>
          </p:cNvPr>
          <p:cNvSpPr txBox="1">
            <a:spLocks/>
          </p:cNvSpPr>
          <p:nvPr/>
        </p:nvSpPr>
        <p:spPr>
          <a:xfrm>
            <a:off x="2846174" y="1837038"/>
            <a:ext cx="8274907" cy="541154"/>
          </a:xfrm>
          <a:prstGeom prst="rect">
            <a:avLst/>
          </a:prstGeom>
          <a:solidFill>
            <a:schemeClr val="bg2">
              <a:lumMod val="10000"/>
              <a:lumOff val="90000"/>
            </a:schemeClr>
          </a:solidFill>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bg1"/>
                </a:solidFill>
              </a:rPr>
              <a:t>An assignment of the variables x</a:t>
            </a:r>
            <a:r>
              <a:rPr lang="en-US" sz="1800" baseline="-25000" dirty="0">
                <a:solidFill>
                  <a:schemeClr val="bg1"/>
                </a:solidFill>
              </a:rPr>
              <a:t>i</a:t>
            </a:r>
            <a:r>
              <a:rPr lang="en-US" sz="1800" dirty="0">
                <a:solidFill>
                  <a:schemeClr val="bg1"/>
                </a:solidFill>
              </a:rPr>
              <a:t> that does NOT violate any of the constraints</a:t>
            </a:r>
          </a:p>
        </p:txBody>
      </p:sp>
      <p:sp>
        <p:nvSpPr>
          <p:cNvPr id="9" name="Content Placeholder 2">
            <a:extLst>
              <a:ext uri="{FF2B5EF4-FFF2-40B4-BE49-F238E27FC236}">
                <a16:creationId xmlns:a16="http://schemas.microsoft.com/office/drawing/2014/main" id="{42A19336-0816-9E42-B2DF-3641FC29E866}"/>
              </a:ext>
            </a:extLst>
          </p:cNvPr>
          <p:cNvSpPr txBox="1">
            <a:spLocks/>
          </p:cNvSpPr>
          <p:nvPr/>
        </p:nvSpPr>
        <p:spPr>
          <a:xfrm>
            <a:off x="1141413" y="1939001"/>
            <a:ext cx="1704761" cy="54911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2000" i="1" dirty="0"/>
              <a:t>Feasible Solution:</a:t>
            </a:r>
          </a:p>
        </p:txBody>
      </p:sp>
      <p:sp>
        <p:nvSpPr>
          <p:cNvPr id="11" name="Content Placeholder 2">
            <a:extLst>
              <a:ext uri="{FF2B5EF4-FFF2-40B4-BE49-F238E27FC236}">
                <a16:creationId xmlns:a16="http://schemas.microsoft.com/office/drawing/2014/main" id="{BF7FD28B-7A2D-2441-8662-B80AD459F2AB}"/>
              </a:ext>
            </a:extLst>
          </p:cNvPr>
          <p:cNvSpPr txBox="1">
            <a:spLocks/>
          </p:cNvSpPr>
          <p:nvPr/>
        </p:nvSpPr>
        <p:spPr>
          <a:xfrm>
            <a:off x="2846174" y="2529052"/>
            <a:ext cx="8274907" cy="541154"/>
          </a:xfrm>
          <a:prstGeom prst="rect">
            <a:avLst/>
          </a:prstGeom>
          <a:solidFill>
            <a:schemeClr val="bg2">
              <a:lumMod val="10000"/>
              <a:lumOff val="90000"/>
            </a:schemeClr>
          </a:solidFill>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bg1"/>
                </a:solidFill>
              </a:rPr>
              <a:t>An assignment of the variables x</a:t>
            </a:r>
            <a:r>
              <a:rPr lang="en-US" sz="1800" baseline="-25000" dirty="0">
                <a:solidFill>
                  <a:schemeClr val="bg1"/>
                </a:solidFill>
              </a:rPr>
              <a:t>i</a:t>
            </a:r>
            <a:r>
              <a:rPr lang="en-US" sz="1800" dirty="0">
                <a:solidFill>
                  <a:schemeClr val="bg1"/>
                </a:solidFill>
              </a:rPr>
              <a:t> that DOES violate at least one of the constraints</a:t>
            </a:r>
          </a:p>
        </p:txBody>
      </p:sp>
      <p:sp>
        <p:nvSpPr>
          <p:cNvPr id="12" name="Content Placeholder 2">
            <a:extLst>
              <a:ext uri="{FF2B5EF4-FFF2-40B4-BE49-F238E27FC236}">
                <a16:creationId xmlns:a16="http://schemas.microsoft.com/office/drawing/2014/main" id="{3166032D-5481-C641-B6C1-4FC5074A4F61}"/>
              </a:ext>
            </a:extLst>
          </p:cNvPr>
          <p:cNvSpPr txBox="1">
            <a:spLocks/>
          </p:cNvSpPr>
          <p:nvPr/>
        </p:nvSpPr>
        <p:spPr>
          <a:xfrm>
            <a:off x="1141413" y="2631015"/>
            <a:ext cx="1704761" cy="54911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2000" i="1" dirty="0"/>
              <a:t>Infeasible Solution:</a:t>
            </a:r>
          </a:p>
        </p:txBody>
      </p:sp>
      <p:sp>
        <p:nvSpPr>
          <p:cNvPr id="13" name="Content Placeholder 2">
            <a:extLst>
              <a:ext uri="{FF2B5EF4-FFF2-40B4-BE49-F238E27FC236}">
                <a16:creationId xmlns:a16="http://schemas.microsoft.com/office/drawing/2014/main" id="{287273CE-393A-0C4A-8F7F-306A61A9E13E}"/>
              </a:ext>
            </a:extLst>
          </p:cNvPr>
          <p:cNvSpPr txBox="1">
            <a:spLocks/>
          </p:cNvSpPr>
          <p:nvPr/>
        </p:nvSpPr>
        <p:spPr>
          <a:xfrm>
            <a:off x="2846174" y="3216286"/>
            <a:ext cx="8274907" cy="541154"/>
          </a:xfrm>
          <a:prstGeom prst="rect">
            <a:avLst/>
          </a:prstGeom>
          <a:solidFill>
            <a:schemeClr val="bg2">
              <a:lumMod val="10000"/>
              <a:lumOff val="90000"/>
            </a:schemeClr>
          </a:solidFill>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bg1"/>
                </a:solidFill>
              </a:rPr>
              <a:t>The value of the objective function given by some feasible solution</a:t>
            </a:r>
          </a:p>
        </p:txBody>
      </p:sp>
      <p:sp>
        <p:nvSpPr>
          <p:cNvPr id="14" name="Content Placeholder 2">
            <a:extLst>
              <a:ext uri="{FF2B5EF4-FFF2-40B4-BE49-F238E27FC236}">
                <a16:creationId xmlns:a16="http://schemas.microsoft.com/office/drawing/2014/main" id="{0555E19E-7ADC-C44E-BE4C-8360AA2F05BA}"/>
              </a:ext>
            </a:extLst>
          </p:cNvPr>
          <p:cNvSpPr txBox="1">
            <a:spLocks/>
          </p:cNvSpPr>
          <p:nvPr/>
        </p:nvSpPr>
        <p:spPr>
          <a:xfrm>
            <a:off x="1141413" y="3318249"/>
            <a:ext cx="1704761" cy="54911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2000" i="1" dirty="0"/>
              <a:t>Objective Value:</a:t>
            </a:r>
          </a:p>
        </p:txBody>
      </p:sp>
      <p:sp>
        <p:nvSpPr>
          <p:cNvPr id="15" name="Content Placeholder 2">
            <a:extLst>
              <a:ext uri="{FF2B5EF4-FFF2-40B4-BE49-F238E27FC236}">
                <a16:creationId xmlns:a16="http://schemas.microsoft.com/office/drawing/2014/main" id="{892E5D50-78BC-5141-A7B3-9F9F4EADA520}"/>
              </a:ext>
            </a:extLst>
          </p:cNvPr>
          <p:cNvSpPr txBox="1">
            <a:spLocks/>
          </p:cNvSpPr>
          <p:nvPr/>
        </p:nvSpPr>
        <p:spPr>
          <a:xfrm>
            <a:off x="2846174" y="3903520"/>
            <a:ext cx="8274907" cy="541154"/>
          </a:xfrm>
          <a:prstGeom prst="rect">
            <a:avLst/>
          </a:prstGeom>
          <a:solidFill>
            <a:schemeClr val="bg2">
              <a:lumMod val="10000"/>
              <a:lumOff val="90000"/>
            </a:schemeClr>
          </a:solidFill>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bg1"/>
                </a:solidFill>
              </a:rPr>
              <a:t>The highest objective value that can be obtained by any feasible solution</a:t>
            </a:r>
          </a:p>
        </p:txBody>
      </p:sp>
      <p:sp>
        <p:nvSpPr>
          <p:cNvPr id="16" name="Content Placeholder 2">
            <a:extLst>
              <a:ext uri="{FF2B5EF4-FFF2-40B4-BE49-F238E27FC236}">
                <a16:creationId xmlns:a16="http://schemas.microsoft.com/office/drawing/2014/main" id="{8AC04DA0-0CB0-1D4C-9CE0-8DB84A7A944C}"/>
              </a:ext>
            </a:extLst>
          </p:cNvPr>
          <p:cNvSpPr txBox="1">
            <a:spLocks/>
          </p:cNvSpPr>
          <p:nvPr/>
        </p:nvSpPr>
        <p:spPr>
          <a:xfrm>
            <a:off x="1141413" y="4005483"/>
            <a:ext cx="1704761" cy="54911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2000" i="1" dirty="0"/>
              <a:t>Optimal Solution:</a:t>
            </a:r>
          </a:p>
        </p:txBody>
      </p:sp>
      <p:sp>
        <p:nvSpPr>
          <p:cNvPr id="17" name="Content Placeholder 2">
            <a:extLst>
              <a:ext uri="{FF2B5EF4-FFF2-40B4-BE49-F238E27FC236}">
                <a16:creationId xmlns:a16="http://schemas.microsoft.com/office/drawing/2014/main" id="{96D00E42-7885-F549-B2F6-AF59681A352F}"/>
              </a:ext>
            </a:extLst>
          </p:cNvPr>
          <p:cNvSpPr txBox="1">
            <a:spLocks/>
          </p:cNvSpPr>
          <p:nvPr/>
        </p:nvSpPr>
        <p:spPr>
          <a:xfrm>
            <a:off x="2846174" y="4656560"/>
            <a:ext cx="8274907" cy="541154"/>
          </a:xfrm>
          <a:prstGeom prst="rect">
            <a:avLst/>
          </a:prstGeom>
          <a:solidFill>
            <a:schemeClr val="bg2">
              <a:lumMod val="10000"/>
              <a:lumOff val="90000"/>
            </a:schemeClr>
          </a:solidFill>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bg1"/>
                </a:solidFill>
              </a:rPr>
              <a:t>If LP has no feasible solutions, it is </a:t>
            </a:r>
            <a:r>
              <a:rPr lang="en-US" sz="1800" b="1" i="1" u="sng" dirty="0">
                <a:solidFill>
                  <a:schemeClr val="bg1"/>
                </a:solidFill>
              </a:rPr>
              <a:t>infeasible</a:t>
            </a:r>
            <a:r>
              <a:rPr lang="en-US" sz="1800" dirty="0">
                <a:solidFill>
                  <a:schemeClr val="bg1"/>
                </a:solidFill>
              </a:rPr>
              <a:t>, otherwise it is </a:t>
            </a:r>
            <a:r>
              <a:rPr lang="en-US" sz="1800" b="1" i="1" u="sng" dirty="0">
                <a:solidFill>
                  <a:schemeClr val="bg1"/>
                </a:solidFill>
              </a:rPr>
              <a:t>feasible</a:t>
            </a:r>
          </a:p>
        </p:txBody>
      </p:sp>
      <p:sp>
        <p:nvSpPr>
          <p:cNvPr id="18" name="Content Placeholder 2">
            <a:extLst>
              <a:ext uri="{FF2B5EF4-FFF2-40B4-BE49-F238E27FC236}">
                <a16:creationId xmlns:a16="http://schemas.microsoft.com/office/drawing/2014/main" id="{A6D53B5D-414B-E449-9DE3-97CF18E995BB}"/>
              </a:ext>
            </a:extLst>
          </p:cNvPr>
          <p:cNvSpPr txBox="1">
            <a:spLocks/>
          </p:cNvSpPr>
          <p:nvPr/>
        </p:nvSpPr>
        <p:spPr>
          <a:xfrm>
            <a:off x="1141413" y="4758523"/>
            <a:ext cx="1704761" cy="54911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2000" i="1" dirty="0"/>
              <a:t>Feasibility of LP:</a:t>
            </a:r>
          </a:p>
        </p:txBody>
      </p:sp>
      <p:sp>
        <p:nvSpPr>
          <p:cNvPr id="19" name="Content Placeholder 2">
            <a:extLst>
              <a:ext uri="{FF2B5EF4-FFF2-40B4-BE49-F238E27FC236}">
                <a16:creationId xmlns:a16="http://schemas.microsoft.com/office/drawing/2014/main" id="{03472F45-4062-B344-8F59-8F5DFEF1F169}"/>
              </a:ext>
            </a:extLst>
          </p:cNvPr>
          <p:cNvSpPr txBox="1">
            <a:spLocks/>
          </p:cNvSpPr>
          <p:nvPr/>
        </p:nvSpPr>
        <p:spPr>
          <a:xfrm>
            <a:off x="2846174" y="5409600"/>
            <a:ext cx="8274907" cy="541154"/>
          </a:xfrm>
          <a:prstGeom prst="rect">
            <a:avLst/>
          </a:prstGeom>
          <a:solidFill>
            <a:schemeClr val="bg2">
              <a:lumMod val="10000"/>
              <a:lumOff val="90000"/>
            </a:schemeClr>
          </a:solidFill>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bg1"/>
                </a:solidFill>
              </a:rPr>
              <a:t>If a Linear Program has an infinite optimal solution, then it is </a:t>
            </a:r>
            <a:r>
              <a:rPr lang="en-US" sz="1800" b="1" i="1" u="sng" dirty="0">
                <a:solidFill>
                  <a:schemeClr val="bg1"/>
                </a:solidFill>
              </a:rPr>
              <a:t>unbounded</a:t>
            </a:r>
            <a:r>
              <a:rPr lang="en-US" sz="1800" dirty="0">
                <a:solidFill>
                  <a:schemeClr val="bg1"/>
                </a:solidFill>
              </a:rPr>
              <a:t> </a:t>
            </a:r>
            <a:endParaRPr lang="en-US" sz="1800" b="1" i="1" u="sng" dirty="0">
              <a:solidFill>
                <a:schemeClr val="bg1"/>
              </a:solidFill>
            </a:endParaRPr>
          </a:p>
        </p:txBody>
      </p:sp>
      <p:sp>
        <p:nvSpPr>
          <p:cNvPr id="20" name="Content Placeholder 2">
            <a:extLst>
              <a:ext uri="{FF2B5EF4-FFF2-40B4-BE49-F238E27FC236}">
                <a16:creationId xmlns:a16="http://schemas.microsoft.com/office/drawing/2014/main" id="{03739847-8ECB-A44D-A741-78879911BCEC}"/>
              </a:ext>
            </a:extLst>
          </p:cNvPr>
          <p:cNvSpPr txBox="1">
            <a:spLocks/>
          </p:cNvSpPr>
          <p:nvPr/>
        </p:nvSpPr>
        <p:spPr>
          <a:xfrm>
            <a:off x="1141413" y="5437421"/>
            <a:ext cx="1704761" cy="5491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2000" i="1" dirty="0"/>
              <a:t>Unbounded:</a:t>
            </a:r>
          </a:p>
        </p:txBody>
      </p:sp>
    </p:spTree>
    <p:extLst>
      <p:ext uri="{BB962C8B-B14F-4D97-AF65-F5344CB8AC3E}">
        <p14:creationId xmlns:p14="http://schemas.microsoft.com/office/powerpoint/2010/main" val="3033067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normAutofit fontScale="90000"/>
          </a:bodyPr>
          <a:lstStyle/>
          <a:p>
            <a:pPr algn="ctr"/>
            <a:r>
              <a:rPr lang="en-US" dirty="0"/>
              <a:t>Converting Linear Programs to Standard Form</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3" y="930302"/>
            <a:ext cx="10165342" cy="906736"/>
          </a:xfrm>
        </p:spPr>
        <p:txBody>
          <a:bodyPr>
            <a:normAutofit lnSpcReduction="10000"/>
          </a:bodyPr>
          <a:lstStyle/>
          <a:p>
            <a:pPr marL="0" indent="0">
              <a:buNone/>
            </a:pPr>
            <a:r>
              <a:rPr lang="en-US" dirty="0"/>
              <a:t>There are four issues we might need to contend with when converting to Standard Form:</a:t>
            </a:r>
          </a:p>
        </p:txBody>
      </p:sp>
      <p:sp>
        <p:nvSpPr>
          <p:cNvPr id="8" name="Content Placeholder 2">
            <a:extLst>
              <a:ext uri="{FF2B5EF4-FFF2-40B4-BE49-F238E27FC236}">
                <a16:creationId xmlns:a16="http://schemas.microsoft.com/office/drawing/2014/main" id="{916CAA9D-CF17-7F44-98FB-47F4DEDB9859}"/>
              </a:ext>
            </a:extLst>
          </p:cNvPr>
          <p:cNvSpPr txBox="1">
            <a:spLocks/>
          </p:cNvSpPr>
          <p:nvPr/>
        </p:nvSpPr>
        <p:spPr>
          <a:xfrm>
            <a:off x="1701111" y="2290120"/>
            <a:ext cx="9346300" cy="469555"/>
          </a:xfrm>
          <a:prstGeom prst="rect">
            <a:avLst/>
          </a:prstGeom>
          <a:solidFill>
            <a:schemeClr val="bg2">
              <a:lumMod val="10000"/>
              <a:lumOff val="90000"/>
            </a:schemeClr>
          </a:solidFill>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solidFill>
                  <a:schemeClr val="bg1"/>
                </a:solidFill>
              </a:rPr>
              <a:t>Objective function minimizes instead of maximizes</a:t>
            </a:r>
          </a:p>
        </p:txBody>
      </p:sp>
      <p:sp>
        <p:nvSpPr>
          <p:cNvPr id="9" name="Content Placeholder 2">
            <a:extLst>
              <a:ext uri="{FF2B5EF4-FFF2-40B4-BE49-F238E27FC236}">
                <a16:creationId xmlns:a16="http://schemas.microsoft.com/office/drawing/2014/main" id="{42A19336-0816-9E42-B2DF-3641FC29E866}"/>
              </a:ext>
            </a:extLst>
          </p:cNvPr>
          <p:cNvSpPr txBox="1">
            <a:spLocks/>
          </p:cNvSpPr>
          <p:nvPr/>
        </p:nvSpPr>
        <p:spPr>
          <a:xfrm>
            <a:off x="1145058" y="2317942"/>
            <a:ext cx="556053" cy="5491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2000" i="1" dirty="0"/>
              <a:t>1.</a:t>
            </a:r>
          </a:p>
        </p:txBody>
      </p:sp>
      <p:sp>
        <p:nvSpPr>
          <p:cNvPr id="6" name="Content Placeholder 2">
            <a:extLst>
              <a:ext uri="{FF2B5EF4-FFF2-40B4-BE49-F238E27FC236}">
                <a16:creationId xmlns:a16="http://schemas.microsoft.com/office/drawing/2014/main" id="{1078D4E6-D72D-FB42-8EC4-9C3882823E94}"/>
              </a:ext>
            </a:extLst>
          </p:cNvPr>
          <p:cNvSpPr txBox="1">
            <a:spLocks/>
          </p:cNvSpPr>
          <p:nvPr/>
        </p:nvSpPr>
        <p:spPr>
          <a:xfrm>
            <a:off x="1697466" y="3113182"/>
            <a:ext cx="9346300" cy="469555"/>
          </a:xfrm>
          <a:prstGeom prst="rect">
            <a:avLst/>
          </a:prstGeom>
          <a:solidFill>
            <a:schemeClr val="bg2">
              <a:lumMod val="10000"/>
              <a:lumOff val="90000"/>
            </a:schemeClr>
          </a:solidFill>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solidFill>
                  <a:schemeClr val="bg1"/>
                </a:solidFill>
              </a:rPr>
              <a:t>Some variables do not have a non-negativity constraint</a:t>
            </a:r>
          </a:p>
        </p:txBody>
      </p:sp>
      <p:sp>
        <p:nvSpPr>
          <p:cNvPr id="7" name="Content Placeholder 2">
            <a:extLst>
              <a:ext uri="{FF2B5EF4-FFF2-40B4-BE49-F238E27FC236}">
                <a16:creationId xmlns:a16="http://schemas.microsoft.com/office/drawing/2014/main" id="{CC7F68E3-3DF2-B242-BAB3-733DBC1D755F}"/>
              </a:ext>
            </a:extLst>
          </p:cNvPr>
          <p:cNvSpPr txBox="1">
            <a:spLocks/>
          </p:cNvSpPr>
          <p:nvPr/>
        </p:nvSpPr>
        <p:spPr>
          <a:xfrm>
            <a:off x="1141413" y="3141004"/>
            <a:ext cx="556053" cy="5491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2000" i="1" dirty="0"/>
              <a:t>2.</a:t>
            </a:r>
          </a:p>
        </p:txBody>
      </p:sp>
      <p:sp>
        <p:nvSpPr>
          <p:cNvPr id="10" name="Content Placeholder 2">
            <a:extLst>
              <a:ext uri="{FF2B5EF4-FFF2-40B4-BE49-F238E27FC236}">
                <a16:creationId xmlns:a16="http://schemas.microsoft.com/office/drawing/2014/main" id="{81A335D6-E02D-B74B-9761-75384577A5A5}"/>
              </a:ext>
            </a:extLst>
          </p:cNvPr>
          <p:cNvSpPr txBox="1">
            <a:spLocks/>
          </p:cNvSpPr>
          <p:nvPr/>
        </p:nvSpPr>
        <p:spPr>
          <a:xfrm>
            <a:off x="1697466" y="3936244"/>
            <a:ext cx="9346300" cy="469555"/>
          </a:xfrm>
          <a:prstGeom prst="rect">
            <a:avLst/>
          </a:prstGeom>
          <a:solidFill>
            <a:schemeClr val="bg2">
              <a:lumMod val="10000"/>
              <a:lumOff val="90000"/>
            </a:schemeClr>
          </a:solidFill>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solidFill>
                  <a:schemeClr val="bg1"/>
                </a:solidFill>
              </a:rPr>
              <a:t>Some constraints might be equalities, instead of inequalities</a:t>
            </a:r>
          </a:p>
        </p:txBody>
      </p:sp>
      <p:sp>
        <p:nvSpPr>
          <p:cNvPr id="11" name="Content Placeholder 2">
            <a:extLst>
              <a:ext uri="{FF2B5EF4-FFF2-40B4-BE49-F238E27FC236}">
                <a16:creationId xmlns:a16="http://schemas.microsoft.com/office/drawing/2014/main" id="{5A7C1746-CDF2-3146-8E47-13D391B84CC8}"/>
              </a:ext>
            </a:extLst>
          </p:cNvPr>
          <p:cNvSpPr txBox="1">
            <a:spLocks/>
          </p:cNvSpPr>
          <p:nvPr/>
        </p:nvSpPr>
        <p:spPr>
          <a:xfrm>
            <a:off x="1141413" y="3958649"/>
            <a:ext cx="556053" cy="5491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2000" i="1" dirty="0"/>
              <a:t>3.</a:t>
            </a:r>
          </a:p>
        </p:txBody>
      </p:sp>
      <p:sp>
        <p:nvSpPr>
          <p:cNvPr id="12" name="Content Placeholder 2">
            <a:extLst>
              <a:ext uri="{FF2B5EF4-FFF2-40B4-BE49-F238E27FC236}">
                <a16:creationId xmlns:a16="http://schemas.microsoft.com/office/drawing/2014/main" id="{0FF2D902-7A28-AB4A-9E08-F0FC0F3B1DF6}"/>
              </a:ext>
            </a:extLst>
          </p:cNvPr>
          <p:cNvSpPr txBox="1">
            <a:spLocks/>
          </p:cNvSpPr>
          <p:nvPr/>
        </p:nvSpPr>
        <p:spPr>
          <a:xfrm>
            <a:off x="1697466" y="4754544"/>
            <a:ext cx="9346300" cy="469555"/>
          </a:xfrm>
          <a:prstGeom prst="rect">
            <a:avLst/>
          </a:prstGeom>
          <a:solidFill>
            <a:schemeClr val="bg2">
              <a:lumMod val="10000"/>
              <a:lumOff val="90000"/>
            </a:schemeClr>
          </a:solidFill>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solidFill>
                  <a:schemeClr val="bg1"/>
                </a:solidFill>
              </a:rPr>
              <a:t>Some inequalities might be lower-bounds instead of upper-bounds</a:t>
            </a:r>
          </a:p>
        </p:txBody>
      </p:sp>
      <p:sp>
        <p:nvSpPr>
          <p:cNvPr id="13" name="Content Placeholder 2">
            <a:extLst>
              <a:ext uri="{FF2B5EF4-FFF2-40B4-BE49-F238E27FC236}">
                <a16:creationId xmlns:a16="http://schemas.microsoft.com/office/drawing/2014/main" id="{1568BCCC-0003-EB44-A870-53CA2EFF8473}"/>
              </a:ext>
            </a:extLst>
          </p:cNvPr>
          <p:cNvSpPr txBox="1">
            <a:spLocks/>
          </p:cNvSpPr>
          <p:nvPr/>
        </p:nvSpPr>
        <p:spPr>
          <a:xfrm>
            <a:off x="1141413" y="4782366"/>
            <a:ext cx="556053" cy="5491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2000" i="1" dirty="0"/>
              <a:t>4.</a:t>
            </a:r>
          </a:p>
        </p:txBody>
      </p:sp>
    </p:spTree>
    <p:extLst>
      <p:ext uri="{BB962C8B-B14F-4D97-AF65-F5344CB8AC3E}">
        <p14:creationId xmlns:p14="http://schemas.microsoft.com/office/powerpoint/2010/main" val="3269707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normAutofit/>
          </a:bodyPr>
          <a:lstStyle/>
          <a:p>
            <a:pPr algn="ctr"/>
            <a:r>
              <a:rPr lang="en-US" dirty="0"/>
              <a:t>Issue 1: Objective Function Minimizes</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3" y="1441048"/>
            <a:ext cx="10165342" cy="906736"/>
          </a:xfrm>
        </p:spPr>
        <p:txBody>
          <a:bodyPr>
            <a:normAutofit/>
          </a:bodyPr>
          <a:lstStyle/>
          <a:p>
            <a:pPr marL="0" indent="0">
              <a:buNone/>
            </a:pPr>
            <a:r>
              <a:rPr lang="en-US" b="1" i="1" u="sng" dirty="0"/>
              <a:t>Solution</a:t>
            </a:r>
            <a:r>
              <a:rPr lang="en-US" dirty="0"/>
              <a:t>: Negate the coefficients of the objective function</a:t>
            </a:r>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0261B418-8DC8-E649-AD77-594583E2097E}"/>
                  </a:ext>
                </a:extLst>
              </p:cNvPr>
              <p:cNvSpPr txBox="1">
                <a:spLocks/>
              </p:cNvSpPr>
              <p:nvPr/>
            </p:nvSpPr>
            <p:spPr>
              <a:xfrm>
                <a:off x="2413687" y="2802870"/>
                <a:ext cx="2529016" cy="626111"/>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−2</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+3</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13" name="Content Placeholder 2">
                <a:extLst>
                  <a:ext uri="{FF2B5EF4-FFF2-40B4-BE49-F238E27FC236}">
                    <a16:creationId xmlns:a16="http://schemas.microsoft.com/office/drawing/2014/main" id="{0261B418-8DC8-E649-AD77-594583E2097E}"/>
                  </a:ext>
                </a:extLst>
              </p:cNvPr>
              <p:cNvSpPr txBox="1">
                <a:spLocks noRot="1" noChangeAspect="1" noMove="1" noResize="1" noEditPoints="1" noAdjustHandles="1" noChangeArrowheads="1" noChangeShapeType="1" noTextEdit="1"/>
              </p:cNvSpPr>
              <p:nvPr/>
            </p:nvSpPr>
            <p:spPr>
              <a:xfrm>
                <a:off x="2413687" y="2802870"/>
                <a:ext cx="2529016" cy="626111"/>
              </a:xfrm>
              <a:prstGeom prst="rect">
                <a:avLst/>
              </a:prstGeom>
              <a:blipFill>
                <a:blip r:embed="rId2"/>
                <a:stretch>
                  <a:fillRect/>
                </a:stretch>
              </a:blipFill>
            </p:spPr>
            <p:txBody>
              <a:bodyPr/>
              <a:lstStyle/>
              <a:p>
                <a:r>
                  <a:rPr lang="en-US">
                    <a:noFill/>
                  </a:rPr>
                  <a:t> </a:t>
                </a:r>
              </a:p>
            </p:txBody>
          </p:sp>
        </mc:Fallback>
      </mc:AlternateContent>
      <p:sp>
        <p:nvSpPr>
          <p:cNvPr id="14" name="Content Placeholder 2">
            <a:extLst>
              <a:ext uri="{FF2B5EF4-FFF2-40B4-BE49-F238E27FC236}">
                <a16:creationId xmlns:a16="http://schemas.microsoft.com/office/drawing/2014/main" id="{9C07188E-BA3A-8142-AA2A-4A7B3C1E11AF}"/>
              </a:ext>
            </a:extLst>
          </p:cNvPr>
          <p:cNvSpPr txBox="1">
            <a:spLocks/>
          </p:cNvSpPr>
          <p:nvPr/>
        </p:nvSpPr>
        <p:spPr>
          <a:xfrm>
            <a:off x="708926" y="2833274"/>
            <a:ext cx="1704761" cy="5491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2000" i="1" dirty="0"/>
              <a:t>Minimize:</a:t>
            </a:r>
          </a:p>
        </p:txBody>
      </p:sp>
      <p:sp>
        <p:nvSpPr>
          <p:cNvPr id="16" name="Content Placeholder 2">
            <a:extLst>
              <a:ext uri="{FF2B5EF4-FFF2-40B4-BE49-F238E27FC236}">
                <a16:creationId xmlns:a16="http://schemas.microsoft.com/office/drawing/2014/main" id="{7250C7E0-1B78-FB40-B171-4B1194570F8E}"/>
              </a:ext>
            </a:extLst>
          </p:cNvPr>
          <p:cNvSpPr txBox="1">
            <a:spLocks/>
          </p:cNvSpPr>
          <p:nvPr/>
        </p:nvSpPr>
        <p:spPr>
          <a:xfrm>
            <a:off x="5647507" y="2786681"/>
            <a:ext cx="1704761" cy="5491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2000" b="1" i="1" u="sng" dirty="0"/>
              <a:t>Maximize</a:t>
            </a:r>
            <a:r>
              <a:rPr lang="en-US" sz="2000" i="1" dirty="0"/>
              <a:t>:</a:t>
            </a:r>
          </a:p>
        </p:txBody>
      </p:sp>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8945A72D-5A02-EB46-9D15-83747C3B41CD}"/>
                  </a:ext>
                </a:extLst>
              </p:cNvPr>
              <p:cNvSpPr txBox="1">
                <a:spLocks/>
              </p:cNvSpPr>
              <p:nvPr/>
            </p:nvSpPr>
            <p:spPr>
              <a:xfrm>
                <a:off x="2413687" y="3601415"/>
                <a:ext cx="2529016" cy="1736704"/>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left"/>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7</m:t>
                      </m:r>
                    </m:oMath>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−2</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4</m:t>
                      </m:r>
                    </m:oMath>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0</m:t>
                      </m:r>
                    </m:oMath>
                  </m:oMathPara>
                </a14:m>
                <a:endParaRPr lang="en-US" dirty="0">
                  <a:solidFill>
                    <a:schemeClr val="bg1"/>
                  </a:solidFill>
                </a:endParaRPr>
              </a:p>
            </p:txBody>
          </p:sp>
        </mc:Choice>
        <mc:Fallback xmlns="">
          <p:sp>
            <p:nvSpPr>
              <p:cNvPr id="17" name="Content Placeholder 2">
                <a:extLst>
                  <a:ext uri="{FF2B5EF4-FFF2-40B4-BE49-F238E27FC236}">
                    <a16:creationId xmlns:a16="http://schemas.microsoft.com/office/drawing/2014/main" id="{8945A72D-5A02-EB46-9D15-83747C3B41CD}"/>
                  </a:ext>
                </a:extLst>
              </p:cNvPr>
              <p:cNvSpPr txBox="1">
                <a:spLocks noRot="1" noChangeAspect="1" noMove="1" noResize="1" noEditPoints="1" noAdjustHandles="1" noChangeArrowheads="1" noChangeShapeType="1" noTextEdit="1"/>
              </p:cNvSpPr>
              <p:nvPr/>
            </p:nvSpPr>
            <p:spPr>
              <a:xfrm>
                <a:off x="2413687" y="3601415"/>
                <a:ext cx="2529016" cy="173670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37964565-D978-D74A-873E-258EA586697E}"/>
                  </a:ext>
                </a:extLst>
              </p:cNvPr>
              <p:cNvSpPr txBox="1">
                <a:spLocks/>
              </p:cNvSpPr>
              <p:nvPr/>
            </p:nvSpPr>
            <p:spPr>
              <a:xfrm>
                <a:off x="7385220" y="2786681"/>
                <a:ext cx="2529016" cy="626111"/>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b="1" i="1" smtClean="0">
                          <a:solidFill>
                            <a:schemeClr val="bg1"/>
                          </a:solidFill>
                          <a:latin typeface="Cambria Math" panose="02040503050406030204" pitchFamily="18" charset="0"/>
                        </a:rPr>
                        <m:t>𝟐</m:t>
                      </m:r>
                      <m:sSub>
                        <m:sSubPr>
                          <m:ctrlPr>
                            <a:rPr lang="en-US" b="1" i="1" smtClean="0">
                              <a:solidFill>
                                <a:schemeClr val="bg1"/>
                              </a:solidFill>
                              <a:latin typeface="Cambria Math" panose="02040503050406030204" pitchFamily="18" charset="0"/>
                            </a:rPr>
                          </m:ctrlPr>
                        </m:sSubPr>
                        <m:e>
                          <m:r>
                            <a:rPr lang="en-US" b="1" i="1" smtClean="0">
                              <a:solidFill>
                                <a:schemeClr val="bg1"/>
                              </a:solidFill>
                              <a:latin typeface="Cambria Math" panose="02040503050406030204" pitchFamily="18" charset="0"/>
                            </a:rPr>
                            <m:t>𝒙</m:t>
                          </m:r>
                        </m:e>
                        <m:sub>
                          <m:r>
                            <a:rPr lang="en-US" b="1" i="1" smtClean="0">
                              <a:solidFill>
                                <a:schemeClr val="bg1"/>
                              </a:solidFill>
                              <a:latin typeface="Cambria Math" panose="02040503050406030204" pitchFamily="18" charset="0"/>
                            </a:rPr>
                            <m:t>𝟏</m:t>
                          </m:r>
                        </m:sub>
                      </m:sSub>
                      <m:r>
                        <a:rPr lang="en-US" b="1" i="1" smtClean="0">
                          <a:solidFill>
                            <a:schemeClr val="bg1"/>
                          </a:solidFill>
                          <a:latin typeface="Cambria Math" panose="02040503050406030204" pitchFamily="18" charset="0"/>
                        </a:rPr>
                        <m:t>−</m:t>
                      </m:r>
                      <m:r>
                        <a:rPr lang="en-US" b="1" i="1" smtClean="0">
                          <a:solidFill>
                            <a:schemeClr val="bg1"/>
                          </a:solidFill>
                          <a:latin typeface="Cambria Math" panose="02040503050406030204" pitchFamily="18" charset="0"/>
                        </a:rPr>
                        <m:t>𝟑</m:t>
                      </m:r>
                      <m:sSub>
                        <m:sSubPr>
                          <m:ctrlPr>
                            <a:rPr lang="en-US" b="1" i="1" smtClean="0">
                              <a:solidFill>
                                <a:schemeClr val="bg1"/>
                              </a:solidFill>
                              <a:latin typeface="Cambria Math" panose="02040503050406030204" pitchFamily="18" charset="0"/>
                            </a:rPr>
                          </m:ctrlPr>
                        </m:sSubPr>
                        <m:e>
                          <m:r>
                            <a:rPr lang="en-US" b="1" i="1" smtClean="0">
                              <a:solidFill>
                                <a:schemeClr val="bg1"/>
                              </a:solidFill>
                              <a:latin typeface="Cambria Math" panose="02040503050406030204" pitchFamily="18" charset="0"/>
                            </a:rPr>
                            <m:t>𝒙</m:t>
                          </m:r>
                        </m:e>
                        <m:sub>
                          <m:r>
                            <a:rPr lang="en-US" b="1" i="1" smtClean="0">
                              <a:solidFill>
                                <a:schemeClr val="bg1"/>
                              </a:solidFill>
                              <a:latin typeface="Cambria Math" panose="02040503050406030204" pitchFamily="18" charset="0"/>
                            </a:rPr>
                            <m:t>𝟐</m:t>
                          </m:r>
                        </m:sub>
                      </m:sSub>
                    </m:oMath>
                  </m:oMathPara>
                </a14:m>
                <a:endParaRPr lang="en-US" b="1" dirty="0">
                  <a:solidFill>
                    <a:schemeClr val="bg1"/>
                  </a:solidFill>
                </a:endParaRPr>
              </a:p>
            </p:txBody>
          </p:sp>
        </mc:Choice>
        <mc:Fallback xmlns="">
          <p:sp>
            <p:nvSpPr>
              <p:cNvPr id="19" name="Content Placeholder 2">
                <a:extLst>
                  <a:ext uri="{FF2B5EF4-FFF2-40B4-BE49-F238E27FC236}">
                    <a16:creationId xmlns:a16="http://schemas.microsoft.com/office/drawing/2014/main" id="{37964565-D978-D74A-873E-258EA586697E}"/>
                  </a:ext>
                </a:extLst>
              </p:cNvPr>
              <p:cNvSpPr txBox="1">
                <a:spLocks noRot="1" noChangeAspect="1" noMove="1" noResize="1" noEditPoints="1" noAdjustHandles="1" noChangeArrowheads="1" noChangeShapeType="1" noTextEdit="1"/>
              </p:cNvSpPr>
              <p:nvPr/>
            </p:nvSpPr>
            <p:spPr>
              <a:xfrm>
                <a:off x="7385220" y="2786681"/>
                <a:ext cx="2529016" cy="62611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id="{7B6C5BDD-108E-C542-BF21-FB64E80F31C6}"/>
                  </a:ext>
                </a:extLst>
              </p:cNvPr>
              <p:cNvSpPr txBox="1">
                <a:spLocks/>
              </p:cNvSpPr>
              <p:nvPr/>
            </p:nvSpPr>
            <p:spPr>
              <a:xfrm>
                <a:off x="7385220" y="3585226"/>
                <a:ext cx="2529016" cy="1736704"/>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left"/>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7</m:t>
                      </m:r>
                    </m:oMath>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−2</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4</m:t>
                      </m:r>
                    </m:oMath>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0</m:t>
                      </m:r>
                    </m:oMath>
                  </m:oMathPara>
                </a14:m>
                <a:endParaRPr lang="en-US" dirty="0">
                  <a:solidFill>
                    <a:schemeClr val="bg1"/>
                  </a:solidFill>
                </a:endParaRPr>
              </a:p>
            </p:txBody>
          </p:sp>
        </mc:Choice>
        <mc:Fallback xmlns="">
          <p:sp>
            <p:nvSpPr>
              <p:cNvPr id="20" name="Content Placeholder 2">
                <a:extLst>
                  <a:ext uri="{FF2B5EF4-FFF2-40B4-BE49-F238E27FC236}">
                    <a16:creationId xmlns:a16="http://schemas.microsoft.com/office/drawing/2014/main" id="{7B6C5BDD-108E-C542-BF21-FB64E80F31C6}"/>
                  </a:ext>
                </a:extLst>
              </p:cNvPr>
              <p:cNvSpPr txBox="1">
                <a:spLocks noRot="1" noChangeAspect="1" noMove="1" noResize="1" noEditPoints="1" noAdjustHandles="1" noChangeArrowheads="1" noChangeShapeType="1" noTextEdit="1"/>
              </p:cNvSpPr>
              <p:nvPr/>
            </p:nvSpPr>
            <p:spPr>
              <a:xfrm>
                <a:off x="7385220" y="3585226"/>
                <a:ext cx="2529016" cy="1736704"/>
              </a:xfrm>
              <a:prstGeom prst="rect">
                <a:avLst/>
              </a:prstGeom>
              <a:blipFill>
                <a:blip r:embed="rId5"/>
                <a:stretch>
                  <a:fillRect/>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7A993091-7CC8-3B40-A83B-C5E1A1CD433A}"/>
              </a:ext>
            </a:extLst>
          </p:cNvPr>
          <p:cNvCxnSpPr>
            <a:cxnSpLocks/>
          </p:cNvCxnSpPr>
          <p:nvPr/>
        </p:nvCxnSpPr>
        <p:spPr>
          <a:xfrm>
            <a:off x="5296932" y="3896497"/>
            <a:ext cx="156518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355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Introduction and motivation</a:t>
            </a:r>
          </a:p>
        </p:txBody>
      </p:sp>
    </p:spTree>
    <p:extLst>
      <p:ext uri="{BB962C8B-B14F-4D97-AF65-F5344CB8AC3E}">
        <p14:creationId xmlns:p14="http://schemas.microsoft.com/office/powerpoint/2010/main" val="4149752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normAutofit/>
          </a:bodyPr>
          <a:lstStyle/>
          <a:p>
            <a:pPr algn="ctr"/>
            <a:r>
              <a:rPr lang="en-US" dirty="0"/>
              <a:t>Issue 2: </a:t>
            </a:r>
            <a:r>
              <a:rPr lang="en-US" dirty="0" err="1"/>
              <a:t>Vars</a:t>
            </a:r>
            <a:r>
              <a:rPr lang="en-US" dirty="0"/>
              <a:t> without Non-Negativity</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3" y="1441048"/>
            <a:ext cx="10165342" cy="906736"/>
          </a:xfrm>
        </p:spPr>
        <p:txBody>
          <a:bodyPr>
            <a:normAutofit/>
          </a:bodyPr>
          <a:lstStyle/>
          <a:p>
            <a:pPr marL="0" indent="0">
              <a:buNone/>
            </a:pPr>
            <a:r>
              <a:rPr lang="en-US" b="1" i="1" u="sng" dirty="0"/>
              <a:t>Solution</a:t>
            </a:r>
            <a:r>
              <a:rPr lang="en-US" dirty="0"/>
              <a:t>: Introduce two new variables and their difference to each constraint</a:t>
            </a:r>
          </a:p>
        </p:txBody>
      </p:sp>
      <p:sp>
        <p:nvSpPr>
          <p:cNvPr id="10" name="Content Placeholder 2">
            <a:extLst>
              <a:ext uri="{FF2B5EF4-FFF2-40B4-BE49-F238E27FC236}">
                <a16:creationId xmlns:a16="http://schemas.microsoft.com/office/drawing/2014/main" id="{4CF0CA8E-E5DB-D74F-A352-FF04C1A1463C}"/>
              </a:ext>
            </a:extLst>
          </p:cNvPr>
          <p:cNvSpPr txBox="1">
            <a:spLocks/>
          </p:cNvSpPr>
          <p:nvPr/>
        </p:nvSpPr>
        <p:spPr>
          <a:xfrm>
            <a:off x="638901" y="2802870"/>
            <a:ext cx="1704761" cy="5491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2000" i="1" dirty="0"/>
              <a:t>Maximize:</a:t>
            </a:r>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31C6E831-A9EB-2C4F-A738-A639ED533E4B}"/>
                  </a:ext>
                </a:extLst>
              </p:cNvPr>
              <p:cNvSpPr txBox="1">
                <a:spLocks/>
              </p:cNvSpPr>
              <p:nvPr/>
            </p:nvSpPr>
            <p:spPr>
              <a:xfrm>
                <a:off x="2376614" y="2802870"/>
                <a:ext cx="2529016" cy="626111"/>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2</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−3</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oMath>
                  </m:oMathPara>
                </a14:m>
                <a:endParaRPr lang="en-US" i="1" dirty="0">
                  <a:solidFill>
                    <a:schemeClr val="bg1"/>
                  </a:solidFill>
                </a:endParaRPr>
              </a:p>
            </p:txBody>
          </p:sp>
        </mc:Choice>
        <mc:Fallback xmlns="">
          <p:sp>
            <p:nvSpPr>
              <p:cNvPr id="13" name="Content Placeholder 2">
                <a:extLst>
                  <a:ext uri="{FF2B5EF4-FFF2-40B4-BE49-F238E27FC236}">
                    <a16:creationId xmlns:a16="http://schemas.microsoft.com/office/drawing/2014/main" id="{31C6E831-A9EB-2C4F-A738-A639ED533E4B}"/>
                  </a:ext>
                </a:extLst>
              </p:cNvPr>
              <p:cNvSpPr txBox="1">
                <a:spLocks noRot="1" noChangeAspect="1" noMove="1" noResize="1" noEditPoints="1" noAdjustHandles="1" noChangeArrowheads="1" noChangeShapeType="1" noTextEdit="1"/>
              </p:cNvSpPr>
              <p:nvPr/>
            </p:nvSpPr>
            <p:spPr>
              <a:xfrm>
                <a:off x="2376614" y="2802870"/>
                <a:ext cx="2529016" cy="62611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2D9E186E-5517-9049-B96F-D5D8090989A0}"/>
                  </a:ext>
                </a:extLst>
              </p:cNvPr>
              <p:cNvSpPr txBox="1">
                <a:spLocks/>
              </p:cNvSpPr>
              <p:nvPr/>
            </p:nvSpPr>
            <p:spPr>
              <a:xfrm>
                <a:off x="2376614" y="3601415"/>
                <a:ext cx="2529016" cy="1736704"/>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left"/>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b="1" i="1" smtClean="0">
                              <a:solidFill>
                                <a:schemeClr val="bg1"/>
                              </a:solidFill>
                              <a:latin typeface="Cambria Math" panose="02040503050406030204" pitchFamily="18" charset="0"/>
                            </a:rPr>
                          </m:ctrlPr>
                        </m:sSubPr>
                        <m:e>
                          <m:r>
                            <a:rPr lang="en-US" b="1" i="1" smtClean="0">
                              <a:solidFill>
                                <a:schemeClr val="bg1"/>
                              </a:solidFill>
                              <a:latin typeface="Cambria Math" panose="02040503050406030204" pitchFamily="18" charset="0"/>
                            </a:rPr>
                            <m:t>𝒙</m:t>
                          </m:r>
                        </m:e>
                        <m:sub>
                          <m:r>
                            <a:rPr lang="en-US" b="1" i="1" smtClean="0">
                              <a:solidFill>
                                <a:schemeClr val="bg1"/>
                              </a:solidFill>
                              <a:latin typeface="Cambria Math" panose="02040503050406030204" pitchFamily="18" charset="0"/>
                            </a:rPr>
                            <m:t>𝟐</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7</m:t>
                      </m:r>
                    </m:oMath>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−2</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4</m:t>
                      </m:r>
                    </m:oMath>
                    <m:oMath xmlns:m="http://schemas.openxmlformats.org/officeDocument/2006/math">
                      <m:sSub>
                        <m:sSubPr>
                          <m:ctrlPr>
                            <a:rPr lang="en-US" b="1" i="1" smtClean="0">
                              <a:solidFill>
                                <a:schemeClr val="bg1"/>
                              </a:solidFill>
                              <a:latin typeface="Cambria Math" panose="02040503050406030204" pitchFamily="18" charset="0"/>
                            </a:rPr>
                          </m:ctrlPr>
                        </m:sSubPr>
                        <m:e>
                          <m:r>
                            <a:rPr lang="en-US" b="1" i="1" smtClean="0">
                              <a:solidFill>
                                <a:schemeClr val="bg1"/>
                              </a:solidFill>
                              <a:latin typeface="Cambria Math" panose="02040503050406030204" pitchFamily="18" charset="0"/>
                            </a:rPr>
                            <m:t>𝒙</m:t>
                          </m:r>
                        </m:e>
                        <m:sub>
                          <m:r>
                            <a:rPr lang="en-US" b="1" i="1" smtClean="0">
                              <a:solidFill>
                                <a:schemeClr val="bg1"/>
                              </a:solidFill>
                              <a:latin typeface="Cambria Math" panose="02040503050406030204" pitchFamily="18" charset="0"/>
                            </a:rPr>
                            <m:t>𝟏</m:t>
                          </m:r>
                        </m:sub>
                      </m:sSub>
                      <m:r>
                        <m:rPr>
                          <m:aln/>
                        </m:rPr>
                        <a:rPr lang="en-US" b="1" i="1" smtClean="0">
                          <a:solidFill>
                            <a:schemeClr val="bg1"/>
                          </a:solidFill>
                          <a:latin typeface="Cambria Math" panose="02040503050406030204" pitchFamily="18" charset="0"/>
                        </a:rPr>
                        <m:t>≥</m:t>
                      </m:r>
                      <m:r>
                        <a:rPr lang="en-US" b="1" i="1" smtClean="0">
                          <a:solidFill>
                            <a:schemeClr val="bg1"/>
                          </a:solidFill>
                          <a:latin typeface="Cambria Math" panose="02040503050406030204" pitchFamily="18" charset="0"/>
                        </a:rPr>
                        <m:t>𝟎</m:t>
                      </m:r>
                    </m:oMath>
                  </m:oMathPara>
                </a14:m>
                <a:endParaRPr lang="en-US" b="1" dirty="0">
                  <a:solidFill>
                    <a:schemeClr val="bg1"/>
                  </a:solidFill>
                </a:endParaRPr>
              </a:p>
            </p:txBody>
          </p:sp>
        </mc:Choice>
        <mc:Fallback xmlns="">
          <p:sp>
            <p:nvSpPr>
              <p:cNvPr id="14" name="Content Placeholder 2">
                <a:extLst>
                  <a:ext uri="{FF2B5EF4-FFF2-40B4-BE49-F238E27FC236}">
                    <a16:creationId xmlns:a16="http://schemas.microsoft.com/office/drawing/2014/main" id="{2D9E186E-5517-9049-B96F-D5D8090989A0}"/>
                  </a:ext>
                </a:extLst>
              </p:cNvPr>
              <p:cNvSpPr txBox="1">
                <a:spLocks noRot="1" noChangeAspect="1" noMove="1" noResize="1" noEditPoints="1" noAdjustHandles="1" noChangeArrowheads="1" noChangeShapeType="1" noTextEdit="1"/>
              </p:cNvSpPr>
              <p:nvPr/>
            </p:nvSpPr>
            <p:spPr>
              <a:xfrm>
                <a:off x="2376614" y="3601415"/>
                <a:ext cx="2529016" cy="1736704"/>
              </a:xfrm>
              <a:prstGeom prst="rect">
                <a:avLst/>
              </a:prstGeom>
              <a:blipFill>
                <a:blip r:embed="rId3"/>
                <a:stretch>
                  <a:fillRect/>
                </a:stretch>
              </a:blipFill>
            </p:spPr>
            <p:txBody>
              <a:bodyPr/>
              <a:lstStyle/>
              <a:p>
                <a:r>
                  <a:rPr lang="en-US">
                    <a:noFill/>
                  </a:rPr>
                  <a:t> </a:t>
                </a:r>
              </a:p>
            </p:txBody>
          </p:sp>
        </mc:Fallback>
      </mc:AlternateContent>
      <p:sp>
        <p:nvSpPr>
          <p:cNvPr id="15" name="Content Placeholder 2">
            <a:extLst>
              <a:ext uri="{FF2B5EF4-FFF2-40B4-BE49-F238E27FC236}">
                <a16:creationId xmlns:a16="http://schemas.microsoft.com/office/drawing/2014/main" id="{C2CA5508-E7FE-3D42-A0C5-665BB7EC3518}"/>
              </a:ext>
            </a:extLst>
          </p:cNvPr>
          <p:cNvSpPr txBox="1">
            <a:spLocks/>
          </p:cNvSpPr>
          <p:nvPr/>
        </p:nvSpPr>
        <p:spPr>
          <a:xfrm>
            <a:off x="1383952" y="5703560"/>
            <a:ext cx="2257170" cy="8970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We introduce new variables x</a:t>
            </a:r>
            <a:r>
              <a:rPr lang="en-US" sz="1800" i="1" baseline="-25000" dirty="0"/>
              <a:t>2</a:t>
            </a:r>
            <a:r>
              <a:rPr lang="en-US" sz="1800" i="1" dirty="0"/>
              <a:t>’ and x</a:t>
            </a:r>
            <a:r>
              <a:rPr lang="en-US" sz="1800" i="1" baseline="-25000" dirty="0"/>
              <a:t>2</a:t>
            </a:r>
            <a:r>
              <a:rPr lang="en-US" sz="1800" i="1" dirty="0"/>
              <a:t>’’</a:t>
            </a:r>
          </a:p>
        </p:txBody>
      </p:sp>
      <p:cxnSp>
        <p:nvCxnSpPr>
          <p:cNvPr id="16" name="Straight Connector 15">
            <a:extLst>
              <a:ext uri="{FF2B5EF4-FFF2-40B4-BE49-F238E27FC236}">
                <a16:creationId xmlns:a16="http://schemas.microsoft.com/office/drawing/2014/main" id="{1F0A555E-54D2-CA45-978B-3F2C8581D95D}"/>
              </a:ext>
            </a:extLst>
          </p:cNvPr>
          <p:cNvCxnSpPr>
            <a:cxnSpLocks/>
          </p:cNvCxnSpPr>
          <p:nvPr/>
        </p:nvCxnSpPr>
        <p:spPr>
          <a:xfrm flipV="1">
            <a:off x="2891481" y="5409437"/>
            <a:ext cx="749643" cy="371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4F93DD30-0635-3040-9138-D6602A6D6C92}"/>
              </a:ext>
            </a:extLst>
          </p:cNvPr>
          <p:cNvSpPr txBox="1">
            <a:spLocks/>
          </p:cNvSpPr>
          <p:nvPr/>
        </p:nvSpPr>
        <p:spPr>
          <a:xfrm>
            <a:off x="4905630" y="2785568"/>
            <a:ext cx="1704761" cy="5491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2000" i="1" dirty="0"/>
              <a:t>Maximize:</a:t>
            </a: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FEAA0B6A-E1BB-5141-BBEE-C3258B98ECBF}"/>
                  </a:ext>
                </a:extLst>
              </p:cNvPr>
              <p:cNvSpPr txBox="1">
                <a:spLocks/>
              </p:cNvSpPr>
              <p:nvPr/>
            </p:nvSpPr>
            <p:spPr>
              <a:xfrm>
                <a:off x="6643342" y="2785568"/>
                <a:ext cx="3810473" cy="626111"/>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2</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−3</m:t>
                      </m:r>
                      <m:sSubSup>
                        <m:sSubSupPr>
                          <m:ctrlPr>
                            <a:rPr lang="en-US" b="0" i="1" smtClean="0">
                              <a:solidFill>
                                <a:schemeClr val="bg1"/>
                              </a:solidFill>
                              <a:latin typeface="Cambria Math" panose="02040503050406030204" pitchFamily="18" charset="0"/>
                            </a:rPr>
                          </m:ctrlPr>
                        </m:sSubSup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up>
                          <m:r>
                            <a:rPr lang="en-US" b="0" i="1" smtClean="0">
                              <a:solidFill>
                                <a:schemeClr val="bg1"/>
                              </a:solidFill>
                              <a:latin typeface="Cambria Math" panose="02040503050406030204" pitchFamily="18" charset="0"/>
                            </a:rPr>
                            <m:t>′</m:t>
                          </m:r>
                        </m:sup>
                      </m:sSubSup>
                      <m:r>
                        <a:rPr lang="en-US" b="0" i="1" smtClean="0">
                          <a:solidFill>
                            <a:schemeClr val="bg1"/>
                          </a:solidFill>
                          <a:latin typeface="Cambria Math" panose="02040503050406030204" pitchFamily="18" charset="0"/>
                        </a:rPr>
                        <m:t>+3</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oMath>
                  </m:oMathPara>
                </a14:m>
                <a:endParaRPr lang="en-US" i="1" dirty="0">
                  <a:solidFill>
                    <a:schemeClr val="bg1"/>
                  </a:solidFill>
                </a:endParaRPr>
              </a:p>
            </p:txBody>
          </p:sp>
        </mc:Choice>
        <mc:Fallback xmlns="">
          <p:sp>
            <p:nvSpPr>
              <p:cNvPr id="18" name="Content Placeholder 2">
                <a:extLst>
                  <a:ext uri="{FF2B5EF4-FFF2-40B4-BE49-F238E27FC236}">
                    <a16:creationId xmlns:a16="http://schemas.microsoft.com/office/drawing/2014/main" id="{FEAA0B6A-E1BB-5141-BBEE-C3258B98ECBF}"/>
                  </a:ext>
                </a:extLst>
              </p:cNvPr>
              <p:cNvSpPr txBox="1">
                <a:spLocks noRot="1" noChangeAspect="1" noMove="1" noResize="1" noEditPoints="1" noAdjustHandles="1" noChangeArrowheads="1" noChangeShapeType="1" noTextEdit="1"/>
              </p:cNvSpPr>
              <p:nvPr/>
            </p:nvSpPr>
            <p:spPr>
              <a:xfrm>
                <a:off x="6643342" y="2785568"/>
                <a:ext cx="3810473" cy="62611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181E224D-D4C4-BC40-99F7-EC72A05BBF3F}"/>
                  </a:ext>
                </a:extLst>
              </p:cNvPr>
              <p:cNvSpPr txBox="1">
                <a:spLocks/>
              </p:cNvSpPr>
              <p:nvPr/>
            </p:nvSpPr>
            <p:spPr>
              <a:xfrm>
                <a:off x="6643342" y="3584113"/>
                <a:ext cx="3810473" cy="1736704"/>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left"/>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Sup>
                        <m:sSubSupPr>
                          <m:ctrlPr>
                            <a:rPr lang="en-US" b="0" i="1" smtClean="0">
                              <a:solidFill>
                                <a:schemeClr val="bg1"/>
                              </a:solidFill>
                              <a:latin typeface="Cambria Math" panose="02040503050406030204" pitchFamily="18" charset="0"/>
                            </a:rPr>
                          </m:ctrlPr>
                        </m:sSubSup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up>
                          <m:r>
                            <a:rPr lang="en-US" b="0" i="1" smtClean="0">
                              <a:solidFill>
                                <a:schemeClr val="bg1"/>
                              </a:solidFill>
                              <a:latin typeface="Cambria Math" panose="02040503050406030204" pitchFamily="18" charset="0"/>
                            </a:rPr>
                            <m:t>′</m:t>
                          </m:r>
                        </m:sup>
                      </m:sSubSup>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7</m:t>
                      </m:r>
                    </m:oMath>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−2</m:t>
                      </m:r>
                      <m:sSubSup>
                        <m:sSubSupPr>
                          <m:ctrlPr>
                            <a:rPr lang="en-US" b="0" i="1" smtClean="0">
                              <a:solidFill>
                                <a:schemeClr val="bg1"/>
                              </a:solidFill>
                              <a:latin typeface="Cambria Math" panose="02040503050406030204" pitchFamily="18" charset="0"/>
                            </a:rPr>
                          </m:ctrlPr>
                        </m:sSubSup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up>
                          <m:r>
                            <a:rPr lang="en-US" b="0" i="1" smtClean="0">
                              <a:solidFill>
                                <a:schemeClr val="bg1"/>
                              </a:solidFill>
                              <a:latin typeface="Cambria Math" panose="02040503050406030204" pitchFamily="18" charset="0"/>
                            </a:rPr>
                            <m:t>′</m:t>
                          </m:r>
                        </m:sup>
                      </m:sSubSup>
                      <m:r>
                        <a:rPr lang="en-US" b="0" i="1" smtClean="0">
                          <a:solidFill>
                            <a:schemeClr val="bg1"/>
                          </a:solidFill>
                          <a:latin typeface="Cambria Math" panose="02040503050406030204" pitchFamily="18" charset="0"/>
                        </a:rPr>
                        <m:t>+2</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4</m:t>
                      </m:r>
                    </m:oMath>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Sup>
                        <m:sSubSupPr>
                          <m:ctrlPr>
                            <a:rPr lang="en-US" b="0" i="1" smtClean="0">
                              <a:solidFill>
                                <a:schemeClr val="bg1"/>
                              </a:solidFill>
                              <a:latin typeface="Cambria Math" panose="02040503050406030204" pitchFamily="18" charset="0"/>
                            </a:rPr>
                          </m:ctrlPr>
                        </m:sSubSup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up>
                          <m:r>
                            <a:rPr lang="en-US" b="0" i="1" smtClean="0">
                              <a:solidFill>
                                <a:schemeClr val="bg1"/>
                              </a:solidFill>
                              <a:latin typeface="Cambria Math" panose="02040503050406030204" pitchFamily="18" charset="0"/>
                            </a:rPr>
                            <m:t>′</m:t>
                          </m:r>
                        </m:sup>
                      </m:sSubSup>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0</m:t>
                      </m:r>
                    </m:oMath>
                  </m:oMathPara>
                </a14:m>
                <a:endParaRPr lang="en-US" dirty="0">
                  <a:solidFill>
                    <a:schemeClr val="bg1"/>
                  </a:solidFill>
                </a:endParaRPr>
              </a:p>
            </p:txBody>
          </p:sp>
        </mc:Choice>
        <mc:Fallback xmlns="">
          <p:sp>
            <p:nvSpPr>
              <p:cNvPr id="19" name="Content Placeholder 2">
                <a:extLst>
                  <a:ext uri="{FF2B5EF4-FFF2-40B4-BE49-F238E27FC236}">
                    <a16:creationId xmlns:a16="http://schemas.microsoft.com/office/drawing/2014/main" id="{181E224D-D4C4-BC40-99F7-EC72A05BBF3F}"/>
                  </a:ext>
                </a:extLst>
              </p:cNvPr>
              <p:cNvSpPr txBox="1">
                <a:spLocks noRot="1" noChangeAspect="1" noMove="1" noResize="1" noEditPoints="1" noAdjustHandles="1" noChangeArrowheads="1" noChangeShapeType="1" noTextEdit="1"/>
              </p:cNvSpPr>
              <p:nvPr/>
            </p:nvSpPr>
            <p:spPr>
              <a:xfrm>
                <a:off x="6643342" y="3584113"/>
                <a:ext cx="3810473" cy="1736704"/>
              </a:xfrm>
              <a:prstGeom prst="rect">
                <a:avLst/>
              </a:prstGeom>
              <a:blipFill>
                <a:blip r:embed="rId5"/>
                <a:stretch>
                  <a:fillRect/>
                </a:stretch>
              </a:blipFill>
            </p:spPr>
            <p:txBody>
              <a:bodyPr/>
              <a:lstStyle/>
              <a:p>
                <a:r>
                  <a:rPr lang="en-US">
                    <a:noFill/>
                  </a:rPr>
                  <a:t> </a:t>
                </a:r>
              </a:p>
            </p:txBody>
          </p:sp>
        </mc:Fallback>
      </mc:AlternateContent>
      <p:sp>
        <p:nvSpPr>
          <p:cNvPr id="20" name="Content Placeholder 2">
            <a:extLst>
              <a:ext uri="{FF2B5EF4-FFF2-40B4-BE49-F238E27FC236}">
                <a16:creationId xmlns:a16="http://schemas.microsoft.com/office/drawing/2014/main" id="{3A707824-2492-F349-BB9F-260F5EA09DB1}"/>
              </a:ext>
            </a:extLst>
          </p:cNvPr>
          <p:cNvSpPr txBox="1">
            <a:spLocks/>
          </p:cNvSpPr>
          <p:nvPr/>
        </p:nvSpPr>
        <p:spPr>
          <a:xfrm>
            <a:off x="6787979" y="5818525"/>
            <a:ext cx="3665836" cy="8970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Replace x</a:t>
            </a:r>
            <a:r>
              <a:rPr lang="en-US" sz="1800" i="1" baseline="-25000" dirty="0"/>
              <a:t>2</a:t>
            </a:r>
            <a:r>
              <a:rPr lang="en-US" sz="1800" i="1" dirty="0"/>
              <a:t> with expression (x</a:t>
            </a:r>
            <a:r>
              <a:rPr lang="en-US" sz="1800" i="1" baseline="-25000" dirty="0"/>
              <a:t>2</a:t>
            </a:r>
            <a:r>
              <a:rPr lang="en-US" sz="1800" i="1" dirty="0"/>
              <a:t>’ – x</a:t>
            </a:r>
            <a:r>
              <a:rPr lang="en-US" sz="1800" i="1" baseline="-25000" dirty="0"/>
              <a:t>2</a:t>
            </a:r>
            <a:r>
              <a:rPr lang="en-US" sz="1800" i="1" dirty="0"/>
              <a:t>’’) and simplify</a:t>
            </a:r>
          </a:p>
        </p:txBody>
      </p:sp>
      <p:cxnSp>
        <p:nvCxnSpPr>
          <p:cNvPr id="21" name="Straight Connector 20">
            <a:extLst>
              <a:ext uri="{FF2B5EF4-FFF2-40B4-BE49-F238E27FC236}">
                <a16:creationId xmlns:a16="http://schemas.microsoft.com/office/drawing/2014/main" id="{F7585136-D94C-6942-90CB-D7F7C14C7495}"/>
              </a:ext>
            </a:extLst>
          </p:cNvPr>
          <p:cNvCxnSpPr>
            <a:cxnSpLocks/>
          </p:cNvCxnSpPr>
          <p:nvPr/>
        </p:nvCxnSpPr>
        <p:spPr>
          <a:xfrm flipH="1" flipV="1">
            <a:off x="8410832" y="5409437"/>
            <a:ext cx="197710" cy="4723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9DA896D-4849-A448-8494-4157DD11AF4A}"/>
              </a:ext>
            </a:extLst>
          </p:cNvPr>
          <p:cNvCxnSpPr>
            <a:cxnSpLocks/>
          </p:cNvCxnSpPr>
          <p:nvPr/>
        </p:nvCxnSpPr>
        <p:spPr>
          <a:xfrm>
            <a:off x="5102868" y="4267199"/>
            <a:ext cx="133912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012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normAutofit/>
          </a:bodyPr>
          <a:lstStyle/>
          <a:p>
            <a:pPr algn="ctr"/>
            <a:r>
              <a:rPr lang="en-US" dirty="0"/>
              <a:t>Issue 3: Equality Constraints</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3" y="1441048"/>
            <a:ext cx="10165342" cy="906736"/>
          </a:xfrm>
        </p:spPr>
        <p:txBody>
          <a:bodyPr>
            <a:normAutofit lnSpcReduction="10000"/>
          </a:bodyPr>
          <a:lstStyle/>
          <a:p>
            <a:pPr marL="0" indent="0">
              <a:buNone/>
            </a:pPr>
            <a:r>
              <a:rPr lang="en-US" b="1" i="1" u="sng" dirty="0"/>
              <a:t>Solution</a:t>
            </a:r>
            <a:r>
              <a:rPr lang="en-US" dirty="0"/>
              <a:t>: Separate into two inequality constraints instead (one of them will be fixed with issue 4 on the next slide)</a:t>
            </a:r>
          </a:p>
        </p:txBody>
      </p:sp>
      <p:sp>
        <p:nvSpPr>
          <p:cNvPr id="10" name="Content Placeholder 2">
            <a:extLst>
              <a:ext uri="{FF2B5EF4-FFF2-40B4-BE49-F238E27FC236}">
                <a16:creationId xmlns:a16="http://schemas.microsoft.com/office/drawing/2014/main" id="{8E3B0315-15CF-E54D-9428-1D3F8619D0B3}"/>
              </a:ext>
            </a:extLst>
          </p:cNvPr>
          <p:cNvSpPr txBox="1">
            <a:spLocks/>
          </p:cNvSpPr>
          <p:nvPr/>
        </p:nvSpPr>
        <p:spPr>
          <a:xfrm>
            <a:off x="325392" y="2802870"/>
            <a:ext cx="1704761" cy="5491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2000" i="1" dirty="0"/>
              <a:t>Maximize:</a:t>
            </a:r>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87487916-D693-D04F-9CD7-7A60716CD2FF}"/>
                  </a:ext>
                </a:extLst>
              </p:cNvPr>
              <p:cNvSpPr txBox="1">
                <a:spLocks/>
              </p:cNvSpPr>
              <p:nvPr/>
            </p:nvSpPr>
            <p:spPr>
              <a:xfrm>
                <a:off x="2063104" y="2802870"/>
                <a:ext cx="3810473" cy="626111"/>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2</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−3</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+3</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oMath>
                  </m:oMathPara>
                </a14:m>
                <a:endParaRPr lang="en-US" i="1" dirty="0">
                  <a:solidFill>
                    <a:schemeClr val="bg1"/>
                  </a:solidFill>
                </a:endParaRPr>
              </a:p>
            </p:txBody>
          </p:sp>
        </mc:Choice>
        <mc:Fallback xmlns="">
          <p:sp>
            <p:nvSpPr>
              <p:cNvPr id="13" name="Content Placeholder 2">
                <a:extLst>
                  <a:ext uri="{FF2B5EF4-FFF2-40B4-BE49-F238E27FC236}">
                    <a16:creationId xmlns:a16="http://schemas.microsoft.com/office/drawing/2014/main" id="{87487916-D693-D04F-9CD7-7A60716CD2FF}"/>
                  </a:ext>
                </a:extLst>
              </p:cNvPr>
              <p:cNvSpPr txBox="1">
                <a:spLocks noRot="1" noChangeAspect="1" noMove="1" noResize="1" noEditPoints="1" noAdjustHandles="1" noChangeArrowheads="1" noChangeShapeType="1" noTextEdit="1"/>
              </p:cNvSpPr>
              <p:nvPr/>
            </p:nvSpPr>
            <p:spPr>
              <a:xfrm>
                <a:off x="2063104" y="2802870"/>
                <a:ext cx="3810473" cy="62611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23A69199-7A9C-E54B-8FD0-B71A2024EF13}"/>
                  </a:ext>
                </a:extLst>
              </p:cNvPr>
              <p:cNvSpPr txBox="1">
                <a:spLocks/>
              </p:cNvSpPr>
              <p:nvPr/>
            </p:nvSpPr>
            <p:spPr>
              <a:xfrm>
                <a:off x="2063104" y="3601415"/>
                <a:ext cx="3810473" cy="1736704"/>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left"/>
                    </m:oMathParaPr>
                    <m:oMath xmlns:m="http://schemas.openxmlformats.org/officeDocument/2006/math">
                      <m:sSub>
                        <m:sSubPr>
                          <m:ctrlPr>
                            <a:rPr lang="en-US" b="1" i="1" smtClean="0">
                              <a:solidFill>
                                <a:schemeClr val="bg1"/>
                              </a:solidFill>
                              <a:latin typeface="Cambria Math" panose="02040503050406030204" pitchFamily="18" charset="0"/>
                            </a:rPr>
                          </m:ctrlPr>
                        </m:sSubPr>
                        <m:e>
                          <m:r>
                            <a:rPr lang="en-US" b="1" i="1" smtClean="0">
                              <a:solidFill>
                                <a:schemeClr val="bg1"/>
                              </a:solidFill>
                              <a:latin typeface="Cambria Math" panose="02040503050406030204" pitchFamily="18" charset="0"/>
                            </a:rPr>
                            <m:t>𝒙</m:t>
                          </m:r>
                        </m:e>
                        <m:sub>
                          <m:r>
                            <a:rPr lang="en-US" b="1" i="1" smtClean="0">
                              <a:solidFill>
                                <a:schemeClr val="bg1"/>
                              </a:solidFill>
                              <a:latin typeface="Cambria Math" panose="02040503050406030204" pitchFamily="18" charset="0"/>
                            </a:rPr>
                            <m:t>𝟏</m:t>
                          </m:r>
                        </m:sub>
                      </m:sSub>
                      <m:r>
                        <a:rPr lang="en-US" b="1" i="1" smtClean="0">
                          <a:solidFill>
                            <a:schemeClr val="bg1"/>
                          </a:solidFill>
                          <a:latin typeface="Cambria Math" panose="02040503050406030204" pitchFamily="18" charset="0"/>
                        </a:rPr>
                        <m:t>+</m:t>
                      </m:r>
                      <m:sSub>
                        <m:sSubPr>
                          <m:ctrlPr>
                            <a:rPr lang="en-US" b="1" i="1" smtClean="0">
                              <a:solidFill>
                                <a:schemeClr val="bg1"/>
                              </a:solidFill>
                              <a:latin typeface="Cambria Math" panose="02040503050406030204" pitchFamily="18" charset="0"/>
                            </a:rPr>
                          </m:ctrlPr>
                        </m:sSubPr>
                        <m:e>
                          <m:r>
                            <a:rPr lang="en-US" b="1" i="1" smtClean="0">
                              <a:solidFill>
                                <a:schemeClr val="bg1"/>
                              </a:solidFill>
                              <a:latin typeface="Cambria Math" panose="02040503050406030204" pitchFamily="18" charset="0"/>
                            </a:rPr>
                            <m:t>𝒙</m:t>
                          </m:r>
                        </m:e>
                        <m:sub>
                          <m:r>
                            <a:rPr lang="en-US" b="1" i="1" smtClean="0">
                              <a:solidFill>
                                <a:schemeClr val="bg1"/>
                              </a:solidFill>
                              <a:latin typeface="Cambria Math" panose="02040503050406030204" pitchFamily="18" charset="0"/>
                            </a:rPr>
                            <m:t>𝟐</m:t>
                          </m:r>
                        </m:sub>
                      </m:sSub>
                      <m:r>
                        <a:rPr lang="en-US" b="1" i="1" smtClean="0">
                          <a:solidFill>
                            <a:schemeClr val="bg1"/>
                          </a:solidFill>
                          <a:latin typeface="Cambria Math" panose="02040503050406030204" pitchFamily="18" charset="0"/>
                        </a:rPr>
                        <m:t>−</m:t>
                      </m:r>
                      <m:sSub>
                        <m:sSubPr>
                          <m:ctrlPr>
                            <a:rPr lang="en-US" b="1" i="1" smtClean="0">
                              <a:solidFill>
                                <a:schemeClr val="bg1"/>
                              </a:solidFill>
                              <a:latin typeface="Cambria Math" panose="02040503050406030204" pitchFamily="18" charset="0"/>
                            </a:rPr>
                          </m:ctrlPr>
                        </m:sSubPr>
                        <m:e>
                          <m:r>
                            <a:rPr lang="en-US" b="1" i="1" smtClean="0">
                              <a:solidFill>
                                <a:schemeClr val="bg1"/>
                              </a:solidFill>
                              <a:latin typeface="Cambria Math" panose="02040503050406030204" pitchFamily="18" charset="0"/>
                            </a:rPr>
                            <m:t>𝒙</m:t>
                          </m:r>
                        </m:e>
                        <m:sub>
                          <m:r>
                            <a:rPr lang="en-US" b="1" i="1" smtClean="0">
                              <a:solidFill>
                                <a:schemeClr val="bg1"/>
                              </a:solidFill>
                              <a:latin typeface="Cambria Math" panose="02040503050406030204" pitchFamily="18" charset="0"/>
                            </a:rPr>
                            <m:t>𝟑</m:t>
                          </m:r>
                        </m:sub>
                      </m:sSub>
                      <m:r>
                        <m:rPr>
                          <m:aln/>
                        </m:rPr>
                        <a:rPr lang="en-US" b="1" i="1" smtClean="0">
                          <a:solidFill>
                            <a:schemeClr val="bg1"/>
                          </a:solidFill>
                          <a:latin typeface="Cambria Math" panose="02040503050406030204" pitchFamily="18" charset="0"/>
                        </a:rPr>
                        <m:t>=</m:t>
                      </m:r>
                      <m:r>
                        <a:rPr lang="en-US" b="1" i="1" smtClean="0">
                          <a:solidFill>
                            <a:schemeClr val="bg1"/>
                          </a:solidFill>
                          <a:latin typeface="Cambria Math" panose="02040503050406030204" pitchFamily="18" charset="0"/>
                        </a:rPr>
                        <m:t>𝟕</m:t>
                      </m:r>
                    </m:oMath>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−2</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+2</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4</m:t>
                      </m:r>
                    </m:oMath>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0</m:t>
                      </m:r>
                    </m:oMath>
                  </m:oMathPara>
                </a14:m>
                <a:endParaRPr lang="en-US" dirty="0">
                  <a:solidFill>
                    <a:schemeClr val="bg1"/>
                  </a:solidFill>
                </a:endParaRPr>
              </a:p>
            </p:txBody>
          </p:sp>
        </mc:Choice>
        <mc:Fallback xmlns="">
          <p:sp>
            <p:nvSpPr>
              <p:cNvPr id="14" name="Content Placeholder 2">
                <a:extLst>
                  <a:ext uri="{FF2B5EF4-FFF2-40B4-BE49-F238E27FC236}">
                    <a16:creationId xmlns:a16="http://schemas.microsoft.com/office/drawing/2014/main" id="{23A69199-7A9C-E54B-8FD0-B71A2024EF13}"/>
                  </a:ext>
                </a:extLst>
              </p:cNvPr>
              <p:cNvSpPr txBox="1">
                <a:spLocks noRot="1" noChangeAspect="1" noMove="1" noResize="1" noEditPoints="1" noAdjustHandles="1" noChangeArrowheads="1" noChangeShapeType="1" noTextEdit="1"/>
              </p:cNvSpPr>
              <p:nvPr/>
            </p:nvSpPr>
            <p:spPr>
              <a:xfrm>
                <a:off x="2063104" y="3601415"/>
                <a:ext cx="3810473" cy="1736704"/>
              </a:xfrm>
              <a:prstGeom prst="rect">
                <a:avLst/>
              </a:prstGeom>
              <a:blipFill>
                <a:blip r:embed="rId3"/>
                <a:stretch>
                  <a:fillRect/>
                </a:stretch>
              </a:blipFill>
            </p:spPr>
            <p:txBody>
              <a:bodyPr/>
              <a:lstStyle/>
              <a:p>
                <a:r>
                  <a:rPr lang="en-US">
                    <a:noFill/>
                  </a:rPr>
                  <a:t> </a:t>
                </a:r>
              </a:p>
            </p:txBody>
          </p:sp>
        </mc:Fallback>
      </mc:AlternateContent>
      <p:sp>
        <p:nvSpPr>
          <p:cNvPr id="15" name="Content Placeholder 2">
            <a:extLst>
              <a:ext uri="{FF2B5EF4-FFF2-40B4-BE49-F238E27FC236}">
                <a16:creationId xmlns:a16="http://schemas.microsoft.com/office/drawing/2014/main" id="{36BA8B97-E8CD-A042-AAFC-B389F0077A66}"/>
              </a:ext>
            </a:extLst>
          </p:cNvPr>
          <p:cNvSpPr txBox="1">
            <a:spLocks/>
          </p:cNvSpPr>
          <p:nvPr/>
        </p:nvSpPr>
        <p:spPr>
          <a:xfrm>
            <a:off x="1383952" y="5703560"/>
            <a:ext cx="3707032" cy="8970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Notice we have renamed x</a:t>
            </a:r>
            <a:r>
              <a:rPr lang="en-US" sz="1800" i="1" baseline="-25000" dirty="0"/>
              <a:t>2</a:t>
            </a:r>
            <a:r>
              <a:rPr lang="en-US" sz="1800" i="1" dirty="0"/>
              <a:t>’ to x</a:t>
            </a:r>
            <a:r>
              <a:rPr lang="en-US" sz="1800" i="1" baseline="-25000" dirty="0"/>
              <a:t>2</a:t>
            </a:r>
            <a:r>
              <a:rPr lang="en-US" sz="1800" i="1" dirty="0"/>
              <a:t> and x</a:t>
            </a:r>
            <a:r>
              <a:rPr lang="en-US" sz="1800" i="1" baseline="-25000" dirty="0"/>
              <a:t>2</a:t>
            </a:r>
            <a:r>
              <a:rPr lang="en-US" sz="1800" i="1" dirty="0"/>
              <a:t>’’ to x</a:t>
            </a:r>
            <a:r>
              <a:rPr lang="en-US" sz="1800" i="1" baseline="-25000" dirty="0"/>
              <a:t>3</a:t>
            </a:r>
            <a:r>
              <a:rPr lang="en-US" sz="1800" i="1" dirty="0"/>
              <a:t> here</a:t>
            </a:r>
          </a:p>
        </p:txBody>
      </p:sp>
      <p:cxnSp>
        <p:nvCxnSpPr>
          <p:cNvPr id="16" name="Straight Connector 15">
            <a:extLst>
              <a:ext uri="{FF2B5EF4-FFF2-40B4-BE49-F238E27FC236}">
                <a16:creationId xmlns:a16="http://schemas.microsoft.com/office/drawing/2014/main" id="{D6448496-210C-4247-9BB5-BF783CE9CA87}"/>
              </a:ext>
            </a:extLst>
          </p:cNvPr>
          <p:cNvCxnSpPr>
            <a:cxnSpLocks/>
          </p:cNvCxnSpPr>
          <p:nvPr/>
        </p:nvCxnSpPr>
        <p:spPr>
          <a:xfrm flipV="1">
            <a:off x="2891481" y="5409437"/>
            <a:ext cx="749643" cy="371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44B10ACF-E1D6-C741-ADD8-798F47F6EF5B}"/>
              </a:ext>
            </a:extLst>
          </p:cNvPr>
          <p:cNvSpPr txBox="1">
            <a:spLocks/>
          </p:cNvSpPr>
          <p:nvPr/>
        </p:nvSpPr>
        <p:spPr>
          <a:xfrm>
            <a:off x="5952309" y="2802870"/>
            <a:ext cx="1704761" cy="5491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2000" i="1" dirty="0"/>
              <a:t>Maximize:</a:t>
            </a: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F3DF49C0-11B5-9E40-ADAC-168042B2725F}"/>
                  </a:ext>
                </a:extLst>
              </p:cNvPr>
              <p:cNvSpPr txBox="1">
                <a:spLocks/>
              </p:cNvSpPr>
              <p:nvPr/>
            </p:nvSpPr>
            <p:spPr>
              <a:xfrm>
                <a:off x="7690021" y="2802870"/>
                <a:ext cx="3810473" cy="626111"/>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2</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−3</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+3</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oMath>
                  </m:oMathPara>
                </a14:m>
                <a:endParaRPr lang="en-US" i="1" dirty="0">
                  <a:solidFill>
                    <a:schemeClr val="bg1"/>
                  </a:solidFill>
                </a:endParaRPr>
              </a:p>
            </p:txBody>
          </p:sp>
        </mc:Choice>
        <mc:Fallback xmlns="">
          <p:sp>
            <p:nvSpPr>
              <p:cNvPr id="18" name="Content Placeholder 2">
                <a:extLst>
                  <a:ext uri="{FF2B5EF4-FFF2-40B4-BE49-F238E27FC236}">
                    <a16:creationId xmlns:a16="http://schemas.microsoft.com/office/drawing/2014/main" id="{F3DF49C0-11B5-9E40-ADAC-168042B2725F}"/>
                  </a:ext>
                </a:extLst>
              </p:cNvPr>
              <p:cNvSpPr txBox="1">
                <a:spLocks noRot="1" noChangeAspect="1" noMove="1" noResize="1" noEditPoints="1" noAdjustHandles="1" noChangeArrowheads="1" noChangeShapeType="1" noTextEdit="1"/>
              </p:cNvSpPr>
              <p:nvPr/>
            </p:nvSpPr>
            <p:spPr>
              <a:xfrm>
                <a:off x="7690021" y="2802870"/>
                <a:ext cx="3810473" cy="62611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C0D48C0D-6859-7B43-B95D-297BCFA9F3C0}"/>
                  </a:ext>
                </a:extLst>
              </p:cNvPr>
              <p:cNvSpPr txBox="1">
                <a:spLocks/>
              </p:cNvSpPr>
              <p:nvPr/>
            </p:nvSpPr>
            <p:spPr>
              <a:xfrm>
                <a:off x="7690021" y="3601415"/>
                <a:ext cx="3810473" cy="1736704"/>
              </a:xfrm>
              <a:prstGeom prst="rect">
                <a:avLst/>
              </a:prstGeom>
              <a:solidFill>
                <a:schemeClr val="bg2">
                  <a:lumMod val="10000"/>
                  <a:lumOff val="90000"/>
                </a:schemeClr>
              </a:solidFill>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left"/>
                    </m:oMathParaPr>
                    <m:oMath xmlns:m="http://schemas.openxmlformats.org/officeDocument/2006/math">
                      <m:sSub>
                        <m:sSubPr>
                          <m:ctrlPr>
                            <a:rPr lang="en-US" b="1" i="1" smtClean="0">
                              <a:solidFill>
                                <a:schemeClr val="bg1"/>
                              </a:solidFill>
                              <a:latin typeface="Cambria Math" panose="02040503050406030204" pitchFamily="18" charset="0"/>
                            </a:rPr>
                          </m:ctrlPr>
                        </m:sSubPr>
                        <m:e>
                          <m:r>
                            <a:rPr lang="en-US" b="1" i="1" smtClean="0">
                              <a:solidFill>
                                <a:schemeClr val="bg1"/>
                              </a:solidFill>
                              <a:latin typeface="Cambria Math" panose="02040503050406030204" pitchFamily="18" charset="0"/>
                            </a:rPr>
                            <m:t>𝒙</m:t>
                          </m:r>
                        </m:e>
                        <m:sub>
                          <m:r>
                            <a:rPr lang="en-US" b="1" i="1" smtClean="0">
                              <a:solidFill>
                                <a:schemeClr val="bg1"/>
                              </a:solidFill>
                              <a:latin typeface="Cambria Math" panose="02040503050406030204" pitchFamily="18" charset="0"/>
                            </a:rPr>
                            <m:t>𝟏</m:t>
                          </m:r>
                        </m:sub>
                      </m:sSub>
                      <m:r>
                        <a:rPr lang="en-US" b="1" i="1" smtClean="0">
                          <a:solidFill>
                            <a:schemeClr val="bg1"/>
                          </a:solidFill>
                          <a:latin typeface="Cambria Math" panose="02040503050406030204" pitchFamily="18" charset="0"/>
                        </a:rPr>
                        <m:t>+</m:t>
                      </m:r>
                      <m:sSub>
                        <m:sSubPr>
                          <m:ctrlPr>
                            <a:rPr lang="en-US" b="1" i="1" smtClean="0">
                              <a:solidFill>
                                <a:schemeClr val="bg1"/>
                              </a:solidFill>
                              <a:latin typeface="Cambria Math" panose="02040503050406030204" pitchFamily="18" charset="0"/>
                            </a:rPr>
                          </m:ctrlPr>
                        </m:sSubPr>
                        <m:e>
                          <m:r>
                            <a:rPr lang="en-US" b="1" i="1" smtClean="0">
                              <a:solidFill>
                                <a:schemeClr val="bg1"/>
                              </a:solidFill>
                              <a:latin typeface="Cambria Math" panose="02040503050406030204" pitchFamily="18" charset="0"/>
                            </a:rPr>
                            <m:t>𝒙</m:t>
                          </m:r>
                        </m:e>
                        <m:sub>
                          <m:r>
                            <a:rPr lang="en-US" b="1" i="1" smtClean="0">
                              <a:solidFill>
                                <a:schemeClr val="bg1"/>
                              </a:solidFill>
                              <a:latin typeface="Cambria Math" panose="02040503050406030204" pitchFamily="18" charset="0"/>
                            </a:rPr>
                            <m:t>𝟐</m:t>
                          </m:r>
                        </m:sub>
                      </m:sSub>
                      <m:r>
                        <a:rPr lang="en-US" b="1" i="1" smtClean="0">
                          <a:solidFill>
                            <a:schemeClr val="bg1"/>
                          </a:solidFill>
                          <a:latin typeface="Cambria Math" panose="02040503050406030204" pitchFamily="18" charset="0"/>
                        </a:rPr>
                        <m:t>−</m:t>
                      </m:r>
                      <m:sSub>
                        <m:sSubPr>
                          <m:ctrlPr>
                            <a:rPr lang="en-US" b="1" i="1" smtClean="0">
                              <a:solidFill>
                                <a:schemeClr val="bg1"/>
                              </a:solidFill>
                              <a:latin typeface="Cambria Math" panose="02040503050406030204" pitchFamily="18" charset="0"/>
                            </a:rPr>
                          </m:ctrlPr>
                        </m:sSubPr>
                        <m:e>
                          <m:r>
                            <a:rPr lang="en-US" b="1" i="1" smtClean="0">
                              <a:solidFill>
                                <a:schemeClr val="bg1"/>
                              </a:solidFill>
                              <a:latin typeface="Cambria Math" panose="02040503050406030204" pitchFamily="18" charset="0"/>
                            </a:rPr>
                            <m:t>𝒙</m:t>
                          </m:r>
                        </m:e>
                        <m:sub>
                          <m:r>
                            <a:rPr lang="en-US" b="1" i="1" smtClean="0">
                              <a:solidFill>
                                <a:schemeClr val="bg1"/>
                              </a:solidFill>
                              <a:latin typeface="Cambria Math" panose="02040503050406030204" pitchFamily="18" charset="0"/>
                            </a:rPr>
                            <m:t>𝟑</m:t>
                          </m:r>
                        </m:sub>
                      </m:sSub>
                      <m:r>
                        <m:rPr>
                          <m:aln/>
                        </m:rPr>
                        <a:rPr lang="en-US" b="1" i="1" smtClean="0">
                          <a:solidFill>
                            <a:schemeClr val="bg1"/>
                          </a:solidFill>
                          <a:latin typeface="Cambria Math" panose="02040503050406030204" pitchFamily="18" charset="0"/>
                        </a:rPr>
                        <m:t>≤</m:t>
                      </m:r>
                      <m:r>
                        <a:rPr lang="en-US" b="1" i="1" smtClean="0">
                          <a:solidFill>
                            <a:schemeClr val="bg1"/>
                          </a:solidFill>
                          <a:latin typeface="Cambria Math" panose="02040503050406030204" pitchFamily="18" charset="0"/>
                        </a:rPr>
                        <m:t>𝟕</m:t>
                      </m:r>
                    </m:oMath>
                    <m:oMath xmlns:m="http://schemas.openxmlformats.org/officeDocument/2006/math">
                      <m:sSub>
                        <m:sSubPr>
                          <m:ctrlPr>
                            <a:rPr lang="en-US" b="1" i="1" smtClean="0">
                              <a:solidFill>
                                <a:schemeClr val="bg1"/>
                              </a:solidFill>
                              <a:latin typeface="Cambria Math" panose="02040503050406030204" pitchFamily="18" charset="0"/>
                            </a:rPr>
                          </m:ctrlPr>
                        </m:sSubPr>
                        <m:e>
                          <m:r>
                            <a:rPr lang="en-US" b="1" i="1" smtClean="0">
                              <a:solidFill>
                                <a:schemeClr val="bg1"/>
                              </a:solidFill>
                              <a:latin typeface="Cambria Math" panose="02040503050406030204" pitchFamily="18" charset="0"/>
                            </a:rPr>
                            <m:t>𝒙</m:t>
                          </m:r>
                        </m:e>
                        <m:sub>
                          <m:r>
                            <a:rPr lang="en-US" b="1" i="1" smtClean="0">
                              <a:solidFill>
                                <a:schemeClr val="bg1"/>
                              </a:solidFill>
                              <a:latin typeface="Cambria Math" panose="02040503050406030204" pitchFamily="18" charset="0"/>
                            </a:rPr>
                            <m:t>𝟏</m:t>
                          </m:r>
                        </m:sub>
                      </m:sSub>
                      <m:r>
                        <a:rPr lang="en-US" b="1" i="1" smtClean="0">
                          <a:solidFill>
                            <a:schemeClr val="bg1"/>
                          </a:solidFill>
                          <a:latin typeface="Cambria Math" panose="02040503050406030204" pitchFamily="18" charset="0"/>
                        </a:rPr>
                        <m:t>+</m:t>
                      </m:r>
                      <m:sSub>
                        <m:sSubPr>
                          <m:ctrlPr>
                            <a:rPr lang="en-US" b="1" i="1" smtClean="0">
                              <a:solidFill>
                                <a:schemeClr val="bg1"/>
                              </a:solidFill>
                              <a:latin typeface="Cambria Math" panose="02040503050406030204" pitchFamily="18" charset="0"/>
                            </a:rPr>
                          </m:ctrlPr>
                        </m:sSubPr>
                        <m:e>
                          <m:r>
                            <a:rPr lang="en-US" b="1" i="1" smtClean="0">
                              <a:solidFill>
                                <a:schemeClr val="bg1"/>
                              </a:solidFill>
                              <a:latin typeface="Cambria Math" panose="02040503050406030204" pitchFamily="18" charset="0"/>
                            </a:rPr>
                            <m:t>𝒙</m:t>
                          </m:r>
                        </m:e>
                        <m:sub>
                          <m:r>
                            <a:rPr lang="en-US" b="1" i="1" smtClean="0">
                              <a:solidFill>
                                <a:schemeClr val="bg1"/>
                              </a:solidFill>
                              <a:latin typeface="Cambria Math" panose="02040503050406030204" pitchFamily="18" charset="0"/>
                            </a:rPr>
                            <m:t>𝟐</m:t>
                          </m:r>
                        </m:sub>
                      </m:sSub>
                      <m:r>
                        <a:rPr lang="en-US" b="1" i="1" smtClean="0">
                          <a:solidFill>
                            <a:schemeClr val="bg1"/>
                          </a:solidFill>
                          <a:latin typeface="Cambria Math" panose="02040503050406030204" pitchFamily="18" charset="0"/>
                        </a:rPr>
                        <m:t>−</m:t>
                      </m:r>
                      <m:sSub>
                        <m:sSubPr>
                          <m:ctrlPr>
                            <a:rPr lang="en-US" b="1" i="1" smtClean="0">
                              <a:solidFill>
                                <a:schemeClr val="bg1"/>
                              </a:solidFill>
                              <a:latin typeface="Cambria Math" panose="02040503050406030204" pitchFamily="18" charset="0"/>
                            </a:rPr>
                          </m:ctrlPr>
                        </m:sSubPr>
                        <m:e>
                          <m:r>
                            <a:rPr lang="en-US" b="1" i="1" smtClean="0">
                              <a:solidFill>
                                <a:schemeClr val="bg1"/>
                              </a:solidFill>
                              <a:latin typeface="Cambria Math" panose="02040503050406030204" pitchFamily="18" charset="0"/>
                            </a:rPr>
                            <m:t>𝒙</m:t>
                          </m:r>
                        </m:e>
                        <m:sub>
                          <m:r>
                            <a:rPr lang="en-US" b="1" i="1" smtClean="0">
                              <a:solidFill>
                                <a:schemeClr val="bg1"/>
                              </a:solidFill>
                              <a:latin typeface="Cambria Math" panose="02040503050406030204" pitchFamily="18" charset="0"/>
                            </a:rPr>
                            <m:t>𝟑</m:t>
                          </m:r>
                        </m:sub>
                      </m:sSub>
                      <m:r>
                        <a:rPr lang="en-US" b="1" i="1" smtClean="0">
                          <a:solidFill>
                            <a:schemeClr val="bg1"/>
                          </a:solidFill>
                          <a:latin typeface="Cambria Math" panose="02040503050406030204" pitchFamily="18" charset="0"/>
                        </a:rPr>
                        <m:t>≥</m:t>
                      </m:r>
                      <m:r>
                        <a:rPr lang="en-US" b="1" i="1" smtClean="0">
                          <a:solidFill>
                            <a:schemeClr val="bg1"/>
                          </a:solidFill>
                          <a:latin typeface="Cambria Math" panose="02040503050406030204" pitchFamily="18" charset="0"/>
                        </a:rPr>
                        <m:t>𝟕</m:t>
                      </m:r>
                    </m:oMath>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−2</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+2</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4</m:t>
                      </m:r>
                    </m:oMath>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0</m:t>
                      </m:r>
                    </m:oMath>
                  </m:oMathPara>
                </a14:m>
                <a:endParaRPr lang="en-US" dirty="0">
                  <a:solidFill>
                    <a:schemeClr val="bg1"/>
                  </a:solidFill>
                </a:endParaRPr>
              </a:p>
            </p:txBody>
          </p:sp>
        </mc:Choice>
        <mc:Fallback xmlns="">
          <p:sp>
            <p:nvSpPr>
              <p:cNvPr id="19" name="Content Placeholder 2">
                <a:extLst>
                  <a:ext uri="{FF2B5EF4-FFF2-40B4-BE49-F238E27FC236}">
                    <a16:creationId xmlns:a16="http://schemas.microsoft.com/office/drawing/2014/main" id="{C0D48C0D-6859-7B43-B95D-297BCFA9F3C0}"/>
                  </a:ext>
                </a:extLst>
              </p:cNvPr>
              <p:cNvSpPr txBox="1">
                <a:spLocks noRot="1" noChangeAspect="1" noMove="1" noResize="1" noEditPoints="1" noAdjustHandles="1" noChangeArrowheads="1" noChangeShapeType="1" noTextEdit="1"/>
              </p:cNvSpPr>
              <p:nvPr/>
            </p:nvSpPr>
            <p:spPr>
              <a:xfrm>
                <a:off x="7690021" y="3601415"/>
                <a:ext cx="3810473" cy="1736704"/>
              </a:xfrm>
              <a:prstGeom prst="rect">
                <a:avLst/>
              </a:prstGeom>
              <a:blipFill>
                <a:blip r:embed="rId5"/>
                <a:stretch>
                  <a:fillRect/>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74AABF79-CD13-AB43-B3D6-149AA8F5E5F4}"/>
              </a:ext>
            </a:extLst>
          </p:cNvPr>
          <p:cNvCxnSpPr>
            <a:cxnSpLocks/>
          </p:cNvCxnSpPr>
          <p:nvPr/>
        </p:nvCxnSpPr>
        <p:spPr>
          <a:xfrm>
            <a:off x="6018213" y="3871784"/>
            <a:ext cx="1469984" cy="2306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542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normAutofit/>
              </a:bodyPr>
              <a:lstStyle/>
              <a:p>
                <a:pPr algn="ctr"/>
                <a:r>
                  <a:rPr lang="en-US" dirty="0"/>
                  <a:t>Issue 4: Inequality Constraints (</a:t>
                </a:r>
                <a14:m>
                  <m:oMath xmlns:m="http://schemas.openxmlformats.org/officeDocument/2006/math">
                    <m:r>
                      <a:rPr lang="en-US" b="0" i="1" smtClean="0">
                        <a:latin typeface="Cambria Math" panose="02040503050406030204" pitchFamily="18" charset="0"/>
                      </a:rPr>
                      <m:t>≥</m:t>
                    </m:r>
                  </m:oMath>
                </a14:m>
                <a:r>
                  <a:rPr lang="en-US" dirty="0"/>
                  <a:t>)</a:t>
                </a:r>
              </a:p>
            </p:txBody>
          </p:sp>
        </mc:Choice>
        <mc:Fallback xmlns="">
          <p:sp>
            <p:nvSpPr>
              <p:cNvPr id="2" name="Title 1">
                <a:extLst>
                  <a:ext uri="{FF2B5EF4-FFF2-40B4-BE49-F238E27FC236}">
                    <a16:creationId xmlns:a16="http://schemas.microsoft.com/office/drawing/2014/main" id="{D63C04CD-2329-4D47-84D9-12CB3EDD9F46}"/>
                  </a:ext>
                </a:extLst>
              </p:cNvPr>
              <p:cNvSpPr>
                <a:spLocks noGrp="1" noRot="1" noChangeAspect="1" noMove="1" noResize="1" noEditPoints="1" noAdjustHandles="1" noChangeArrowheads="1" noChangeShapeType="1" noTextEdit="1"/>
              </p:cNvSpPr>
              <p:nvPr>
                <p:ph type="title"/>
              </p:nvPr>
            </p:nvSpPr>
            <p:spPr>
              <a:xfrm>
                <a:off x="1141413" y="125537"/>
                <a:ext cx="9905998" cy="860425"/>
              </a:xfrm>
              <a:blipFill>
                <a:blip r:embed="rId2"/>
                <a:stretch>
                  <a:fillRect b="-8696"/>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3" y="1441048"/>
            <a:ext cx="10165342" cy="906736"/>
          </a:xfrm>
        </p:spPr>
        <p:txBody>
          <a:bodyPr>
            <a:normAutofit/>
          </a:bodyPr>
          <a:lstStyle/>
          <a:p>
            <a:pPr marL="0" indent="0">
              <a:buNone/>
            </a:pPr>
            <a:r>
              <a:rPr lang="en-US" b="1" i="1" u="sng" dirty="0"/>
              <a:t>Solution</a:t>
            </a:r>
            <a:r>
              <a:rPr lang="en-US" dirty="0"/>
              <a:t>: Multiply through by -1 to reverse the inequality sign</a:t>
            </a:r>
          </a:p>
        </p:txBody>
      </p:sp>
      <p:sp>
        <p:nvSpPr>
          <p:cNvPr id="15" name="Content Placeholder 2">
            <a:extLst>
              <a:ext uri="{FF2B5EF4-FFF2-40B4-BE49-F238E27FC236}">
                <a16:creationId xmlns:a16="http://schemas.microsoft.com/office/drawing/2014/main" id="{C2B432B3-8223-944E-BEE0-B2FE3C0C2D5B}"/>
              </a:ext>
            </a:extLst>
          </p:cNvPr>
          <p:cNvSpPr txBox="1">
            <a:spLocks/>
          </p:cNvSpPr>
          <p:nvPr/>
        </p:nvSpPr>
        <p:spPr>
          <a:xfrm>
            <a:off x="282611" y="2802870"/>
            <a:ext cx="1704761" cy="5491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2000" i="1" dirty="0"/>
              <a:t>Maximize:</a:t>
            </a:r>
          </a:p>
        </p:txBody>
      </p:sp>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id="{7E76F91F-9466-484D-8EFE-9C6173048EDB}"/>
                  </a:ext>
                </a:extLst>
              </p:cNvPr>
              <p:cNvSpPr txBox="1">
                <a:spLocks/>
              </p:cNvSpPr>
              <p:nvPr/>
            </p:nvSpPr>
            <p:spPr>
              <a:xfrm>
                <a:off x="2020323" y="2802870"/>
                <a:ext cx="3810473" cy="626111"/>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2</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−3</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+3</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oMath>
                  </m:oMathPara>
                </a14:m>
                <a:endParaRPr lang="en-US" i="1" dirty="0">
                  <a:solidFill>
                    <a:schemeClr val="bg1"/>
                  </a:solidFill>
                </a:endParaRPr>
              </a:p>
            </p:txBody>
          </p:sp>
        </mc:Choice>
        <mc:Fallback xmlns="">
          <p:sp>
            <p:nvSpPr>
              <p:cNvPr id="16" name="Content Placeholder 2">
                <a:extLst>
                  <a:ext uri="{FF2B5EF4-FFF2-40B4-BE49-F238E27FC236}">
                    <a16:creationId xmlns:a16="http://schemas.microsoft.com/office/drawing/2014/main" id="{7E76F91F-9466-484D-8EFE-9C6173048EDB}"/>
                  </a:ext>
                </a:extLst>
              </p:cNvPr>
              <p:cNvSpPr txBox="1">
                <a:spLocks noRot="1" noChangeAspect="1" noMove="1" noResize="1" noEditPoints="1" noAdjustHandles="1" noChangeArrowheads="1" noChangeShapeType="1" noTextEdit="1"/>
              </p:cNvSpPr>
              <p:nvPr/>
            </p:nvSpPr>
            <p:spPr>
              <a:xfrm>
                <a:off x="2020323" y="2802870"/>
                <a:ext cx="3810473" cy="62611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926BD0C3-4103-6545-841D-372EEF342D1B}"/>
                  </a:ext>
                </a:extLst>
              </p:cNvPr>
              <p:cNvSpPr txBox="1">
                <a:spLocks/>
              </p:cNvSpPr>
              <p:nvPr/>
            </p:nvSpPr>
            <p:spPr>
              <a:xfrm>
                <a:off x="2020323" y="3601415"/>
                <a:ext cx="3810473" cy="1736704"/>
              </a:xfrm>
              <a:prstGeom prst="rect">
                <a:avLst/>
              </a:prstGeom>
              <a:solidFill>
                <a:schemeClr val="bg2">
                  <a:lumMod val="10000"/>
                  <a:lumOff val="90000"/>
                </a:schemeClr>
              </a:solidFill>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left"/>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7</m:t>
                      </m:r>
                    </m:oMath>
                    <m:oMath xmlns:m="http://schemas.openxmlformats.org/officeDocument/2006/math">
                      <m:sSub>
                        <m:sSubPr>
                          <m:ctrlPr>
                            <a:rPr lang="en-US" b="1" i="1" smtClean="0">
                              <a:solidFill>
                                <a:schemeClr val="bg1"/>
                              </a:solidFill>
                              <a:latin typeface="Cambria Math" panose="02040503050406030204" pitchFamily="18" charset="0"/>
                            </a:rPr>
                          </m:ctrlPr>
                        </m:sSubPr>
                        <m:e>
                          <m:r>
                            <a:rPr lang="en-US" b="1" i="1" smtClean="0">
                              <a:solidFill>
                                <a:schemeClr val="bg1"/>
                              </a:solidFill>
                              <a:latin typeface="Cambria Math" panose="02040503050406030204" pitchFamily="18" charset="0"/>
                            </a:rPr>
                            <m:t>𝒙</m:t>
                          </m:r>
                        </m:e>
                        <m:sub>
                          <m:r>
                            <a:rPr lang="en-US" b="1" i="1" smtClean="0">
                              <a:solidFill>
                                <a:schemeClr val="bg1"/>
                              </a:solidFill>
                              <a:latin typeface="Cambria Math" panose="02040503050406030204" pitchFamily="18" charset="0"/>
                            </a:rPr>
                            <m:t>𝟏</m:t>
                          </m:r>
                        </m:sub>
                      </m:sSub>
                      <m:r>
                        <a:rPr lang="en-US" b="1" i="1" smtClean="0">
                          <a:solidFill>
                            <a:schemeClr val="bg1"/>
                          </a:solidFill>
                          <a:latin typeface="Cambria Math" panose="02040503050406030204" pitchFamily="18" charset="0"/>
                        </a:rPr>
                        <m:t>+</m:t>
                      </m:r>
                      <m:sSub>
                        <m:sSubPr>
                          <m:ctrlPr>
                            <a:rPr lang="en-US" b="1" i="1" smtClean="0">
                              <a:solidFill>
                                <a:schemeClr val="bg1"/>
                              </a:solidFill>
                              <a:latin typeface="Cambria Math" panose="02040503050406030204" pitchFamily="18" charset="0"/>
                            </a:rPr>
                          </m:ctrlPr>
                        </m:sSubPr>
                        <m:e>
                          <m:r>
                            <a:rPr lang="en-US" b="1" i="1" smtClean="0">
                              <a:solidFill>
                                <a:schemeClr val="bg1"/>
                              </a:solidFill>
                              <a:latin typeface="Cambria Math" panose="02040503050406030204" pitchFamily="18" charset="0"/>
                            </a:rPr>
                            <m:t>𝒙</m:t>
                          </m:r>
                        </m:e>
                        <m:sub>
                          <m:r>
                            <a:rPr lang="en-US" b="1" i="1" smtClean="0">
                              <a:solidFill>
                                <a:schemeClr val="bg1"/>
                              </a:solidFill>
                              <a:latin typeface="Cambria Math" panose="02040503050406030204" pitchFamily="18" charset="0"/>
                            </a:rPr>
                            <m:t>𝟐</m:t>
                          </m:r>
                        </m:sub>
                      </m:sSub>
                      <m:r>
                        <a:rPr lang="en-US" b="1" i="1" smtClean="0">
                          <a:solidFill>
                            <a:schemeClr val="bg1"/>
                          </a:solidFill>
                          <a:latin typeface="Cambria Math" panose="02040503050406030204" pitchFamily="18" charset="0"/>
                        </a:rPr>
                        <m:t>−</m:t>
                      </m:r>
                      <m:sSub>
                        <m:sSubPr>
                          <m:ctrlPr>
                            <a:rPr lang="en-US" b="1" i="1" smtClean="0">
                              <a:solidFill>
                                <a:schemeClr val="bg1"/>
                              </a:solidFill>
                              <a:latin typeface="Cambria Math" panose="02040503050406030204" pitchFamily="18" charset="0"/>
                            </a:rPr>
                          </m:ctrlPr>
                        </m:sSubPr>
                        <m:e>
                          <m:r>
                            <a:rPr lang="en-US" b="1" i="1" smtClean="0">
                              <a:solidFill>
                                <a:schemeClr val="bg1"/>
                              </a:solidFill>
                              <a:latin typeface="Cambria Math" panose="02040503050406030204" pitchFamily="18" charset="0"/>
                            </a:rPr>
                            <m:t>𝒙</m:t>
                          </m:r>
                        </m:e>
                        <m:sub>
                          <m:r>
                            <a:rPr lang="en-US" b="1" i="1" smtClean="0">
                              <a:solidFill>
                                <a:schemeClr val="bg1"/>
                              </a:solidFill>
                              <a:latin typeface="Cambria Math" panose="02040503050406030204" pitchFamily="18" charset="0"/>
                            </a:rPr>
                            <m:t>𝟑</m:t>
                          </m:r>
                        </m:sub>
                      </m:sSub>
                      <m:r>
                        <m:rPr>
                          <m:aln/>
                        </m:rPr>
                        <a:rPr lang="en-US" b="1" i="1" smtClean="0">
                          <a:solidFill>
                            <a:schemeClr val="bg1"/>
                          </a:solidFill>
                          <a:latin typeface="Cambria Math" panose="02040503050406030204" pitchFamily="18" charset="0"/>
                        </a:rPr>
                        <m:t>≥</m:t>
                      </m:r>
                      <m:r>
                        <a:rPr lang="en-US" b="1" i="1" smtClean="0">
                          <a:solidFill>
                            <a:schemeClr val="bg1"/>
                          </a:solidFill>
                          <a:latin typeface="Cambria Math" panose="02040503050406030204" pitchFamily="18" charset="0"/>
                        </a:rPr>
                        <m:t>𝟕</m:t>
                      </m:r>
                    </m:oMath>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−2</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+2</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4</m:t>
                      </m:r>
                    </m:oMath>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0</m:t>
                      </m:r>
                    </m:oMath>
                  </m:oMathPara>
                </a14:m>
                <a:endParaRPr lang="en-US" dirty="0">
                  <a:solidFill>
                    <a:schemeClr val="bg1"/>
                  </a:solidFill>
                </a:endParaRPr>
              </a:p>
            </p:txBody>
          </p:sp>
        </mc:Choice>
        <mc:Fallback xmlns="">
          <p:sp>
            <p:nvSpPr>
              <p:cNvPr id="17" name="Content Placeholder 2">
                <a:extLst>
                  <a:ext uri="{FF2B5EF4-FFF2-40B4-BE49-F238E27FC236}">
                    <a16:creationId xmlns:a16="http://schemas.microsoft.com/office/drawing/2014/main" id="{926BD0C3-4103-6545-841D-372EEF342D1B}"/>
                  </a:ext>
                </a:extLst>
              </p:cNvPr>
              <p:cNvSpPr txBox="1">
                <a:spLocks noRot="1" noChangeAspect="1" noMove="1" noResize="1" noEditPoints="1" noAdjustHandles="1" noChangeArrowheads="1" noChangeShapeType="1" noTextEdit="1"/>
              </p:cNvSpPr>
              <p:nvPr/>
            </p:nvSpPr>
            <p:spPr>
              <a:xfrm>
                <a:off x="2020323" y="3601415"/>
                <a:ext cx="3810473" cy="1736704"/>
              </a:xfrm>
              <a:prstGeom prst="rect">
                <a:avLst/>
              </a:prstGeom>
              <a:blipFill>
                <a:blip r:embed="rId4"/>
                <a:stretch>
                  <a:fillRect/>
                </a:stretch>
              </a:blipFill>
            </p:spPr>
            <p:txBody>
              <a:bodyPr/>
              <a:lstStyle/>
              <a:p>
                <a:r>
                  <a:rPr lang="en-US">
                    <a:noFill/>
                  </a:rPr>
                  <a:t> </a:t>
                </a:r>
              </a:p>
            </p:txBody>
          </p:sp>
        </mc:Fallback>
      </mc:AlternateContent>
      <p:sp>
        <p:nvSpPr>
          <p:cNvPr id="18" name="Content Placeholder 2">
            <a:extLst>
              <a:ext uri="{FF2B5EF4-FFF2-40B4-BE49-F238E27FC236}">
                <a16:creationId xmlns:a16="http://schemas.microsoft.com/office/drawing/2014/main" id="{C3C7162D-8E00-A54A-8862-8DD80BF113D0}"/>
              </a:ext>
            </a:extLst>
          </p:cNvPr>
          <p:cNvSpPr txBox="1">
            <a:spLocks/>
          </p:cNvSpPr>
          <p:nvPr/>
        </p:nvSpPr>
        <p:spPr>
          <a:xfrm>
            <a:off x="5558946" y="2802870"/>
            <a:ext cx="1704761" cy="5491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2000" i="1" dirty="0"/>
              <a:t>Maximize:</a:t>
            </a:r>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C38037B6-EA7E-E548-B898-70DD86A40B3B}"/>
                  </a:ext>
                </a:extLst>
              </p:cNvPr>
              <p:cNvSpPr txBox="1">
                <a:spLocks/>
              </p:cNvSpPr>
              <p:nvPr/>
            </p:nvSpPr>
            <p:spPr>
              <a:xfrm>
                <a:off x="7296658" y="2802870"/>
                <a:ext cx="3810473" cy="626111"/>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2</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−3</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+3</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oMath>
                  </m:oMathPara>
                </a14:m>
                <a:endParaRPr lang="en-US" i="1" dirty="0">
                  <a:solidFill>
                    <a:schemeClr val="bg1"/>
                  </a:solidFill>
                </a:endParaRPr>
              </a:p>
            </p:txBody>
          </p:sp>
        </mc:Choice>
        <mc:Fallback xmlns="">
          <p:sp>
            <p:nvSpPr>
              <p:cNvPr id="19" name="Content Placeholder 2">
                <a:extLst>
                  <a:ext uri="{FF2B5EF4-FFF2-40B4-BE49-F238E27FC236}">
                    <a16:creationId xmlns:a16="http://schemas.microsoft.com/office/drawing/2014/main" id="{C38037B6-EA7E-E548-B898-70DD86A40B3B}"/>
                  </a:ext>
                </a:extLst>
              </p:cNvPr>
              <p:cNvSpPr txBox="1">
                <a:spLocks noRot="1" noChangeAspect="1" noMove="1" noResize="1" noEditPoints="1" noAdjustHandles="1" noChangeArrowheads="1" noChangeShapeType="1" noTextEdit="1"/>
              </p:cNvSpPr>
              <p:nvPr/>
            </p:nvSpPr>
            <p:spPr>
              <a:xfrm>
                <a:off x="7296658" y="2802870"/>
                <a:ext cx="3810473" cy="62611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id="{D03E742E-4896-5E47-B428-6FE5DCFE424F}"/>
                  </a:ext>
                </a:extLst>
              </p:cNvPr>
              <p:cNvSpPr txBox="1">
                <a:spLocks/>
              </p:cNvSpPr>
              <p:nvPr/>
            </p:nvSpPr>
            <p:spPr>
              <a:xfrm>
                <a:off x="7296658" y="3601415"/>
                <a:ext cx="3810473" cy="1736704"/>
              </a:xfrm>
              <a:prstGeom prst="rect">
                <a:avLst/>
              </a:prstGeom>
              <a:solidFill>
                <a:schemeClr val="bg2">
                  <a:lumMod val="10000"/>
                  <a:lumOff val="90000"/>
                </a:schemeClr>
              </a:solidFill>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left"/>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7</m:t>
                      </m:r>
                    </m:oMath>
                    <m:oMath xmlns:m="http://schemas.openxmlformats.org/officeDocument/2006/math">
                      <m:sSub>
                        <m:sSubPr>
                          <m:ctrlPr>
                            <a:rPr lang="en-US" b="1" i="1" smtClean="0">
                              <a:solidFill>
                                <a:schemeClr val="bg1"/>
                              </a:solidFill>
                              <a:latin typeface="Cambria Math" panose="02040503050406030204" pitchFamily="18" charset="0"/>
                            </a:rPr>
                          </m:ctrlPr>
                        </m:sSubPr>
                        <m:e>
                          <m:r>
                            <a:rPr lang="en-US" b="1" i="1" smtClean="0">
                              <a:solidFill>
                                <a:schemeClr val="bg1"/>
                              </a:solidFill>
                              <a:latin typeface="Cambria Math" panose="02040503050406030204" pitchFamily="18" charset="0"/>
                            </a:rPr>
                            <m:t>−</m:t>
                          </m:r>
                          <m:r>
                            <a:rPr lang="en-US" b="1" i="1" smtClean="0">
                              <a:solidFill>
                                <a:schemeClr val="bg1"/>
                              </a:solidFill>
                              <a:latin typeface="Cambria Math" panose="02040503050406030204" pitchFamily="18" charset="0"/>
                            </a:rPr>
                            <m:t>𝒙</m:t>
                          </m:r>
                        </m:e>
                        <m:sub>
                          <m:r>
                            <a:rPr lang="en-US" b="1" i="1" smtClean="0">
                              <a:solidFill>
                                <a:schemeClr val="bg1"/>
                              </a:solidFill>
                              <a:latin typeface="Cambria Math" panose="02040503050406030204" pitchFamily="18" charset="0"/>
                            </a:rPr>
                            <m:t>𝟏</m:t>
                          </m:r>
                        </m:sub>
                      </m:sSub>
                      <m:r>
                        <a:rPr lang="en-US" b="1" i="1" smtClean="0">
                          <a:solidFill>
                            <a:schemeClr val="bg1"/>
                          </a:solidFill>
                          <a:latin typeface="Cambria Math" panose="02040503050406030204" pitchFamily="18" charset="0"/>
                        </a:rPr>
                        <m:t>−</m:t>
                      </m:r>
                      <m:sSub>
                        <m:sSubPr>
                          <m:ctrlPr>
                            <a:rPr lang="en-US" b="1" i="1" smtClean="0">
                              <a:solidFill>
                                <a:schemeClr val="bg1"/>
                              </a:solidFill>
                              <a:latin typeface="Cambria Math" panose="02040503050406030204" pitchFamily="18" charset="0"/>
                            </a:rPr>
                          </m:ctrlPr>
                        </m:sSubPr>
                        <m:e>
                          <m:r>
                            <a:rPr lang="en-US" b="1" i="1" smtClean="0">
                              <a:solidFill>
                                <a:schemeClr val="bg1"/>
                              </a:solidFill>
                              <a:latin typeface="Cambria Math" panose="02040503050406030204" pitchFamily="18" charset="0"/>
                            </a:rPr>
                            <m:t>𝒙</m:t>
                          </m:r>
                        </m:e>
                        <m:sub>
                          <m:r>
                            <a:rPr lang="en-US" b="1" i="1" smtClean="0">
                              <a:solidFill>
                                <a:schemeClr val="bg1"/>
                              </a:solidFill>
                              <a:latin typeface="Cambria Math" panose="02040503050406030204" pitchFamily="18" charset="0"/>
                            </a:rPr>
                            <m:t>𝟐</m:t>
                          </m:r>
                        </m:sub>
                      </m:sSub>
                      <m:r>
                        <a:rPr lang="en-US" b="1" i="1" smtClean="0">
                          <a:solidFill>
                            <a:schemeClr val="bg1"/>
                          </a:solidFill>
                          <a:latin typeface="Cambria Math" panose="02040503050406030204" pitchFamily="18" charset="0"/>
                        </a:rPr>
                        <m:t>+</m:t>
                      </m:r>
                      <m:sSub>
                        <m:sSubPr>
                          <m:ctrlPr>
                            <a:rPr lang="en-US" b="1" i="1" smtClean="0">
                              <a:solidFill>
                                <a:schemeClr val="bg1"/>
                              </a:solidFill>
                              <a:latin typeface="Cambria Math" panose="02040503050406030204" pitchFamily="18" charset="0"/>
                            </a:rPr>
                          </m:ctrlPr>
                        </m:sSubPr>
                        <m:e>
                          <m:r>
                            <a:rPr lang="en-US" b="1" i="1" smtClean="0">
                              <a:solidFill>
                                <a:schemeClr val="bg1"/>
                              </a:solidFill>
                              <a:latin typeface="Cambria Math" panose="02040503050406030204" pitchFamily="18" charset="0"/>
                            </a:rPr>
                            <m:t>𝒙</m:t>
                          </m:r>
                        </m:e>
                        <m:sub>
                          <m:r>
                            <a:rPr lang="en-US" b="1" i="1" smtClean="0">
                              <a:solidFill>
                                <a:schemeClr val="bg1"/>
                              </a:solidFill>
                              <a:latin typeface="Cambria Math" panose="02040503050406030204" pitchFamily="18" charset="0"/>
                            </a:rPr>
                            <m:t>𝟑</m:t>
                          </m:r>
                        </m:sub>
                      </m:sSub>
                      <m:r>
                        <m:rPr>
                          <m:aln/>
                        </m:rPr>
                        <a:rPr lang="en-US" b="1" i="1" smtClean="0">
                          <a:solidFill>
                            <a:schemeClr val="bg1"/>
                          </a:solidFill>
                          <a:latin typeface="Cambria Math" panose="02040503050406030204" pitchFamily="18" charset="0"/>
                        </a:rPr>
                        <m:t>≤</m:t>
                      </m:r>
                      <m:r>
                        <a:rPr lang="en-US" b="1" i="1" smtClean="0">
                          <a:solidFill>
                            <a:schemeClr val="bg1"/>
                          </a:solidFill>
                          <a:latin typeface="Cambria Math" panose="02040503050406030204" pitchFamily="18" charset="0"/>
                        </a:rPr>
                        <m:t>−</m:t>
                      </m:r>
                      <m:r>
                        <a:rPr lang="en-US" b="1" i="1" smtClean="0">
                          <a:solidFill>
                            <a:schemeClr val="bg1"/>
                          </a:solidFill>
                          <a:latin typeface="Cambria Math" panose="02040503050406030204" pitchFamily="18" charset="0"/>
                        </a:rPr>
                        <m:t>𝟕</m:t>
                      </m:r>
                    </m:oMath>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−2</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+2</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4</m:t>
                      </m:r>
                    </m:oMath>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0</m:t>
                      </m:r>
                    </m:oMath>
                  </m:oMathPara>
                </a14:m>
                <a:endParaRPr lang="en-US" dirty="0">
                  <a:solidFill>
                    <a:schemeClr val="bg1"/>
                  </a:solidFill>
                </a:endParaRPr>
              </a:p>
            </p:txBody>
          </p:sp>
        </mc:Choice>
        <mc:Fallback xmlns="">
          <p:sp>
            <p:nvSpPr>
              <p:cNvPr id="20" name="Content Placeholder 2">
                <a:extLst>
                  <a:ext uri="{FF2B5EF4-FFF2-40B4-BE49-F238E27FC236}">
                    <a16:creationId xmlns:a16="http://schemas.microsoft.com/office/drawing/2014/main" id="{D03E742E-4896-5E47-B428-6FE5DCFE424F}"/>
                  </a:ext>
                </a:extLst>
              </p:cNvPr>
              <p:cNvSpPr txBox="1">
                <a:spLocks noRot="1" noChangeAspect="1" noMove="1" noResize="1" noEditPoints="1" noAdjustHandles="1" noChangeArrowheads="1" noChangeShapeType="1" noTextEdit="1"/>
              </p:cNvSpPr>
              <p:nvPr/>
            </p:nvSpPr>
            <p:spPr>
              <a:xfrm>
                <a:off x="7296658" y="3601415"/>
                <a:ext cx="3810473" cy="1736704"/>
              </a:xfrm>
              <a:prstGeom prst="rect">
                <a:avLst/>
              </a:prstGeom>
              <a:blipFill>
                <a:blip r:embed="rId6"/>
                <a:stretch>
                  <a:fillRect/>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D28CA41F-6E60-FB42-8D16-C76B98C0E207}"/>
              </a:ext>
            </a:extLst>
          </p:cNvPr>
          <p:cNvCxnSpPr>
            <a:cxnSpLocks/>
          </p:cNvCxnSpPr>
          <p:nvPr/>
        </p:nvCxnSpPr>
        <p:spPr>
          <a:xfrm>
            <a:off x="5972432" y="4168347"/>
            <a:ext cx="1210963" cy="1070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A61182D6-28E3-6741-91FF-BF639974FD04}"/>
              </a:ext>
            </a:extLst>
          </p:cNvPr>
          <p:cNvSpPr txBox="1">
            <a:spLocks/>
          </p:cNvSpPr>
          <p:nvPr/>
        </p:nvSpPr>
        <p:spPr>
          <a:xfrm>
            <a:off x="6224084" y="5705941"/>
            <a:ext cx="2767914" cy="8970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This Linear Program is now in valid </a:t>
            </a:r>
            <a:r>
              <a:rPr lang="en-US" sz="1800" b="1" i="1" u="sng" dirty="0"/>
              <a:t>Standard Form</a:t>
            </a:r>
          </a:p>
        </p:txBody>
      </p:sp>
      <p:cxnSp>
        <p:nvCxnSpPr>
          <p:cNvPr id="23" name="Straight Connector 22">
            <a:extLst>
              <a:ext uri="{FF2B5EF4-FFF2-40B4-BE49-F238E27FC236}">
                <a16:creationId xmlns:a16="http://schemas.microsoft.com/office/drawing/2014/main" id="{AD7E607B-6449-974F-8761-CC3F514AC31B}"/>
              </a:ext>
            </a:extLst>
          </p:cNvPr>
          <p:cNvCxnSpPr>
            <a:cxnSpLocks/>
          </p:cNvCxnSpPr>
          <p:nvPr/>
        </p:nvCxnSpPr>
        <p:spPr>
          <a:xfrm flipV="1">
            <a:off x="8064843" y="5411818"/>
            <a:ext cx="749643" cy="371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201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Conclusion</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3" y="930302"/>
            <a:ext cx="10165342" cy="906736"/>
          </a:xfrm>
        </p:spPr>
        <p:txBody>
          <a:bodyPr>
            <a:normAutofit lnSpcReduction="10000"/>
          </a:bodyPr>
          <a:lstStyle/>
          <a:p>
            <a:pPr marL="0" indent="0">
              <a:buNone/>
            </a:pPr>
            <a:r>
              <a:rPr lang="en-US" b="1" i="1" u="sng" dirty="0"/>
              <a:t>Standard Form</a:t>
            </a:r>
            <a:r>
              <a:rPr lang="en-US" b="1" i="1" dirty="0"/>
              <a:t> </a:t>
            </a:r>
            <a:r>
              <a:rPr lang="en-US" dirty="0"/>
              <a:t>gives a regular articulation of Linear Programs, and </a:t>
            </a:r>
            <a:r>
              <a:rPr lang="en-US" i="1" dirty="0"/>
              <a:t>generic LPs can be converted into standard form</a:t>
            </a:r>
            <a:r>
              <a:rPr lang="en-US" dirty="0"/>
              <a:t>. Can be </a:t>
            </a:r>
            <a:r>
              <a:rPr lang="en-US" b="1" i="1" u="sng" dirty="0"/>
              <a:t>represented easily with arrays</a:t>
            </a:r>
            <a:r>
              <a:rPr lang="en-US" dirty="0"/>
              <a:t>.</a:t>
            </a:r>
          </a:p>
        </p:txBody>
      </p:sp>
      <p:sp>
        <p:nvSpPr>
          <p:cNvPr id="11" name="Content Placeholder 2">
            <a:extLst>
              <a:ext uri="{FF2B5EF4-FFF2-40B4-BE49-F238E27FC236}">
                <a16:creationId xmlns:a16="http://schemas.microsoft.com/office/drawing/2014/main" id="{CEBA0AF6-5715-1240-9E42-A29E37AB528C}"/>
              </a:ext>
            </a:extLst>
          </p:cNvPr>
          <p:cNvSpPr txBox="1">
            <a:spLocks/>
          </p:cNvSpPr>
          <p:nvPr/>
        </p:nvSpPr>
        <p:spPr>
          <a:xfrm>
            <a:off x="2453281" y="2641803"/>
            <a:ext cx="1704761" cy="5491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2000" i="1" dirty="0"/>
              <a:t>Maximize:</a:t>
            </a:r>
          </a:p>
        </p:txBody>
      </p: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9334CCB5-1FD5-D04C-988A-F802839FE605}"/>
                  </a:ext>
                </a:extLst>
              </p:cNvPr>
              <p:cNvSpPr txBox="1">
                <a:spLocks/>
              </p:cNvSpPr>
              <p:nvPr/>
            </p:nvSpPr>
            <p:spPr>
              <a:xfrm>
                <a:off x="4190993" y="2641803"/>
                <a:ext cx="3810473" cy="626111"/>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2</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−3</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+3</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oMath>
                  </m:oMathPara>
                </a14:m>
                <a:endParaRPr lang="en-US" i="1" dirty="0">
                  <a:solidFill>
                    <a:schemeClr val="bg1"/>
                  </a:solidFill>
                </a:endParaRPr>
              </a:p>
            </p:txBody>
          </p:sp>
        </mc:Choice>
        <mc:Fallback xmlns="">
          <p:sp>
            <p:nvSpPr>
              <p:cNvPr id="12" name="Content Placeholder 2">
                <a:extLst>
                  <a:ext uri="{FF2B5EF4-FFF2-40B4-BE49-F238E27FC236}">
                    <a16:creationId xmlns:a16="http://schemas.microsoft.com/office/drawing/2014/main" id="{9334CCB5-1FD5-D04C-988A-F802839FE605}"/>
                  </a:ext>
                </a:extLst>
              </p:cNvPr>
              <p:cNvSpPr txBox="1">
                <a:spLocks noRot="1" noChangeAspect="1" noMove="1" noResize="1" noEditPoints="1" noAdjustHandles="1" noChangeArrowheads="1" noChangeShapeType="1" noTextEdit="1"/>
              </p:cNvSpPr>
              <p:nvPr/>
            </p:nvSpPr>
            <p:spPr>
              <a:xfrm>
                <a:off x="4190993" y="2641803"/>
                <a:ext cx="3810473" cy="62611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60CCE6AB-7329-6641-BDD8-430D03F270DA}"/>
                  </a:ext>
                </a:extLst>
              </p:cNvPr>
              <p:cNvSpPr txBox="1">
                <a:spLocks/>
              </p:cNvSpPr>
              <p:nvPr/>
            </p:nvSpPr>
            <p:spPr>
              <a:xfrm>
                <a:off x="4190993" y="3440348"/>
                <a:ext cx="3810473" cy="1736704"/>
              </a:xfrm>
              <a:prstGeom prst="rect">
                <a:avLst/>
              </a:prstGeom>
              <a:solidFill>
                <a:schemeClr val="bg2">
                  <a:lumMod val="10000"/>
                  <a:lumOff val="90000"/>
                </a:schemeClr>
              </a:solidFill>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left"/>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7</m:t>
                      </m:r>
                    </m:oMath>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−7</m:t>
                      </m:r>
                    </m:oMath>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−2</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+2</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4</m:t>
                      </m:r>
                    </m:oMath>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0</m:t>
                      </m:r>
                    </m:oMath>
                  </m:oMathPara>
                </a14:m>
                <a:endParaRPr lang="en-US" dirty="0">
                  <a:solidFill>
                    <a:schemeClr val="bg1"/>
                  </a:solidFill>
                </a:endParaRPr>
              </a:p>
            </p:txBody>
          </p:sp>
        </mc:Choice>
        <mc:Fallback xmlns="">
          <p:sp>
            <p:nvSpPr>
              <p:cNvPr id="13" name="Content Placeholder 2">
                <a:extLst>
                  <a:ext uri="{FF2B5EF4-FFF2-40B4-BE49-F238E27FC236}">
                    <a16:creationId xmlns:a16="http://schemas.microsoft.com/office/drawing/2014/main" id="{60CCE6AB-7329-6641-BDD8-430D03F270DA}"/>
                  </a:ext>
                </a:extLst>
              </p:cNvPr>
              <p:cNvSpPr txBox="1">
                <a:spLocks noRot="1" noChangeAspect="1" noMove="1" noResize="1" noEditPoints="1" noAdjustHandles="1" noChangeArrowheads="1" noChangeShapeType="1" noTextEdit="1"/>
              </p:cNvSpPr>
              <p:nvPr/>
            </p:nvSpPr>
            <p:spPr>
              <a:xfrm>
                <a:off x="4190993" y="3440348"/>
                <a:ext cx="3810473" cy="1736704"/>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9679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A Note On Strict Inequalities (&lt;)</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3" y="930302"/>
            <a:ext cx="10165342" cy="906736"/>
          </a:xfrm>
        </p:spPr>
        <p:txBody>
          <a:bodyPr>
            <a:normAutofit lnSpcReduction="10000"/>
          </a:bodyPr>
          <a:lstStyle/>
          <a:p>
            <a:pPr marL="0" indent="0">
              <a:buNone/>
            </a:pPr>
            <a:r>
              <a:rPr lang="en-US" b="1" i="1" u="sng" dirty="0"/>
              <a:t>A constraint with strict inequality</a:t>
            </a:r>
            <a:r>
              <a:rPr lang="en-US" b="1" i="1" dirty="0"/>
              <a:t> </a:t>
            </a:r>
            <a:r>
              <a:rPr lang="en-US" dirty="0"/>
              <a:t>leads to a regular expression that is unbounded. Consider the LE:</a:t>
            </a:r>
          </a:p>
        </p:txBody>
      </p:sp>
      <p:sp>
        <p:nvSpPr>
          <p:cNvPr id="11" name="Content Placeholder 2">
            <a:extLst>
              <a:ext uri="{FF2B5EF4-FFF2-40B4-BE49-F238E27FC236}">
                <a16:creationId xmlns:a16="http://schemas.microsoft.com/office/drawing/2014/main" id="{CEBA0AF6-5715-1240-9E42-A29E37AB528C}"/>
              </a:ext>
            </a:extLst>
          </p:cNvPr>
          <p:cNvSpPr txBox="1">
            <a:spLocks/>
          </p:cNvSpPr>
          <p:nvPr/>
        </p:nvSpPr>
        <p:spPr>
          <a:xfrm>
            <a:off x="418993" y="2879891"/>
            <a:ext cx="1704761" cy="5491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2000" i="1" dirty="0"/>
              <a:t>Maximize:</a:t>
            </a:r>
          </a:p>
        </p:txBody>
      </p: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9334CCB5-1FD5-D04C-988A-F802839FE605}"/>
                  </a:ext>
                </a:extLst>
              </p:cNvPr>
              <p:cNvSpPr txBox="1">
                <a:spLocks/>
              </p:cNvSpPr>
              <p:nvPr/>
            </p:nvSpPr>
            <p:spPr>
              <a:xfrm>
                <a:off x="2217091" y="2871265"/>
                <a:ext cx="2682708" cy="626111"/>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oMath>
                  </m:oMathPara>
                </a14:m>
                <a:endParaRPr lang="en-US" i="1" dirty="0">
                  <a:solidFill>
                    <a:schemeClr val="bg1"/>
                  </a:solidFill>
                </a:endParaRPr>
              </a:p>
            </p:txBody>
          </p:sp>
        </mc:Choice>
        <mc:Fallback xmlns="">
          <p:sp>
            <p:nvSpPr>
              <p:cNvPr id="12" name="Content Placeholder 2">
                <a:extLst>
                  <a:ext uri="{FF2B5EF4-FFF2-40B4-BE49-F238E27FC236}">
                    <a16:creationId xmlns:a16="http://schemas.microsoft.com/office/drawing/2014/main" id="{9334CCB5-1FD5-D04C-988A-F802839FE605}"/>
                  </a:ext>
                </a:extLst>
              </p:cNvPr>
              <p:cNvSpPr txBox="1">
                <a:spLocks noRot="1" noChangeAspect="1" noMove="1" noResize="1" noEditPoints="1" noAdjustHandles="1" noChangeArrowheads="1" noChangeShapeType="1" noTextEdit="1"/>
              </p:cNvSpPr>
              <p:nvPr/>
            </p:nvSpPr>
            <p:spPr>
              <a:xfrm>
                <a:off x="2217091" y="2871265"/>
                <a:ext cx="2682708" cy="62611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60CCE6AB-7329-6641-BDD8-430D03F270DA}"/>
                  </a:ext>
                </a:extLst>
              </p:cNvPr>
              <p:cNvSpPr txBox="1">
                <a:spLocks/>
              </p:cNvSpPr>
              <p:nvPr/>
            </p:nvSpPr>
            <p:spPr>
              <a:xfrm>
                <a:off x="2217091" y="3669810"/>
                <a:ext cx="2674890" cy="1622567"/>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&lt;8</m:t>
                      </m:r>
                    </m:oMath>
                    <m:oMath xmlns:m="http://schemas.openxmlformats.org/officeDocument/2006/math">
                      <m:r>
                        <a:rPr lang="en-US" i="1" smtClean="0">
                          <a:solidFill>
                            <a:schemeClr val="bg1"/>
                          </a:solidFill>
                          <a:latin typeface="Cambria Math" panose="02040503050406030204" pitchFamily="18" charset="0"/>
                        </a:rPr>
                        <m:t>…</m:t>
                      </m:r>
                    </m:oMath>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0</m:t>
                      </m:r>
                    </m:oMath>
                  </m:oMathPara>
                </a14:m>
                <a:endParaRPr lang="en-US" dirty="0">
                  <a:solidFill>
                    <a:schemeClr val="bg1"/>
                  </a:solidFill>
                </a:endParaRPr>
              </a:p>
            </p:txBody>
          </p:sp>
        </mc:Choice>
        <mc:Fallback xmlns="">
          <p:sp>
            <p:nvSpPr>
              <p:cNvPr id="13" name="Content Placeholder 2">
                <a:extLst>
                  <a:ext uri="{FF2B5EF4-FFF2-40B4-BE49-F238E27FC236}">
                    <a16:creationId xmlns:a16="http://schemas.microsoft.com/office/drawing/2014/main" id="{60CCE6AB-7329-6641-BDD8-430D03F270DA}"/>
                  </a:ext>
                </a:extLst>
              </p:cNvPr>
              <p:cNvSpPr txBox="1">
                <a:spLocks noRot="1" noChangeAspect="1" noMove="1" noResize="1" noEditPoints="1" noAdjustHandles="1" noChangeArrowheads="1" noChangeShapeType="1" noTextEdit="1"/>
              </p:cNvSpPr>
              <p:nvPr/>
            </p:nvSpPr>
            <p:spPr>
              <a:xfrm>
                <a:off x="2217091" y="3669810"/>
                <a:ext cx="2674890" cy="1622567"/>
              </a:xfrm>
              <a:prstGeom prst="rect">
                <a:avLst/>
              </a:prstGeom>
              <a:blipFill>
                <a:blip r:embed="rId3"/>
                <a:stretch>
                  <a:fillRect/>
                </a:stretch>
              </a:blipFill>
            </p:spPr>
            <p:txBody>
              <a:bodyPr/>
              <a:lstStyle/>
              <a:p>
                <a:r>
                  <a:rPr lang="en-US">
                    <a:noFill/>
                  </a:rPr>
                  <a:t> </a:t>
                </a:r>
              </a:p>
            </p:txBody>
          </p:sp>
        </mc:Fallback>
      </mc:AlternateContent>
      <p:grpSp>
        <p:nvGrpSpPr>
          <p:cNvPr id="30" name="Group 29">
            <a:extLst>
              <a:ext uri="{FF2B5EF4-FFF2-40B4-BE49-F238E27FC236}">
                <a16:creationId xmlns:a16="http://schemas.microsoft.com/office/drawing/2014/main" id="{4686B3FB-4EDE-1A46-B22E-92E055FCF800}"/>
              </a:ext>
            </a:extLst>
          </p:cNvPr>
          <p:cNvGrpSpPr/>
          <p:nvPr/>
        </p:nvGrpSpPr>
        <p:grpSpPr>
          <a:xfrm>
            <a:off x="5827274" y="2501804"/>
            <a:ext cx="4505855" cy="3168533"/>
            <a:chOff x="6346175" y="1962580"/>
            <a:chExt cx="4505855" cy="3168533"/>
          </a:xfrm>
        </p:grpSpPr>
        <p:cxnSp>
          <p:nvCxnSpPr>
            <p:cNvPr id="5" name="Straight Connector 4">
              <a:extLst>
                <a:ext uri="{FF2B5EF4-FFF2-40B4-BE49-F238E27FC236}">
                  <a16:creationId xmlns:a16="http://schemas.microsoft.com/office/drawing/2014/main" id="{9ED9A4FA-0BBE-EE46-B38A-2FF24F4B1EAF}"/>
                </a:ext>
              </a:extLst>
            </p:cNvPr>
            <p:cNvCxnSpPr>
              <a:cxnSpLocks/>
            </p:cNvCxnSpPr>
            <p:nvPr/>
          </p:nvCxnSpPr>
          <p:spPr>
            <a:xfrm>
              <a:off x="7246189" y="2009955"/>
              <a:ext cx="3605841" cy="3038704"/>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4E2187A-CEE8-B949-A24B-ACB1364D848A}"/>
                    </a:ext>
                  </a:extLst>
                </p:cNvPr>
                <p:cNvSpPr txBox="1"/>
                <p:nvPr/>
              </p:nvSpPr>
              <p:spPr>
                <a:xfrm>
                  <a:off x="7529687" y="1962580"/>
                  <a:ext cx="14058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=8</m:t>
                        </m:r>
                      </m:oMath>
                    </m:oMathPara>
                  </a14:m>
                  <a:endParaRPr lang="en-US" dirty="0"/>
                </a:p>
              </p:txBody>
            </p:sp>
          </mc:Choice>
          <mc:Fallback xmlns="">
            <p:sp>
              <p:nvSpPr>
                <p:cNvPr id="8" name="TextBox 7">
                  <a:extLst>
                    <a:ext uri="{FF2B5EF4-FFF2-40B4-BE49-F238E27FC236}">
                      <a16:creationId xmlns:a16="http://schemas.microsoft.com/office/drawing/2014/main" id="{74E2187A-CEE8-B949-A24B-ACB1364D848A}"/>
                    </a:ext>
                  </a:extLst>
                </p:cNvPr>
                <p:cNvSpPr txBox="1">
                  <a:spLocks noRot="1" noChangeAspect="1" noMove="1" noResize="1" noEditPoints="1" noAdjustHandles="1" noChangeArrowheads="1" noChangeShapeType="1" noTextEdit="1"/>
                </p:cNvSpPr>
                <p:nvPr/>
              </p:nvSpPr>
              <p:spPr>
                <a:xfrm>
                  <a:off x="7529687" y="1962580"/>
                  <a:ext cx="1405834" cy="369332"/>
                </a:xfrm>
                <a:prstGeom prst="rect">
                  <a:avLst/>
                </a:prstGeom>
                <a:blipFill>
                  <a:blip r:embed="rId4"/>
                  <a:stretch>
                    <a:fillRect/>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5B8D36E1-22AD-814F-A54F-2B6B854855D1}"/>
                </a:ext>
              </a:extLst>
            </p:cNvPr>
            <p:cNvSpPr/>
            <p:nvPr/>
          </p:nvSpPr>
          <p:spPr>
            <a:xfrm>
              <a:off x="7366959" y="4599053"/>
              <a:ext cx="162728" cy="16272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CF131B3-A8F7-1B48-AC56-3BC835294683}"/>
                    </a:ext>
                  </a:extLst>
                </p:cNvPr>
                <p:cNvSpPr txBox="1"/>
                <p:nvPr/>
              </p:nvSpPr>
              <p:spPr>
                <a:xfrm>
                  <a:off x="6346175" y="4761781"/>
                  <a:ext cx="14058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=7</m:t>
                        </m:r>
                      </m:oMath>
                    </m:oMathPara>
                  </a14:m>
                  <a:endParaRPr lang="en-US" dirty="0"/>
                </a:p>
              </p:txBody>
            </p:sp>
          </mc:Choice>
          <mc:Fallback xmlns="">
            <p:sp>
              <p:nvSpPr>
                <p:cNvPr id="14" name="TextBox 13">
                  <a:extLst>
                    <a:ext uri="{FF2B5EF4-FFF2-40B4-BE49-F238E27FC236}">
                      <a16:creationId xmlns:a16="http://schemas.microsoft.com/office/drawing/2014/main" id="{0CF131B3-A8F7-1B48-AC56-3BC835294683}"/>
                    </a:ext>
                  </a:extLst>
                </p:cNvPr>
                <p:cNvSpPr txBox="1">
                  <a:spLocks noRot="1" noChangeAspect="1" noMove="1" noResize="1" noEditPoints="1" noAdjustHandles="1" noChangeArrowheads="1" noChangeShapeType="1" noTextEdit="1"/>
                </p:cNvSpPr>
                <p:nvPr/>
              </p:nvSpPr>
              <p:spPr>
                <a:xfrm>
                  <a:off x="6346175" y="4761781"/>
                  <a:ext cx="1405834" cy="369332"/>
                </a:xfrm>
                <a:prstGeom prst="rect">
                  <a:avLst/>
                </a:prstGeom>
                <a:blipFill>
                  <a:blip r:embed="rId5"/>
                  <a:stretch>
                    <a:fillRect/>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E653D0B6-4314-024F-8EB5-D1528E452D48}"/>
                </a:ext>
              </a:extLst>
            </p:cNvPr>
            <p:cNvSpPr/>
            <p:nvPr/>
          </p:nvSpPr>
          <p:spPr>
            <a:xfrm>
              <a:off x="8069876" y="4045930"/>
              <a:ext cx="162728" cy="16272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CDB91C8-7936-CB41-B15D-817D3605F44F}"/>
                    </a:ext>
                  </a:extLst>
                </p:cNvPr>
                <p:cNvSpPr txBox="1"/>
                <p:nvPr/>
              </p:nvSpPr>
              <p:spPr>
                <a:xfrm>
                  <a:off x="6487712" y="3839326"/>
                  <a:ext cx="158216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=7.5</m:t>
                        </m:r>
                      </m:oMath>
                    </m:oMathPara>
                  </a14:m>
                  <a:endParaRPr lang="en-US" dirty="0"/>
                </a:p>
              </p:txBody>
            </p:sp>
          </mc:Choice>
          <mc:Fallback xmlns="">
            <p:sp>
              <p:nvSpPr>
                <p:cNvPr id="16" name="TextBox 15">
                  <a:extLst>
                    <a:ext uri="{FF2B5EF4-FFF2-40B4-BE49-F238E27FC236}">
                      <a16:creationId xmlns:a16="http://schemas.microsoft.com/office/drawing/2014/main" id="{ACDB91C8-7936-CB41-B15D-817D3605F44F}"/>
                    </a:ext>
                  </a:extLst>
                </p:cNvPr>
                <p:cNvSpPr txBox="1">
                  <a:spLocks noRot="1" noChangeAspect="1" noMove="1" noResize="1" noEditPoints="1" noAdjustHandles="1" noChangeArrowheads="1" noChangeShapeType="1" noTextEdit="1"/>
                </p:cNvSpPr>
                <p:nvPr/>
              </p:nvSpPr>
              <p:spPr>
                <a:xfrm>
                  <a:off x="6487712" y="3839326"/>
                  <a:ext cx="1582164" cy="369332"/>
                </a:xfrm>
                <a:prstGeom prst="rect">
                  <a:avLst/>
                </a:prstGeom>
                <a:blipFill>
                  <a:blip r:embed="rId6"/>
                  <a:stretch>
                    <a:fillRect/>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17117860-7260-9643-941C-ECCD23B0B0ED}"/>
                </a:ext>
              </a:extLst>
            </p:cNvPr>
            <p:cNvCxnSpPr>
              <a:cxnSpLocks/>
              <a:stCxn id="10" idx="7"/>
              <a:endCxn id="15" idx="3"/>
            </p:cNvCxnSpPr>
            <p:nvPr/>
          </p:nvCxnSpPr>
          <p:spPr>
            <a:xfrm flipV="1">
              <a:off x="7505856" y="4184827"/>
              <a:ext cx="587851" cy="438057"/>
            </a:xfrm>
            <a:prstGeom prst="line">
              <a:avLst/>
            </a:prstGeom>
            <a:solidFill>
              <a:schemeClr val="accent5"/>
            </a:solidFill>
            <a:ln w="381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CC329495-C49E-7D43-832F-C7A028F16A56}"/>
                </a:ext>
              </a:extLst>
            </p:cNvPr>
            <p:cNvSpPr/>
            <p:nvPr/>
          </p:nvSpPr>
          <p:spPr>
            <a:xfrm>
              <a:off x="8447047" y="3723458"/>
              <a:ext cx="162728" cy="16272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B0408F8-AA2B-CB47-A5F5-E6D5FEEA92FD}"/>
                    </a:ext>
                  </a:extLst>
                </p:cNvPr>
                <p:cNvSpPr txBox="1"/>
                <p:nvPr/>
              </p:nvSpPr>
              <p:spPr>
                <a:xfrm>
                  <a:off x="6890761" y="3262372"/>
                  <a:ext cx="17104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=7.75</m:t>
                        </m:r>
                      </m:oMath>
                    </m:oMathPara>
                  </a14:m>
                  <a:endParaRPr lang="en-US" dirty="0"/>
                </a:p>
              </p:txBody>
            </p:sp>
          </mc:Choice>
          <mc:Fallback xmlns="">
            <p:sp>
              <p:nvSpPr>
                <p:cNvPr id="21" name="TextBox 20">
                  <a:extLst>
                    <a:ext uri="{FF2B5EF4-FFF2-40B4-BE49-F238E27FC236}">
                      <a16:creationId xmlns:a16="http://schemas.microsoft.com/office/drawing/2014/main" id="{0B0408F8-AA2B-CB47-A5F5-E6D5FEEA92FD}"/>
                    </a:ext>
                  </a:extLst>
                </p:cNvPr>
                <p:cNvSpPr txBox="1">
                  <a:spLocks noRot="1" noChangeAspect="1" noMove="1" noResize="1" noEditPoints="1" noAdjustHandles="1" noChangeArrowheads="1" noChangeShapeType="1" noTextEdit="1"/>
                </p:cNvSpPr>
                <p:nvPr/>
              </p:nvSpPr>
              <p:spPr>
                <a:xfrm>
                  <a:off x="6890761" y="3262372"/>
                  <a:ext cx="1710405" cy="369332"/>
                </a:xfrm>
                <a:prstGeom prst="rect">
                  <a:avLst/>
                </a:prstGeom>
                <a:blipFill>
                  <a:blip r:embed="rId7"/>
                  <a:stretch>
                    <a:fillRect/>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5BB6E840-8018-CA46-ACB6-701BB863B8BE}"/>
                </a:ext>
              </a:extLst>
            </p:cNvPr>
            <p:cNvCxnSpPr>
              <a:cxnSpLocks/>
              <a:stCxn id="15" idx="7"/>
              <a:endCxn id="20" idx="3"/>
            </p:cNvCxnSpPr>
            <p:nvPr/>
          </p:nvCxnSpPr>
          <p:spPr>
            <a:xfrm flipV="1">
              <a:off x="8208773" y="3862355"/>
              <a:ext cx="262105" cy="207406"/>
            </a:xfrm>
            <a:prstGeom prst="line">
              <a:avLst/>
            </a:prstGeom>
            <a:solidFill>
              <a:schemeClr val="accent5"/>
            </a:solidFill>
            <a:ln w="3810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235F2F3-E766-234C-A253-6C7C69E8E62D}"/>
                </a:ext>
              </a:extLst>
            </p:cNvPr>
            <p:cNvCxnSpPr>
              <a:cxnSpLocks/>
            </p:cNvCxnSpPr>
            <p:nvPr/>
          </p:nvCxnSpPr>
          <p:spPr>
            <a:xfrm flipV="1">
              <a:off x="8551439" y="3560609"/>
              <a:ext cx="296610" cy="219222"/>
            </a:xfrm>
            <a:prstGeom prst="line">
              <a:avLst/>
            </a:prstGeom>
            <a:solidFill>
              <a:schemeClr val="accent5"/>
            </a:solidFill>
            <a:ln w="38100">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sp>
        <p:nvSpPr>
          <p:cNvPr id="32" name="Content Placeholder 2">
            <a:extLst>
              <a:ext uri="{FF2B5EF4-FFF2-40B4-BE49-F238E27FC236}">
                <a16:creationId xmlns:a16="http://schemas.microsoft.com/office/drawing/2014/main" id="{CB302CF2-BF2D-2346-974C-75D873ADEA2C}"/>
              </a:ext>
            </a:extLst>
          </p:cNvPr>
          <p:cNvSpPr txBox="1">
            <a:spLocks/>
          </p:cNvSpPr>
          <p:nvPr/>
        </p:nvSpPr>
        <p:spPr>
          <a:xfrm>
            <a:off x="9635706" y="2346786"/>
            <a:ext cx="2294028" cy="1288744"/>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This process could go on forever, so there is no “optimal solution”</a:t>
            </a:r>
          </a:p>
        </p:txBody>
      </p:sp>
      <p:cxnSp>
        <p:nvCxnSpPr>
          <p:cNvPr id="33" name="Straight Connector 32">
            <a:extLst>
              <a:ext uri="{FF2B5EF4-FFF2-40B4-BE49-F238E27FC236}">
                <a16:creationId xmlns:a16="http://schemas.microsoft.com/office/drawing/2014/main" id="{79161C17-87E9-E541-9CFB-41E50A893A91}"/>
              </a:ext>
            </a:extLst>
          </p:cNvPr>
          <p:cNvCxnSpPr>
            <a:cxnSpLocks/>
          </p:cNvCxnSpPr>
          <p:nvPr/>
        </p:nvCxnSpPr>
        <p:spPr>
          <a:xfrm flipV="1">
            <a:off x="9524333" y="3717984"/>
            <a:ext cx="516815" cy="5357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382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Slack Form</a:t>
            </a:r>
          </a:p>
        </p:txBody>
      </p:sp>
    </p:spTree>
    <p:extLst>
      <p:ext uri="{BB962C8B-B14F-4D97-AF65-F5344CB8AC3E}">
        <p14:creationId xmlns:p14="http://schemas.microsoft.com/office/powerpoint/2010/main" val="1138333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Why Slack Form?</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622854" y="1647568"/>
            <a:ext cx="9424557" cy="4888403"/>
          </a:xfrm>
        </p:spPr>
        <p:txBody>
          <a:bodyPr>
            <a:normAutofit/>
          </a:bodyPr>
          <a:lstStyle/>
          <a:p>
            <a:pPr marL="0" indent="0">
              <a:buNone/>
            </a:pPr>
            <a:r>
              <a:rPr lang="en-US" dirty="0"/>
              <a:t>Some algorithms (like </a:t>
            </a:r>
            <a:r>
              <a:rPr lang="en-US" b="1" i="1" u="sng" dirty="0"/>
              <a:t>Simplex</a:t>
            </a:r>
            <a:r>
              <a:rPr lang="en-US" dirty="0"/>
              <a:t>) operate in </a:t>
            </a:r>
            <a:r>
              <a:rPr lang="en-US" b="1" i="1" u="sng" dirty="0"/>
              <a:t>slack form only</a:t>
            </a:r>
            <a:r>
              <a:rPr lang="en-US" dirty="0"/>
              <a:t>.</a:t>
            </a:r>
          </a:p>
          <a:p>
            <a:pPr marL="0" indent="0">
              <a:buNone/>
            </a:pPr>
            <a:endParaRPr lang="en-US" dirty="0"/>
          </a:p>
          <a:p>
            <a:pPr marL="0" indent="0">
              <a:buNone/>
            </a:pPr>
            <a:r>
              <a:rPr lang="en-US" dirty="0"/>
              <a:t>Very </a:t>
            </a:r>
            <a:r>
              <a:rPr lang="en-US" b="1" i="1" u="sng" dirty="0"/>
              <a:t>easy to convert</a:t>
            </a:r>
            <a:r>
              <a:rPr lang="en-US" dirty="0"/>
              <a:t> between standard form and slack form.</a:t>
            </a:r>
          </a:p>
          <a:p>
            <a:pPr marL="0" indent="0">
              <a:buNone/>
            </a:pPr>
            <a:endParaRPr lang="en-US" dirty="0"/>
          </a:p>
          <a:p>
            <a:pPr marL="0" indent="0">
              <a:buNone/>
            </a:pPr>
            <a:r>
              <a:rPr lang="en-US" dirty="0"/>
              <a:t>Introduces </a:t>
            </a:r>
            <a:r>
              <a:rPr lang="en-US" b="1" i="1" u="sng" dirty="0"/>
              <a:t>new variables (basic and non-basic)</a:t>
            </a:r>
            <a:r>
              <a:rPr lang="en-US" dirty="0"/>
              <a:t> which can be swapped and manipulated as the algorithm executes.</a:t>
            </a:r>
          </a:p>
        </p:txBody>
      </p:sp>
    </p:spTree>
    <p:extLst>
      <p:ext uri="{BB962C8B-B14F-4D97-AF65-F5344CB8AC3E}">
        <p14:creationId xmlns:p14="http://schemas.microsoft.com/office/powerpoint/2010/main" val="3300961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General Slack Form</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3" y="930302"/>
            <a:ext cx="10165342" cy="906736"/>
          </a:xfrm>
        </p:spPr>
        <p:txBody>
          <a:bodyPr>
            <a:normAutofit lnSpcReduction="10000"/>
          </a:bodyPr>
          <a:lstStyle/>
          <a:p>
            <a:pPr marL="0" indent="0">
              <a:buNone/>
            </a:pPr>
            <a:r>
              <a:rPr lang="en-US" dirty="0"/>
              <a:t>In Slack Form, every constraint is in equality that models the slack (or difference) in the target constant and the variable terms.</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59CFFA8-81CD-D147-8DF4-C95DD403F315}"/>
                  </a:ext>
                </a:extLst>
              </p:cNvPr>
              <p:cNvSpPr txBox="1">
                <a:spLocks/>
              </p:cNvSpPr>
              <p:nvPr/>
            </p:nvSpPr>
            <p:spPr>
              <a:xfrm>
                <a:off x="3344562" y="3243162"/>
                <a:ext cx="7702849" cy="1370028"/>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Arial" panose="020B0604020202020204" pitchFamily="34" charset="0"/>
                  <a:buNone/>
                </a:pPr>
                <a14:m>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𝑠</m:t>
                        </m:r>
                      </m:e>
                      <m:sub>
                        <m:r>
                          <a:rPr lang="en-US" b="0" i="1" smtClean="0">
                            <a:solidFill>
                              <a:schemeClr val="bg1"/>
                            </a:solidFill>
                            <a:latin typeface="Cambria Math" panose="02040503050406030204" pitchFamily="18" charset="0"/>
                          </a:rPr>
                          <m:t>𝑖</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𝑏</m:t>
                        </m:r>
                      </m:e>
                      <m:sub>
                        <m:r>
                          <a:rPr lang="en-US" b="0" i="1" smtClean="0">
                            <a:solidFill>
                              <a:schemeClr val="bg1"/>
                            </a:solidFill>
                            <a:latin typeface="Cambria Math" panose="02040503050406030204" pitchFamily="18" charset="0"/>
                          </a:rPr>
                          <m:t>𝑖</m:t>
                        </m:r>
                      </m:sub>
                    </m:sSub>
                    <m:r>
                      <a:rPr lang="en-US" b="0" i="1" smtClean="0">
                        <a:solidFill>
                          <a:schemeClr val="bg1"/>
                        </a:solidFill>
                        <a:latin typeface="Cambria Math" panose="02040503050406030204" pitchFamily="18" charset="0"/>
                      </a:rPr>
                      <m:t>−</m:t>
                    </m:r>
                    <m:nary>
                      <m:naryPr>
                        <m:chr m:val="∑"/>
                        <m:ctrlPr>
                          <a:rPr lang="en-US" b="0" i="1" smtClean="0">
                            <a:solidFill>
                              <a:schemeClr val="bg1"/>
                            </a:solidFill>
                            <a:latin typeface="Cambria Math" panose="02040503050406030204" pitchFamily="18" charset="0"/>
                          </a:rPr>
                        </m:ctrlPr>
                      </m:naryPr>
                      <m:sub>
                        <m:r>
                          <a:rPr lang="en-US" b="0" i="1" smtClean="0">
                            <a:solidFill>
                              <a:schemeClr val="bg1"/>
                            </a:solidFill>
                            <a:latin typeface="Cambria Math" panose="02040503050406030204" pitchFamily="18" charset="0"/>
                          </a:rPr>
                          <m:t>𝑗</m:t>
                        </m:r>
                        <m:r>
                          <a:rPr lang="en-US" b="0" i="1" smtClean="0">
                            <a:solidFill>
                              <a:schemeClr val="bg1"/>
                            </a:solidFill>
                            <a:latin typeface="Cambria Math" panose="02040503050406030204" pitchFamily="18" charset="0"/>
                          </a:rPr>
                          <m:t>=1</m:t>
                        </m:r>
                      </m:sub>
                      <m:sup>
                        <m:r>
                          <a:rPr lang="en-US" b="0" i="1" smtClean="0">
                            <a:solidFill>
                              <a:schemeClr val="bg1"/>
                            </a:solidFill>
                            <a:latin typeface="Cambria Math" panose="02040503050406030204" pitchFamily="18" charset="0"/>
                          </a:rPr>
                          <m:t>𝑛</m:t>
                        </m:r>
                      </m:sup>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𝑎</m:t>
                            </m:r>
                          </m:e>
                          <m:sub>
                            <m:r>
                              <a:rPr lang="en-US" b="0" i="1" smtClean="0">
                                <a:solidFill>
                                  <a:schemeClr val="bg1"/>
                                </a:solidFill>
                                <a:latin typeface="Cambria Math" panose="02040503050406030204" pitchFamily="18" charset="0"/>
                              </a:rPr>
                              <m:t>𝑖𝑗</m:t>
                            </m:r>
                          </m:sub>
                        </m:sSub>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𝑗</m:t>
                            </m:r>
                          </m:sub>
                        </m:sSub>
                      </m:e>
                    </m:nary>
                  </m:oMath>
                </a14:m>
                <a:r>
                  <a:rPr lang="en-US" dirty="0">
                    <a:solidFill>
                      <a:schemeClr val="bg1"/>
                    </a:solidFill>
                  </a:rPr>
                  <a:t>		for </a:t>
                </a:r>
                <a14:m>
                  <m:oMath xmlns:m="http://schemas.openxmlformats.org/officeDocument/2006/math">
                    <m:r>
                      <a:rPr lang="en-US" b="0" i="1" smtClean="0">
                        <a:solidFill>
                          <a:schemeClr val="bg1"/>
                        </a:solidFill>
                        <a:latin typeface="Cambria Math" panose="02040503050406030204" pitchFamily="18" charset="0"/>
                      </a:rPr>
                      <m:t>𝑖</m:t>
                    </m:r>
                    <m:r>
                      <a:rPr lang="en-US" b="0" i="1" smtClean="0">
                        <a:solidFill>
                          <a:schemeClr val="bg1"/>
                        </a:solidFill>
                        <a:latin typeface="Cambria Math" panose="02040503050406030204" pitchFamily="18" charset="0"/>
                      </a:rPr>
                      <m:t>=1,2,…,</m:t>
                    </m:r>
                    <m:r>
                      <a:rPr lang="en-US" b="0" i="1" smtClean="0">
                        <a:solidFill>
                          <a:schemeClr val="bg1"/>
                        </a:solidFill>
                        <a:latin typeface="Cambria Math" panose="02040503050406030204" pitchFamily="18" charset="0"/>
                      </a:rPr>
                      <m:t>𝑚</m:t>
                    </m:r>
                  </m:oMath>
                </a14:m>
                <a:br>
                  <a:rPr lang="en-US" b="0" dirty="0">
                    <a:solidFill>
                      <a:schemeClr val="bg1"/>
                    </a:solidFill>
                  </a:rPr>
                </a:br>
                <a14:m>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𝑠</m:t>
                        </m:r>
                      </m:e>
                      <m:sub>
                        <m:r>
                          <a:rPr lang="en-US" b="0" i="1" smtClean="0">
                            <a:solidFill>
                              <a:schemeClr val="bg1"/>
                            </a:solidFill>
                            <a:latin typeface="Cambria Math" panose="02040503050406030204" pitchFamily="18" charset="0"/>
                          </a:rPr>
                          <m:t>𝑖</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𝑗</m:t>
                        </m:r>
                      </m:sub>
                    </m:sSub>
                    <m:r>
                      <a:rPr lang="en-US" b="0" i="1" smtClean="0">
                        <a:solidFill>
                          <a:schemeClr val="bg1"/>
                        </a:solidFill>
                        <a:latin typeface="Cambria Math" panose="02040503050406030204" pitchFamily="18" charset="0"/>
                      </a:rPr>
                      <m:t>≥0</m:t>
                    </m:r>
                  </m:oMath>
                </a14:m>
                <a:r>
                  <a:rPr lang="en-US" dirty="0">
                    <a:solidFill>
                      <a:schemeClr val="bg1"/>
                    </a:solidFill>
                  </a:rPr>
                  <a:t>			for </a:t>
                </a:r>
                <a14:m>
                  <m:oMath xmlns:m="http://schemas.openxmlformats.org/officeDocument/2006/math">
                    <m:r>
                      <a:rPr lang="en-US" b="0" i="1" smtClean="0">
                        <a:solidFill>
                          <a:schemeClr val="bg1"/>
                        </a:solidFill>
                        <a:latin typeface="Cambria Math" panose="02040503050406030204" pitchFamily="18" charset="0"/>
                      </a:rPr>
                      <m:t>𝑖</m:t>
                    </m:r>
                    <m:r>
                      <a:rPr lang="en-US" b="0" i="1" smtClean="0">
                        <a:solidFill>
                          <a:schemeClr val="bg1"/>
                        </a:solidFill>
                        <a:latin typeface="Cambria Math" panose="02040503050406030204" pitchFamily="18" charset="0"/>
                      </a:rPr>
                      <m:t>=1,..,</m:t>
                    </m:r>
                    <m:r>
                      <a:rPr lang="en-US" b="0" i="1" smtClean="0">
                        <a:solidFill>
                          <a:schemeClr val="bg1"/>
                        </a:solidFill>
                        <a:latin typeface="Cambria Math" panose="02040503050406030204" pitchFamily="18" charset="0"/>
                      </a:rPr>
                      <m:t>𝑚</m:t>
                    </m:r>
                  </m:oMath>
                </a14:m>
                <a:r>
                  <a:rPr lang="en-US" dirty="0">
                    <a:solidFill>
                      <a:schemeClr val="bg1"/>
                    </a:solidFill>
                  </a:rPr>
                  <a:t> and </a:t>
                </a:r>
                <a14:m>
                  <m:oMath xmlns:m="http://schemas.openxmlformats.org/officeDocument/2006/math">
                    <m:r>
                      <a:rPr lang="en-US" b="0" i="1" smtClean="0">
                        <a:solidFill>
                          <a:schemeClr val="bg1"/>
                        </a:solidFill>
                        <a:latin typeface="Cambria Math" panose="02040503050406030204" pitchFamily="18" charset="0"/>
                      </a:rPr>
                      <m:t>𝑗</m:t>
                    </m:r>
                    <m:r>
                      <a:rPr lang="en-US" b="0" i="1" smtClean="0">
                        <a:solidFill>
                          <a:schemeClr val="bg1"/>
                        </a:solidFill>
                        <a:latin typeface="Cambria Math" panose="02040503050406030204" pitchFamily="18" charset="0"/>
                      </a:rPr>
                      <m:t>=1,..,</m:t>
                    </m:r>
                    <m:r>
                      <a:rPr lang="en-US" b="0" i="1" smtClean="0">
                        <a:solidFill>
                          <a:schemeClr val="bg1"/>
                        </a:solidFill>
                        <a:latin typeface="Cambria Math" panose="02040503050406030204" pitchFamily="18" charset="0"/>
                      </a:rPr>
                      <m:t>𝑛</m:t>
                    </m:r>
                  </m:oMath>
                </a14:m>
                <a:endParaRPr lang="en-US" dirty="0">
                  <a:solidFill>
                    <a:schemeClr val="bg1"/>
                  </a:solidFill>
                </a:endParaRPr>
              </a:p>
            </p:txBody>
          </p:sp>
        </mc:Choice>
        <mc:Fallback xmlns="">
          <p:sp>
            <p:nvSpPr>
              <p:cNvPr id="7" name="Content Placeholder 2">
                <a:extLst>
                  <a:ext uri="{FF2B5EF4-FFF2-40B4-BE49-F238E27FC236}">
                    <a16:creationId xmlns:a16="http://schemas.microsoft.com/office/drawing/2014/main" id="{459CFFA8-81CD-D147-8DF4-C95DD403F315}"/>
                  </a:ext>
                </a:extLst>
              </p:cNvPr>
              <p:cNvSpPr txBox="1">
                <a:spLocks noRot="1" noChangeAspect="1" noMove="1" noResize="1" noEditPoints="1" noAdjustHandles="1" noChangeArrowheads="1" noChangeShapeType="1" noTextEdit="1"/>
              </p:cNvSpPr>
              <p:nvPr/>
            </p:nvSpPr>
            <p:spPr>
              <a:xfrm>
                <a:off x="3344562" y="3243162"/>
                <a:ext cx="7702849" cy="1370028"/>
              </a:xfrm>
              <a:prstGeom prst="rect">
                <a:avLst/>
              </a:prstGeom>
              <a:blipFill>
                <a:blip r:embed="rId2"/>
                <a:stretch>
                  <a:fillRect t="-422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916CAA9D-CF17-7F44-98FB-47F4DEDB9859}"/>
                  </a:ext>
                </a:extLst>
              </p:cNvPr>
              <p:cNvSpPr txBox="1">
                <a:spLocks/>
              </p:cNvSpPr>
              <p:nvPr/>
            </p:nvSpPr>
            <p:spPr>
              <a:xfrm>
                <a:off x="3344562" y="2034745"/>
                <a:ext cx="1120346" cy="1010709"/>
              </a:xfrm>
              <a:prstGeom prst="rect">
                <a:avLst/>
              </a:prstGeom>
              <a:solidFill>
                <a:schemeClr val="bg2">
                  <a:lumMod val="10000"/>
                  <a:lumOff val="90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left"/>
                    </m:oMathParaPr>
                    <m:oMath xmlns:m="http://schemas.openxmlformats.org/officeDocument/2006/math">
                      <m:nary>
                        <m:naryPr>
                          <m:chr m:val="∑"/>
                          <m:ctrlPr>
                            <a:rPr lang="en-US" b="0" i="1" smtClean="0">
                              <a:solidFill>
                                <a:schemeClr val="bg1"/>
                              </a:solidFill>
                              <a:latin typeface="Cambria Math" panose="02040503050406030204" pitchFamily="18" charset="0"/>
                            </a:rPr>
                          </m:ctrlPr>
                        </m:naryPr>
                        <m:sub>
                          <m:r>
                            <m:rPr>
                              <m:brk m:alnAt="23"/>
                            </m:rPr>
                            <a:rPr lang="en-US" b="0" i="1" smtClean="0">
                              <a:solidFill>
                                <a:schemeClr val="bg1"/>
                              </a:solidFill>
                              <a:latin typeface="Cambria Math" panose="02040503050406030204" pitchFamily="18" charset="0"/>
                            </a:rPr>
                            <m:t>𝑗</m:t>
                          </m:r>
                          <m:r>
                            <a:rPr lang="en-US" b="0" i="1" smtClean="0">
                              <a:solidFill>
                                <a:schemeClr val="bg1"/>
                              </a:solidFill>
                              <a:latin typeface="Cambria Math" panose="02040503050406030204" pitchFamily="18" charset="0"/>
                            </a:rPr>
                            <m:t>=1</m:t>
                          </m:r>
                        </m:sub>
                        <m:sup>
                          <m:r>
                            <a:rPr lang="en-US" b="0" i="1" smtClean="0">
                              <a:solidFill>
                                <a:schemeClr val="bg1"/>
                              </a:solidFill>
                              <a:latin typeface="Cambria Math" panose="02040503050406030204" pitchFamily="18" charset="0"/>
                            </a:rPr>
                            <m:t>𝑛</m:t>
                          </m:r>
                        </m:sup>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𝑐</m:t>
                              </m:r>
                            </m:e>
                            <m:sub>
                              <m:r>
                                <a:rPr lang="en-US" b="0" i="1" smtClean="0">
                                  <a:solidFill>
                                    <a:schemeClr val="bg1"/>
                                  </a:solidFill>
                                  <a:latin typeface="Cambria Math" panose="02040503050406030204" pitchFamily="18" charset="0"/>
                                </a:rPr>
                                <m:t>𝑗</m:t>
                              </m:r>
                            </m:sub>
                          </m:sSub>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𝑗</m:t>
                              </m:r>
                            </m:sub>
                          </m:sSub>
                        </m:e>
                      </m:nary>
                    </m:oMath>
                  </m:oMathPara>
                </a14:m>
                <a:endParaRPr lang="en-US" dirty="0">
                  <a:solidFill>
                    <a:schemeClr val="bg1"/>
                  </a:solidFill>
                </a:endParaRPr>
              </a:p>
            </p:txBody>
          </p:sp>
        </mc:Choice>
        <mc:Fallback xmlns="">
          <p:sp>
            <p:nvSpPr>
              <p:cNvPr id="8" name="Content Placeholder 2">
                <a:extLst>
                  <a:ext uri="{FF2B5EF4-FFF2-40B4-BE49-F238E27FC236}">
                    <a16:creationId xmlns:a16="http://schemas.microsoft.com/office/drawing/2014/main" id="{916CAA9D-CF17-7F44-98FB-47F4DEDB9859}"/>
                  </a:ext>
                </a:extLst>
              </p:cNvPr>
              <p:cNvSpPr txBox="1">
                <a:spLocks noRot="1" noChangeAspect="1" noMove="1" noResize="1" noEditPoints="1" noAdjustHandles="1" noChangeArrowheads="1" noChangeShapeType="1" noTextEdit="1"/>
              </p:cNvSpPr>
              <p:nvPr/>
            </p:nvSpPr>
            <p:spPr>
              <a:xfrm>
                <a:off x="3344562" y="2034745"/>
                <a:ext cx="1120346" cy="1010709"/>
              </a:xfrm>
              <a:prstGeom prst="rect">
                <a:avLst/>
              </a:prstGeom>
              <a:blipFill>
                <a:blip r:embed="rId3"/>
                <a:stretch>
                  <a:fillRect l="-62222" t="-62963" b="-114815"/>
                </a:stretch>
              </a:blipFill>
            </p:spPr>
            <p:txBody>
              <a:bodyPr/>
              <a:lstStyle/>
              <a:p>
                <a:r>
                  <a:rPr lang="en-US">
                    <a:noFill/>
                  </a:rPr>
                  <a:t> </a:t>
                </a:r>
              </a:p>
            </p:txBody>
          </p:sp>
        </mc:Fallback>
      </mc:AlternateContent>
      <p:sp>
        <p:nvSpPr>
          <p:cNvPr id="9" name="Content Placeholder 2">
            <a:extLst>
              <a:ext uri="{FF2B5EF4-FFF2-40B4-BE49-F238E27FC236}">
                <a16:creationId xmlns:a16="http://schemas.microsoft.com/office/drawing/2014/main" id="{42A19336-0816-9E42-B2DF-3641FC29E866}"/>
              </a:ext>
            </a:extLst>
          </p:cNvPr>
          <p:cNvSpPr txBox="1">
            <a:spLocks/>
          </p:cNvSpPr>
          <p:nvPr/>
        </p:nvSpPr>
        <p:spPr>
          <a:xfrm>
            <a:off x="1639801" y="2301463"/>
            <a:ext cx="1704761" cy="5491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2000" i="1" dirty="0"/>
              <a:t>Maximize:</a:t>
            </a:r>
          </a:p>
        </p:txBody>
      </p:sp>
      <p:sp>
        <p:nvSpPr>
          <p:cNvPr id="10" name="Content Placeholder 2">
            <a:extLst>
              <a:ext uri="{FF2B5EF4-FFF2-40B4-BE49-F238E27FC236}">
                <a16:creationId xmlns:a16="http://schemas.microsoft.com/office/drawing/2014/main" id="{D7E6A06C-F92C-B046-911F-0F0D9BCF22A4}"/>
              </a:ext>
            </a:extLst>
          </p:cNvPr>
          <p:cNvSpPr txBox="1">
            <a:spLocks/>
          </p:cNvSpPr>
          <p:nvPr/>
        </p:nvSpPr>
        <p:spPr>
          <a:xfrm>
            <a:off x="1639801" y="3270419"/>
            <a:ext cx="1704761" cy="5491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2000" i="1" dirty="0"/>
              <a:t>Subject To:</a:t>
            </a:r>
          </a:p>
        </p:txBody>
      </p:sp>
      <p:sp>
        <p:nvSpPr>
          <p:cNvPr id="11" name="Content Placeholder 2">
            <a:extLst>
              <a:ext uri="{FF2B5EF4-FFF2-40B4-BE49-F238E27FC236}">
                <a16:creationId xmlns:a16="http://schemas.microsoft.com/office/drawing/2014/main" id="{CCE49B21-FAC2-4347-B9CE-836AE76CC19B}"/>
              </a:ext>
            </a:extLst>
          </p:cNvPr>
          <p:cNvSpPr txBox="1">
            <a:spLocks/>
          </p:cNvSpPr>
          <p:nvPr/>
        </p:nvSpPr>
        <p:spPr>
          <a:xfrm>
            <a:off x="5457965" y="2139415"/>
            <a:ext cx="2767914" cy="42836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Same as in </a:t>
            </a:r>
            <a:r>
              <a:rPr lang="en-US" sz="1800" b="1" i="1" dirty="0"/>
              <a:t>Standard Form</a:t>
            </a:r>
            <a:endParaRPr lang="en-US" sz="1800" b="1" i="1" u="sng" dirty="0"/>
          </a:p>
        </p:txBody>
      </p:sp>
      <p:cxnSp>
        <p:nvCxnSpPr>
          <p:cNvPr id="12" name="Straight Connector 11">
            <a:extLst>
              <a:ext uri="{FF2B5EF4-FFF2-40B4-BE49-F238E27FC236}">
                <a16:creationId xmlns:a16="http://schemas.microsoft.com/office/drawing/2014/main" id="{34B68F77-BB16-7043-B5ED-5A88566496D0}"/>
              </a:ext>
            </a:extLst>
          </p:cNvPr>
          <p:cNvCxnSpPr>
            <a:cxnSpLocks/>
          </p:cNvCxnSpPr>
          <p:nvPr/>
        </p:nvCxnSpPr>
        <p:spPr>
          <a:xfrm flipH="1">
            <a:off x="4555524" y="2433386"/>
            <a:ext cx="1046206" cy="1343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7496BFE-C05F-FD43-B38C-2A71F52AD643}"/>
              </a:ext>
            </a:extLst>
          </p:cNvPr>
          <p:cNvCxnSpPr>
            <a:cxnSpLocks/>
          </p:cNvCxnSpPr>
          <p:nvPr/>
        </p:nvCxnSpPr>
        <p:spPr>
          <a:xfrm>
            <a:off x="4308389" y="4728519"/>
            <a:ext cx="304800" cy="560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69EBD004-2767-444A-994B-85027AEEF33A}"/>
              </a:ext>
            </a:extLst>
          </p:cNvPr>
          <p:cNvSpPr txBox="1">
            <a:spLocks/>
          </p:cNvSpPr>
          <p:nvPr/>
        </p:nvSpPr>
        <p:spPr>
          <a:xfrm>
            <a:off x="4044777" y="5288571"/>
            <a:ext cx="4028303" cy="132858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Introduce new variable </a:t>
            </a:r>
            <a:r>
              <a:rPr lang="en-US" sz="1800" i="1" dirty="0" err="1"/>
              <a:t>s</a:t>
            </a:r>
            <a:r>
              <a:rPr lang="en-US" sz="1800" i="1" baseline="-25000" dirty="0" err="1"/>
              <a:t>i</a:t>
            </a:r>
            <a:r>
              <a:rPr lang="en-US" sz="1800" i="1" dirty="0"/>
              <a:t> for each constraint and model difference between left and right side of standard form constraint</a:t>
            </a:r>
            <a:endParaRPr lang="en-US" sz="1800" b="1" i="1" u="sng" dirty="0"/>
          </a:p>
        </p:txBody>
      </p:sp>
    </p:spTree>
    <p:extLst>
      <p:ext uri="{BB962C8B-B14F-4D97-AF65-F5344CB8AC3E}">
        <p14:creationId xmlns:p14="http://schemas.microsoft.com/office/powerpoint/2010/main" val="401645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Example: Standard vs Slack</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3" y="930302"/>
            <a:ext cx="10165342" cy="906736"/>
          </a:xfrm>
        </p:spPr>
        <p:txBody>
          <a:bodyPr>
            <a:normAutofit lnSpcReduction="10000"/>
          </a:bodyPr>
          <a:lstStyle/>
          <a:p>
            <a:pPr marL="0" indent="0">
              <a:buNone/>
            </a:pPr>
            <a:r>
              <a:rPr lang="en-US" dirty="0"/>
              <a:t>In Slack Form, every constraint is in equality that models the slack (or difference) in the target constant and the variable terms.</a:t>
            </a:r>
          </a:p>
        </p:txBody>
      </p:sp>
      <p:sp>
        <p:nvSpPr>
          <p:cNvPr id="15" name="Content Placeholder 2">
            <a:extLst>
              <a:ext uri="{FF2B5EF4-FFF2-40B4-BE49-F238E27FC236}">
                <a16:creationId xmlns:a16="http://schemas.microsoft.com/office/drawing/2014/main" id="{65977182-F293-9A4A-86D6-3C01046DB96C}"/>
              </a:ext>
            </a:extLst>
          </p:cNvPr>
          <p:cNvSpPr txBox="1">
            <a:spLocks/>
          </p:cNvSpPr>
          <p:nvPr/>
        </p:nvSpPr>
        <p:spPr>
          <a:xfrm>
            <a:off x="0" y="2996031"/>
            <a:ext cx="1704761" cy="5491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2000" i="1" dirty="0"/>
              <a:t>Maximize:</a:t>
            </a:r>
          </a:p>
        </p:txBody>
      </p:sp>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id="{4A35724D-1A03-7047-AFEA-DD488027D6A0}"/>
                  </a:ext>
                </a:extLst>
              </p:cNvPr>
              <p:cNvSpPr txBox="1">
                <a:spLocks/>
              </p:cNvSpPr>
              <p:nvPr/>
            </p:nvSpPr>
            <p:spPr>
              <a:xfrm>
                <a:off x="1737712" y="2987793"/>
                <a:ext cx="3810473" cy="626111"/>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2</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−3</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+3</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oMath>
                  </m:oMathPara>
                </a14:m>
                <a:endParaRPr lang="en-US" i="1" dirty="0">
                  <a:solidFill>
                    <a:schemeClr val="bg1"/>
                  </a:solidFill>
                </a:endParaRPr>
              </a:p>
            </p:txBody>
          </p:sp>
        </mc:Choice>
        <mc:Fallback xmlns="">
          <p:sp>
            <p:nvSpPr>
              <p:cNvPr id="16" name="Content Placeholder 2">
                <a:extLst>
                  <a:ext uri="{FF2B5EF4-FFF2-40B4-BE49-F238E27FC236}">
                    <a16:creationId xmlns:a16="http://schemas.microsoft.com/office/drawing/2014/main" id="{4A35724D-1A03-7047-AFEA-DD488027D6A0}"/>
                  </a:ext>
                </a:extLst>
              </p:cNvPr>
              <p:cNvSpPr txBox="1">
                <a:spLocks noRot="1" noChangeAspect="1" noMove="1" noResize="1" noEditPoints="1" noAdjustHandles="1" noChangeArrowheads="1" noChangeShapeType="1" noTextEdit="1"/>
              </p:cNvSpPr>
              <p:nvPr/>
            </p:nvSpPr>
            <p:spPr>
              <a:xfrm>
                <a:off x="1737712" y="2987793"/>
                <a:ext cx="3810473" cy="62611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DE8CF7E4-1473-6141-BDF0-D7F5C378A8A3}"/>
                  </a:ext>
                </a:extLst>
              </p:cNvPr>
              <p:cNvSpPr txBox="1">
                <a:spLocks/>
              </p:cNvSpPr>
              <p:nvPr/>
            </p:nvSpPr>
            <p:spPr>
              <a:xfrm>
                <a:off x="1737712" y="3786338"/>
                <a:ext cx="3810473" cy="1736704"/>
              </a:xfrm>
              <a:prstGeom prst="rect">
                <a:avLst/>
              </a:prstGeom>
              <a:solidFill>
                <a:schemeClr val="bg2">
                  <a:lumMod val="10000"/>
                  <a:lumOff val="90000"/>
                </a:schemeClr>
              </a:solidFill>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left"/>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7</m:t>
                      </m:r>
                    </m:oMath>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−7</m:t>
                      </m:r>
                    </m:oMath>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−2</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+2</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4</m:t>
                      </m:r>
                    </m:oMath>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0</m:t>
                      </m:r>
                    </m:oMath>
                  </m:oMathPara>
                </a14:m>
                <a:endParaRPr lang="en-US" dirty="0">
                  <a:solidFill>
                    <a:schemeClr val="bg1"/>
                  </a:solidFill>
                </a:endParaRPr>
              </a:p>
            </p:txBody>
          </p:sp>
        </mc:Choice>
        <mc:Fallback xmlns="">
          <p:sp>
            <p:nvSpPr>
              <p:cNvPr id="17" name="Content Placeholder 2">
                <a:extLst>
                  <a:ext uri="{FF2B5EF4-FFF2-40B4-BE49-F238E27FC236}">
                    <a16:creationId xmlns:a16="http://schemas.microsoft.com/office/drawing/2014/main" id="{DE8CF7E4-1473-6141-BDF0-D7F5C378A8A3}"/>
                  </a:ext>
                </a:extLst>
              </p:cNvPr>
              <p:cNvSpPr txBox="1">
                <a:spLocks noRot="1" noChangeAspect="1" noMove="1" noResize="1" noEditPoints="1" noAdjustHandles="1" noChangeArrowheads="1" noChangeShapeType="1" noTextEdit="1"/>
              </p:cNvSpPr>
              <p:nvPr/>
            </p:nvSpPr>
            <p:spPr>
              <a:xfrm>
                <a:off x="1737712" y="3786338"/>
                <a:ext cx="3810473" cy="1736704"/>
              </a:xfrm>
              <a:prstGeom prst="rect">
                <a:avLst/>
              </a:prstGeom>
              <a:blipFill>
                <a:blip r:embed="rId3"/>
                <a:stretch>
                  <a:fillRect/>
                </a:stretch>
              </a:blipFill>
            </p:spPr>
            <p:txBody>
              <a:bodyPr/>
              <a:lstStyle/>
              <a:p>
                <a:r>
                  <a:rPr lang="en-US">
                    <a:noFill/>
                  </a:rPr>
                  <a:t> </a:t>
                </a:r>
              </a:p>
            </p:txBody>
          </p:sp>
        </mc:Fallback>
      </mc:AlternateContent>
      <p:sp>
        <p:nvSpPr>
          <p:cNvPr id="18" name="Content Placeholder 2">
            <a:extLst>
              <a:ext uri="{FF2B5EF4-FFF2-40B4-BE49-F238E27FC236}">
                <a16:creationId xmlns:a16="http://schemas.microsoft.com/office/drawing/2014/main" id="{8A70D148-9820-234E-8126-8F4DED931FBD}"/>
              </a:ext>
            </a:extLst>
          </p:cNvPr>
          <p:cNvSpPr txBox="1">
            <a:spLocks/>
          </p:cNvSpPr>
          <p:nvPr/>
        </p:nvSpPr>
        <p:spPr>
          <a:xfrm>
            <a:off x="5581136" y="2987793"/>
            <a:ext cx="1704761" cy="5491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2000" i="1" dirty="0"/>
              <a:t>Maximize:</a:t>
            </a:r>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8442FB60-4021-AD4C-8F8D-FA8DC6F8EBB5}"/>
                  </a:ext>
                </a:extLst>
              </p:cNvPr>
              <p:cNvSpPr txBox="1">
                <a:spLocks/>
              </p:cNvSpPr>
              <p:nvPr/>
            </p:nvSpPr>
            <p:spPr>
              <a:xfrm>
                <a:off x="7318848" y="2987793"/>
                <a:ext cx="3810473" cy="626111"/>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0+2</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−3</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+3</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oMath>
                  </m:oMathPara>
                </a14:m>
                <a:endParaRPr lang="en-US" i="1" dirty="0">
                  <a:solidFill>
                    <a:schemeClr val="bg1"/>
                  </a:solidFill>
                </a:endParaRPr>
              </a:p>
            </p:txBody>
          </p:sp>
        </mc:Choice>
        <mc:Fallback xmlns="">
          <p:sp>
            <p:nvSpPr>
              <p:cNvPr id="19" name="Content Placeholder 2">
                <a:extLst>
                  <a:ext uri="{FF2B5EF4-FFF2-40B4-BE49-F238E27FC236}">
                    <a16:creationId xmlns:a16="http://schemas.microsoft.com/office/drawing/2014/main" id="{8442FB60-4021-AD4C-8F8D-FA8DC6F8EBB5}"/>
                  </a:ext>
                </a:extLst>
              </p:cNvPr>
              <p:cNvSpPr txBox="1">
                <a:spLocks noRot="1" noChangeAspect="1" noMove="1" noResize="1" noEditPoints="1" noAdjustHandles="1" noChangeArrowheads="1" noChangeShapeType="1" noTextEdit="1"/>
              </p:cNvSpPr>
              <p:nvPr/>
            </p:nvSpPr>
            <p:spPr>
              <a:xfrm>
                <a:off x="7318848" y="2987793"/>
                <a:ext cx="3810473" cy="62611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id="{E273819F-6B19-C442-8C0A-1145F1C74020}"/>
                  </a:ext>
                </a:extLst>
              </p:cNvPr>
              <p:cNvSpPr txBox="1">
                <a:spLocks/>
              </p:cNvSpPr>
              <p:nvPr/>
            </p:nvSpPr>
            <p:spPr>
              <a:xfrm>
                <a:off x="7318848" y="3786338"/>
                <a:ext cx="3810473" cy="1736704"/>
              </a:xfrm>
              <a:prstGeom prst="rect">
                <a:avLst/>
              </a:prstGeom>
              <a:solidFill>
                <a:schemeClr val="bg2">
                  <a:lumMod val="10000"/>
                  <a:lumOff val="90000"/>
                </a:schemeClr>
              </a:solidFill>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left"/>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4</m:t>
                          </m:r>
                        </m:sub>
                      </m:sSub>
                      <m:r>
                        <a:rPr lang="en-US" b="0" i="1" smtClean="0">
                          <a:solidFill>
                            <a:schemeClr val="bg1"/>
                          </a:solidFill>
                          <a:latin typeface="Cambria Math" panose="02040503050406030204" pitchFamily="18" charset="0"/>
                        </a:rPr>
                        <m:t>=7−</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oMath>
                    <m:oMath xmlns:m="http://schemas.openxmlformats.org/officeDocument/2006/math">
                      <m:sSub>
                        <m:sSubPr>
                          <m:ctrlPr>
                            <a:rPr lang="en-US" i="1" smtClean="0">
                              <a:solidFill>
                                <a:schemeClr val="bg1"/>
                              </a:solidFill>
                              <a:latin typeface="Cambria Math" panose="02040503050406030204" pitchFamily="18" charset="0"/>
                            </a:rPr>
                          </m:ctrlPr>
                        </m:sSub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5</m:t>
                              </m:r>
                            </m:sub>
                          </m:sSub>
                          <m:r>
                            <a:rPr lang="en-US" b="0" i="1" smtClean="0">
                              <a:solidFill>
                                <a:schemeClr val="bg1"/>
                              </a:solidFill>
                              <a:latin typeface="Cambria Math" panose="02040503050406030204" pitchFamily="18" charset="0"/>
                            </a:rPr>
                            <m:t>=−7+</m:t>
                          </m:r>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oMath>
                    <m:oMath xmlns:m="http://schemas.openxmlformats.org/officeDocument/2006/math">
                      <m:sSub>
                        <m:sSubPr>
                          <m:ctrlPr>
                            <a:rPr lang="en-US" i="1" smtClean="0">
                              <a:solidFill>
                                <a:schemeClr val="bg1"/>
                              </a:solidFill>
                              <a:latin typeface="Cambria Math" panose="02040503050406030204" pitchFamily="18" charset="0"/>
                            </a:rPr>
                          </m:ctrlPr>
                        </m:sSub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6</m:t>
                              </m:r>
                            </m:sub>
                          </m:sSub>
                          <m:r>
                            <a:rPr lang="en-US" b="0" i="1" smtClean="0">
                              <a:solidFill>
                                <a:schemeClr val="bg1"/>
                              </a:solidFill>
                              <a:latin typeface="Cambria Math" panose="02040503050406030204" pitchFamily="18" charset="0"/>
                            </a:rPr>
                            <m:t>=4−</m:t>
                          </m:r>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+2</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−2</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oMath>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4</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5</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6</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0</m:t>
                      </m:r>
                    </m:oMath>
                  </m:oMathPara>
                </a14:m>
                <a:endParaRPr lang="en-US" dirty="0">
                  <a:solidFill>
                    <a:schemeClr val="bg1"/>
                  </a:solidFill>
                </a:endParaRPr>
              </a:p>
            </p:txBody>
          </p:sp>
        </mc:Choice>
        <mc:Fallback xmlns="">
          <p:sp>
            <p:nvSpPr>
              <p:cNvPr id="20" name="Content Placeholder 2">
                <a:extLst>
                  <a:ext uri="{FF2B5EF4-FFF2-40B4-BE49-F238E27FC236}">
                    <a16:creationId xmlns:a16="http://schemas.microsoft.com/office/drawing/2014/main" id="{E273819F-6B19-C442-8C0A-1145F1C74020}"/>
                  </a:ext>
                </a:extLst>
              </p:cNvPr>
              <p:cNvSpPr txBox="1">
                <a:spLocks noRot="1" noChangeAspect="1" noMove="1" noResize="1" noEditPoints="1" noAdjustHandles="1" noChangeArrowheads="1" noChangeShapeType="1" noTextEdit="1"/>
              </p:cNvSpPr>
              <p:nvPr/>
            </p:nvSpPr>
            <p:spPr>
              <a:xfrm>
                <a:off x="7318848" y="3786338"/>
                <a:ext cx="3810473" cy="1736704"/>
              </a:xfrm>
              <a:prstGeom prst="rect">
                <a:avLst/>
              </a:prstGeom>
              <a:blipFill>
                <a:blip r:embed="rId5"/>
                <a:stretch>
                  <a:fillRect/>
                </a:stretch>
              </a:blipFill>
            </p:spPr>
            <p:txBody>
              <a:bodyPr/>
              <a:lstStyle/>
              <a:p>
                <a:r>
                  <a:rPr lang="en-US">
                    <a:noFill/>
                  </a:rPr>
                  <a:t> </a:t>
                </a:r>
              </a:p>
            </p:txBody>
          </p:sp>
        </mc:Fallback>
      </mc:AlternateContent>
      <p:sp>
        <p:nvSpPr>
          <p:cNvPr id="21" name="Content Placeholder 2">
            <a:extLst>
              <a:ext uri="{FF2B5EF4-FFF2-40B4-BE49-F238E27FC236}">
                <a16:creationId xmlns:a16="http://schemas.microsoft.com/office/drawing/2014/main" id="{79F78D22-9AF6-B546-BDB0-72DC9CC3CAF0}"/>
              </a:ext>
            </a:extLst>
          </p:cNvPr>
          <p:cNvSpPr txBox="1">
            <a:spLocks/>
          </p:cNvSpPr>
          <p:nvPr/>
        </p:nvSpPr>
        <p:spPr>
          <a:xfrm>
            <a:off x="1737712" y="2352462"/>
            <a:ext cx="3810473" cy="5491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i="1" dirty="0"/>
              <a:t>Standard Form:</a:t>
            </a:r>
          </a:p>
        </p:txBody>
      </p:sp>
      <p:sp>
        <p:nvSpPr>
          <p:cNvPr id="22" name="Content Placeholder 2">
            <a:extLst>
              <a:ext uri="{FF2B5EF4-FFF2-40B4-BE49-F238E27FC236}">
                <a16:creationId xmlns:a16="http://schemas.microsoft.com/office/drawing/2014/main" id="{E9AF9BE4-3C4D-1249-8D39-39BC4AAD4DF0}"/>
              </a:ext>
            </a:extLst>
          </p:cNvPr>
          <p:cNvSpPr txBox="1">
            <a:spLocks/>
          </p:cNvSpPr>
          <p:nvPr/>
        </p:nvSpPr>
        <p:spPr>
          <a:xfrm>
            <a:off x="7302842" y="2352462"/>
            <a:ext cx="3810473" cy="5491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i="1" dirty="0"/>
              <a:t>Slack Form:</a:t>
            </a:r>
          </a:p>
        </p:txBody>
      </p:sp>
    </p:spTree>
    <p:extLst>
      <p:ext uri="{BB962C8B-B14F-4D97-AF65-F5344CB8AC3E}">
        <p14:creationId xmlns:p14="http://schemas.microsoft.com/office/powerpoint/2010/main" val="3111580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Representation of Slack Form</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3" y="930302"/>
            <a:ext cx="10165342" cy="906736"/>
          </a:xfrm>
        </p:spPr>
        <p:txBody>
          <a:bodyPr>
            <a:normAutofit/>
          </a:bodyPr>
          <a:lstStyle/>
          <a:p>
            <a:pPr marL="0" indent="0">
              <a:buNone/>
            </a:pPr>
            <a:r>
              <a:rPr lang="en-US" dirty="0"/>
              <a:t>In Slack Form, we also use matrices to represent coefficients.</a:t>
            </a:r>
          </a:p>
        </p:txBody>
      </p:sp>
      <p:sp>
        <p:nvSpPr>
          <p:cNvPr id="15" name="Content Placeholder 2">
            <a:extLst>
              <a:ext uri="{FF2B5EF4-FFF2-40B4-BE49-F238E27FC236}">
                <a16:creationId xmlns:a16="http://schemas.microsoft.com/office/drawing/2014/main" id="{A07A025E-F8B1-4F42-8388-2A91AB52CBCC}"/>
              </a:ext>
            </a:extLst>
          </p:cNvPr>
          <p:cNvSpPr txBox="1">
            <a:spLocks/>
          </p:cNvSpPr>
          <p:nvPr/>
        </p:nvSpPr>
        <p:spPr>
          <a:xfrm>
            <a:off x="4085968" y="1843846"/>
            <a:ext cx="1348126" cy="5491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r">
              <a:buFont typeface="Arial" panose="020B0604020202020204" pitchFamily="34" charset="0"/>
              <a:buNone/>
            </a:pPr>
            <a:r>
              <a:rPr lang="en-US" sz="2000" i="1" dirty="0"/>
              <a:t>Maximize:</a:t>
            </a:r>
          </a:p>
        </p:txBody>
      </p:sp>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id="{5DCB7488-C7AA-A346-AFE2-6C714D5AA606}"/>
                  </a:ext>
                </a:extLst>
              </p:cNvPr>
              <p:cNvSpPr txBox="1">
                <a:spLocks/>
              </p:cNvSpPr>
              <p:nvPr/>
            </p:nvSpPr>
            <p:spPr>
              <a:xfrm>
                <a:off x="4295565" y="2254624"/>
                <a:ext cx="3810473" cy="626111"/>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b="0" i="1" smtClean="0">
                          <a:solidFill>
                            <a:schemeClr val="bg1"/>
                          </a:solidFill>
                          <a:latin typeface="Cambria Math" panose="02040503050406030204" pitchFamily="18" charset="0"/>
                        </a:rPr>
                        <m:t>0+2</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−3</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+3</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oMath>
                  </m:oMathPara>
                </a14:m>
                <a:endParaRPr lang="en-US" i="1" dirty="0">
                  <a:solidFill>
                    <a:schemeClr val="bg1"/>
                  </a:solidFill>
                </a:endParaRPr>
              </a:p>
            </p:txBody>
          </p:sp>
        </mc:Choice>
        <mc:Fallback xmlns="">
          <p:sp>
            <p:nvSpPr>
              <p:cNvPr id="16" name="Content Placeholder 2">
                <a:extLst>
                  <a:ext uri="{FF2B5EF4-FFF2-40B4-BE49-F238E27FC236}">
                    <a16:creationId xmlns:a16="http://schemas.microsoft.com/office/drawing/2014/main" id="{5DCB7488-C7AA-A346-AFE2-6C714D5AA606}"/>
                  </a:ext>
                </a:extLst>
              </p:cNvPr>
              <p:cNvSpPr txBox="1">
                <a:spLocks noRot="1" noChangeAspect="1" noMove="1" noResize="1" noEditPoints="1" noAdjustHandles="1" noChangeArrowheads="1" noChangeShapeType="1" noTextEdit="1"/>
              </p:cNvSpPr>
              <p:nvPr/>
            </p:nvSpPr>
            <p:spPr>
              <a:xfrm>
                <a:off x="4295565" y="2254624"/>
                <a:ext cx="3810473" cy="62611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649F50E0-6106-D443-B22F-3792B324BC2A}"/>
                  </a:ext>
                </a:extLst>
              </p:cNvPr>
              <p:cNvSpPr txBox="1">
                <a:spLocks/>
              </p:cNvSpPr>
              <p:nvPr/>
            </p:nvSpPr>
            <p:spPr>
              <a:xfrm>
                <a:off x="4295565" y="3119073"/>
                <a:ext cx="3810473" cy="1736704"/>
              </a:xfrm>
              <a:prstGeom prst="rect">
                <a:avLst/>
              </a:prstGeom>
              <a:solidFill>
                <a:schemeClr val="bg2">
                  <a:lumMod val="10000"/>
                  <a:lumOff val="90000"/>
                </a:schemeClr>
              </a:solidFill>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left"/>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4</m:t>
                          </m:r>
                        </m:sub>
                      </m:sSub>
                      <m:r>
                        <a:rPr lang="en-US" b="0" i="1" smtClean="0">
                          <a:solidFill>
                            <a:schemeClr val="bg1"/>
                          </a:solidFill>
                          <a:latin typeface="Cambria Math" panose="02040503050406030204" pitchFamily="18" charset="0"/>
                        </a:rPr>
                        <m:t>=7−</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oMath>
                    <m:oMath xmlns:m="http://schemas.openxmlformats.org/officeDocument/2006/math">
                      <m:sSub>
                        <m:sSubPr>
                          <m:ctrlPr>
                            <a:rPr lang="en-US" i="1" smtClean="0">
                              <a:solidFill>
                                <a:schemeClr val="bg1"/>
                              </a:solidFill>
                              <a:latin typeface="Cambria Math" panose="02040503050406030204" pitchFamily="18" charset="0"/>
                            </a:rPr>
                          </m:ctrlPr>
                        </m:sSub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5</m:t>
                              </m:r>
                            </m:sub>
                          </m:sSub>
                          <m:r>
                            <a:rPr lang="en-US" b="0" i="1" smtClean="0">
                              <a:solidFill>
                                <a:schemeClr val="bg1"/>
                              </a:solidFill>
                              <a:latin typeface="Cambria Math" panose="02040503050406030204" pitchFamily="18" charset="0"/>
                            </a:rPr>
                            <m:t>=−7+</m:t>
                          </m:r>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oMath>
                    <m:oMath xmlns:m="http://schemas.openxmlformats.org/officeDocument/2006/math">
                      <m:sSub>
                        <m:sSubPr>
                          <m:ctrlPr>
                            <a:rPr lang="en-US" i="1" smtClean="0">
                              <a:solidFill>
                                <a:schemeClr val="bg1"/>
                              </a:solidFill>
                              <a:latin typeface="Cambria Math" panose="02040503050406030204" pitchFamily="18" charset="0"/>
                            </a:rPr>
                          </m:ctrlPr>
                        </m:sSub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6</m:t>
                              </m:r>
                            </m:sub>
                          </m:sSub>
                          <m:r>
                            <a:rPr lang="en-US" b="0" i="1" smtClean="0">
                              <a:solidFill>
                                <a:schemeClr val="bg1"/>
                              </a:solidFill>
                              <a:latin typeface="Cambria Math" panose="02040503050406030204" pitchFamily="18" charset="0"/>
                            </a:rPr>
                            <m:t>=4−</m:t>
                          </m:r>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+2</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−2</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oMath>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4</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5</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6</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0</m:t>
                      </m:r>
                    </m:oMath>
                  </m:oMathPara>
                </a14:m>
                <a:endParaRPr lang="en-US" dirty="0">
                  <a:solidFill>
                    <a:schemeClr val="bg1"/>
                  </a:solidFill>
                </a:endParaRPr>
              </a:p>
            </p:txBody>
          </p:sp>
        </mc:Choice>
        <mc:Fallback xmlns="">
          <p:sp>
            <p:nvSpPr>
              <p:cNvPr id="17" name="Content Placeholder 2">
                <a:extLst>
                  <a:ext uri="{FF2B5EF4-FFF2-40B4-BE49-F238E27FC236}">
                    <a16:creationId xmlns:a16="http://schemas.microsoft.com/office/drawing/2014/main" id="{649F50E0-6106-D443-B22F-3792B324BC2A}"/>
                  </a:ext>
                </a:extLst>
              </p:cNvPr>
              <p:cNvSpPr txBox="1">
                <a:spLocks noRot="1" noChangeAspect="1" noMove="1" noResize="1" noEditPoints="1" noAdjustHandles="1" noChangeArrowheads="1" noChangeShapeType="1" noTextEdit="1"/>
              </p:cNvSpPr>
              <p:nvPr/>
            </p:nvSpPr>
            <p:spPr>
              <a:xfrm>
                <a:off x="4295565" y="3119073"/>
                <a:ext cx="3810473" cy="173670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49F71D9E-63D0-5A42-ABD3-019AF34C8F80}"/>
                  </a:ext>
                </a:extLst>
              </p:cNvPr>
              <p:cNvSpPr txBox="1">
                <a:spLocks/>
              </p:cNvSpPr>
              <p:nvPr/>
            </p:nvSpPr>
            <p:spPr>
              <a:xfrm>
                <a:off x="1141412" y="3685429"/>
                <a:ext cx="2018306" cy="92632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Basic Variables:</a:t>
                </a:r>
              </a:p>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𝐵</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4</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5</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6</m:t>
                          </m:r>
                        </m:sub>
                      </m:sSub>
                      <m:r>
                        <a:rPr lang="en-US" sz="2000" b="0" i="1" smtClean="0">
                          <a:latin typeface="Cambria Math" panose="02040503050406030204" pitchFamily="18" charset="0"/>
                        </a:rPr>
                        <m:t>}</m:t>
                      </m:r>
                    </m:oMath>
                  </m:oMathPara>
                </a14:m>
                <a:endParaRPr lang="en-US" sz="2000" dirty="0"/>
              </a:p>
            </p:txBody>
          </p:sp>
        </mc:Choice>
        <mc:Fallback xmlns="">
          <p:sp>
            <p:nvSpPr>
              <p:cNvPr id="18" name="Content Placeholder 2">
                <a:extLst>
                  <a:ext uri="{FF2B5EF4-FFF2-40B4-BE49-F238E27FC236}">
                    <a16:creationId xmlns:a16="http://schemas.microsoft.com/office/drawing/2014/main" id="{49F71D9E-63D0-5A42-ABD3-019AF34C8F80}"/>
                  </a:ext>
                </a:extLst>
              </p:cNvPr>
              <p:cNvSpPr txBox="1">
                <a:spLocks noRot="1" noChangeAspect="1" noMove="1" noResize="1" noEditPoints="1" noAdjustHandles="1" noChangeArrowheads="1" noChangeShapeType="1" noTextEdit="1"/>
              </p:cNvSpPr>
              <p:nvPr/>
            </p:nvSpPr>
            <p:spPr>
              <a:xfrm>
                <a:off x="1141412" y="3685429"/>
                <a:ext cx="2018306" cy="926327"/>
              </a:xfrm>
              <a:prstGeom prst="rect">
                <a:avLst/>
              </a:prstGeom>
              <a:blipFill>
                <a:blip r:embed="rId4"/>
                <a:stretch>
                  <a:fillRect/>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F7F24302-CA52-404C-8121-923B038304E1}"/>
              </a:ext>
            </a:extLst>
          </p:cNvPr>
          <p:cNvCxnSpPr>
            <a:cxnSpLocks/>
          </p:cNvCxnSpPr>
          <p:nvPr/>
        </p:nvCxnSpPr>
        <p:spPr>
          <a:xfrm flipV="1">
            <a:off x="2973788" y="3482671"/>
            <a:ext cx="1160363" cy="587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id="{6C75ED9D-FC44-9946-82BF-015D9F05003F}"/>
                  </a:ext>
                </a:extLst>
              </p:cNvPr>
              <p:cNvSpPr txBox="1">
                <a:spLocks/>
              </p:cNvSpPr>
              <p:nvPr/>
            </p:nvSpPr>
            <p:spPr>
              <a:xfrm>
                <a:off x="839262" y="5064979"/>
                <a:ext cx="2622606" cy="92632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Non-basic Variables:</a:t>
                </a:r>
              </a:p>
              <a:p>
                <a:pPr marL="0" indent="0" algn="ctr">
                  <a:buFont typeface="Arial" panose="020B0604020202020204" pitchFamily="34" charset="0"/>
                  <a:buNone/>
                </a:pPr>
                <a:r>
                  <a:rPr lang="en-US" sz="2000" b="0" dirty="0"/>
                  <a:t>N</a:t>
                </a:r>
                <a14:m>
                  <m:oMath xmlns:m="http://schemas.openxmlformats.org/officeDocument/2006/math">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m:t>
                    </m:r>
                  </m:oMath>
                </a14:m>
                <a:endParaRPr lang="en-US" sz="2000" dirty="0"/>
              </a:p>
            </p:txBody>
          </p:sp>
        </mc:Choice>
        <mc:Fallback xmlns="">
          <p:sp>
            <p:nvSpPr>
              <p:cNvPr id="20" name="Content Placeholder 2">
                <a:extLst>
                  <a:ext uri="{FF2B5EF4-FFF2-40B4-BE49-F238E27FC236}">
                    <a16:creationId xmlns:a16="http://schemas.microsoft.com/office/drawing/2014/main" id="{6C75ED9D-FC44-9946-82BF-015D9F05003F}"/>
                  </a:ext>
                </a:extLst>
              </p:cNvPr>
              <p:cNvSpPr txBox="1">
                <a:spLocks noRot="1" noChangeAspect="1" noMove="1" noResize="1" noEditPoints="1" noAdjustHandles="1" noChangeArrowheads="1" noChangeShapeType="1" noTextEdit="1"/>
              </p:cNvSpPr>
              <p:nvPr/>
            </p:nvSpPr>
            <p:spPr>
              <a:xfrm>
                <a:off x="839262" y="5064979"/>
                <a:ext cx="2622606" cy="926327"/>
              </a:xfrm>
              <a:prstGeom prst="rect">
                <a:avLst/>
              </a:prstGeom>
              <a:blipFill>
                <a:blip r:embed="rId5"/>
                <a:stretch>
                  <a:fillRect b="-9459"/>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7C3C3640-E843-254F-8C90-8A935EA70017}"/>
              </a:ext>
            </a:extLst>
          </p:cNvPr>
          <p:cNvCxnSpPr>
            <a:cxnSpLocks/>
          </p:cNvCxnSpPr>
          <p:nvPr/>
        </p:nvCxnSpPr>
        <p:spPr>
          <a:xfrm flipV="1">
            <a:off x="3159718" y="4341341"/>
            <a:ext cx="1019807" cy="7713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Content Placeholder 2">
                <a:extLst>
                  <a:ext uri="{FF2B5EF4-FFF2-40B4-BE49-F238E27FC236}">
                    <a16:creationId xmlns:a16="http://schemas.microsoft.com/office/drawing/2014/main" id="{F622A9E5-3087-AA47-B716-D95160D81FF1}"/>
                  </a:ext>
                </a:extLst>
              </p:cNvPr>
              <p:cNvSpPr txBox="1">
                <a:spLocks/>
              </p:cNvSpPr>
              <p:nvPr/>
            </p:nvSpPr>
            <p:spPr>
              <a:xfrm>
                <a:off x="9013204" y="1525987"/>
                <a:ext cx="2810386" cy="152002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c is coefficients of objective function:</a:t>
                </a:r>
              </a:p>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m:t>
                      </m:r>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2</m:t>
                                </m:r>
                              </m:e>
                            </m:mr>
                            <m:mr>
                              <m:e>
                                <m:r>
                                  <a:rPr lang="en-US" sz="2000" b="0" i="1" smtClean="0">
                                    <a:latin typeface="Cambria Math" panose="02040503050406030204" pitchFamily="18" charset="0"/>
                                  </a:rPr>
                                  <m:t>−3</m:t>
                                </m:r>
                              </m:e>
                            </m:mr>
                            <m:mr>
                              <m:e>
                                <m:r>
                                  <a:rPr lang="en-US" sz="2000" b="0" i="1" smtClean="0">
                                    <a:latin typeface="Cambria Math" panose="02040503050406030204" pitchFamily="18" charset="0"/>
                                  </a:rPr>
                                  <m:t>3</m:t>
                                </m:r>
                              </m:e>
                            </m:mr>
                          </m:m>
                        </m:e>
                      </m:d>
                    </m:oMath>
                  </m:oMathPara>
                </a14:m>
                <a:endParaRPr lang="en-US" sz="2000" dirty="0"/>
              </a:p>
            </p:txBody>
          </p:sp>
        </mc:Choice>
        <mc:Fallback xmlns="">
          <p:sp>
            <p:nvSpPr>
              <p:cNvPr id="22" name="Content Placeholder 2">
                <a:extLst>
                  <a:ext uri="{FF2B5EF4-FFF2-40B4-BE49-F238E27FC236}">
                    <a16:creationId xmlns:a16="http://schemas.microsoft.com/office/drawing/2014/main" id="{F622A9E5-3087-AA47-B716-D95160D81FF1}"/>
                  </a:ext>
                </a:extLst>
              </p:cNvPr>
              <p:cNvSpPr txBox="1">
                <a:spLocks noRot="1" noChangeAspect="1" noMove="1" noResize="1" noEditPoints="1" noAdjustHandles="1" noChangeArrowheads="1" noChangeShapeType="1" noTextEdit="1"/>
              </p:cNvSpPr>
              <p:nvPr/>
            </p:nvSpPr>
            <p:spPr>
              <a:xfrm>
                <a:off x="9013204" y="1525987"/>
                <a:ext cx="2810386" cy="1520028"/>
              </a:xfrm>
              <a:prstGeom prst="rect">
                <a:avLst/>
              </a:prstGeom>
              <a:blipFill>
                <a:blip r:embed="rId6"/>
                <a:stretch>
                  <a:fillRect t="-833"/>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022F1DFC-45C2-3442-BF2B-DBC6E322B37C}"/>
              </a:ext>
            </a:extLst>
          </p:cNvPr>
          <p:cNvCxnSpPr>
            <a:cxnSpLocks/>
          </p:cNvCxnSpPr>
          <p:nvPr/>
        </p:nvCxnSpPr>
        <p:spPr>
          <a:xfrm flipH="1">
            <a:off x="8229600" y="2174789"/>
            <a:ext cx="1622854" cy="4405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F212B28B-156C-D44F-A5CF-482F0A478CCA}"/>
              </a:ext>
            </a:extLst>
          </p:cNvPr>
          <p:cNvSpPr txBox="1">
            <a:spLocks/>
          </p:cNvSpPr>
          <p:nvPr/>
        </p:nvSpPr>
        <p:spPr>
          <a:xfrm>
            <a:off x="723930" y="1989804"/>
            <a:ext cx="2229941" cy="72490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v is constant term of objective function (here v=0)</a:t>
            </a:r>
          </a:p>
        </p:txBody>
      </p:sp>
      <p:cxnSp>
        <p:nvCxnSpPr>
          <p:cNvPr id="25" name="Straight Connector 24">
            <a:extLst>
              <a:ext uri="{FF2B5EF4-FFF2-40B4-BE49-F238E27FC236}">
                <a16:creationId xmlns:a16="http://schemas.microsoft.com/office/drawing/2014/main" id="{DAA7D09C-EB4A-F346-8F16-AC32236967AE}"/>
              </a:ext>
            </a:extLst>
          </p:cNvPr>
          <p:cNvCxnSpPr>
            <a:cxnSpLocks/>
          </p:cNvCxnSpPr>
          <p:nvPr/>
        </p:nvCxnSpPr>
        <p:spPr>
          <a:xfrm>
            <a:off x="2899775" y="2341992"/>
            <a:ext cx="1272228" cy="1458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D2C8B-B818-A64B-9431-ED0DC9FB223A}"/>
                  </a:ext>
                </a:extLst>
              </p:cNvPr>
              <p:cNvSpPr txBox="1">
                <a:spLocks/>
              </p:cNvSpPr>
              <p:nvPr/>
            </p:nvSpPr>
            <p:spPr>
              <a:xfrm>
                <a:off x="9132472" y="3141100"/>
                <a:ext cx="3001218" cy="152002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b is constant terms of constraints:</a:t>
                </a:r>
              </a:p>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b</m:t>
                      </m:r>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7</m:t>
                                </m:r>
                              </m:e>
                            </m:mr>
                            <m:mr>
                              <m:e>
                                <m:r>
                                  <a:rPr lang="en-US" sz="2000" b="0" i="1" smtClean="0">
                                    <a:latin typeface="Cambria Math" panose="02040503050406030204" pitchFamily="18" charset="0"/>
                                  </a:rPr>
                                  <m:t>−7</m:t>
                                </m:r>
                              </m:e>
                            </m:mr>
                            <m:mr>
                              <m:e>
                                <m:r>
                                  <a:rPr lang="en-US" sz="2000" b="0" i="1" smtClean="0">
                                    <a:latin typeface="Cambria Math" panose="02040503050406030204" pitchFamily="18" charset="0"/>
                                  </a:rPr>
                                  <m:t>4</m:t>
                                </m:r>
                              </m:e>
                            </m:mr>
                          </m:m>
                        </m:e>
                      </m:d>
                    </m:oMath>
                  </m:oMathPara>
                </a14:m>
                <a:endParaRPr lang="en-US" sz="2000" dirty="0"/>
              </a:p>
            </p:txBody>
          </p:sp>
        </mc:Choice>
        <mc:Fallback xmlns="">
          <p:sp>
            <p:nvSpPr>
              <p:cNvPr id="26" name="Content Placeholder 2">
                <a:extLst>
                  <a:ext uri="{FF2B5EF4-FFF2-40B4-BE49-F238E27FC236}">
                    <a16:creationId xmlns:a16="http://schemas.microsoft.com/office/drawing/2014/main" id="{E9BD2C8B-B818-A64B-9431-ED0DC9FB223A}"/>
                  </a:ext>
                </a:extLst>
              </p:cNvPr>
              <p:cNvSpPr txBox="1">
                <a:spLocks noRot="1" noChangeAspect="1" noMove="1" noResize="1" noEditPoints="1" noAdjustHandles="1" noChangeArrowheads="1" noChangeShapeType="1" noTextEdit="1"/>
              </p:cNvSpPr>
              <p:nvPr/>
            </p:nvSpPr>
            <p:spPr>
              <a:xfrm>
                <a:off x="9132472" y="3141100"/>
                <a:ext cx="3001218" cy="1520028"/>
              </a:xfrm>
              <a:prstGeom prst="rect">
                <a:avLst/>
              </a:prstGeom>
              <a:blipFill>
                <a:blip r:embed="rId7"/>
                <a:stretch>
                  <a:fillRect l="-844" r="-844"/>
                </a:stretch>
              </a:blipFill>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6ADE4E4C-7AD3-834B-ADD7-9975A4882308}"/>
              </a:ext>
            </a:extLst>
          </p:cNvPr>
          <p:cNvCxnSpPr>
            <a:cxnSpLocks/>
          </p:cNvCxnSpPr>
          <p:nvPr/>
        </p:nvCxnSpPr>
        <p:spPr>
          <a:xfrm flipH="1" flipV="1">
            <a:off x="8229600" y="3482672"/>
            <a:ext cx="1820849" cy="453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8" name="Content Placeholder 2">
                <a:extLst>
                  <a:ext uri="{FF2B5EF4-FFF2-40B4-BE49-F238E27FC236}">
                    <a16:creationId xmlns:a16="http://schemas.microsoft.com/office/drawing/2014/main" id="{A91BBDD2-C858-D742-96BB-FD1525517E5A}"/>
                  </a:ext>
                </a:extLst>
              </p:cNvPr>
              <p:cNvSpPr txBox="1">
                <a:spLocks/>
              </p:cNvSpPr>
              <p:nvPr/>
            </p:nvSpPr>
            <p:spPr>
              <a:xfrm>
                <a:off x="8823695" y="4644225"/>
                <a:ext cx="3001218" cy="152002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A is coefficients of non-basic variables in constraints:</a:t>
                </a:r>
              </a:p>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A</m:t>
                      </m:r>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m>
                            <m:mPr>
                              <m:mcs>
                                <m:mc>
                                  <m:mcPr>
                                    <m:count m:val="3"/>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1</m:t>
                                </m:r>
                              </m:e>
                              <m:e>
                                <m:r>
                                  <a:rPr lang="en-US" sz="2000" b="0" i="1" smtClean="0">
                                    <a:latin typeface="Cambria Math" panose="02040503050406030204" pitchFamily="18" charset="0"/>
                                  </a:rPr>
                                  <m:t>1</m:t>
                                </m:r>
                              </m:e>
                              <m:e>
                                <m:r>
                                  <a:rPr lang="en-US" sz="2000" b="0" i="1" smtClean="0">
                                    <a:latin typeface="Cambria Math" panose="02040503050406030204" pitchFamily="18" charset="0"/>
                                  </a:rPr>
                                  <m:t>−1</m:t>
                                </m:r>
                              </m:e>
                            </m:mr>
                            <m:mr>
                              <m:e>
                                <m:r>
                                  <a:rPr lang="en-US" sz="2000" b="0" i="1" smtClean="0">
                                    <a:latin typeface="Cambria Math" panose="02040503050406030204" pitchFamily="18" charset="0"/>
                                  </a:rPr>
                                  <m:t>−1</m:t>
                                </m:r>
                              </m:e>
                              <m:e>
                                <m:r>
                                  <a:rPr lang="en-US" sz="2000" b="0" i="1" smtClean="0">
                                    <a:latin typeface="Cambria Math" panose="02040503050406030204" pitchFamily="18" charset="0"/>
                                  </a:rPr>
                                  <m:t>−1</m:t>
                                </m:r>
                              </m:e>
                              <m:e>
                                <m:r>
                                  <a:rPr lang="en-US" sz="2000" b="0" i="1" smtClean="0">
                                    <a:latin typeface="Cambria Math" panose="02040503050406030204" pitchFamily="18" charset="0"/>
                                  </a:rPr>
                                  <m:t>1</m:t>
                                </m:r>
                              </m:e>
                            </m:mr>
                            <m:mr>
                              <m:e>
                                <m:r>
                                  <a:rPr lang="en-US" sz="2000" b="0" i="1" smtClean="0">
                                    <a:latin typeface="Cambria Math" panose="02040503050406030204" pitchFamily="18" charset="0"/>
                                  </a:rPr>
                                  <m:t>1</m:t>
                                </m:r>
                              </m:e>
                              <m:e>
                                <m:r>
                                  <a:rPr lang="en-US" sz="2000" b="0" i="1" smtClean="0">
                                    <a:latin typeface="Cambria Math" panose="02040503050406030204" pitchFamily="18" charset="0"/>
                                  </a:rPr>
                                  <m:t>−</m:t>
                                </m:r>
                                <m:r>
                                  <a:rPr lang="en-US" sz="2000" b="0" i="1" smtClean="0">
                                    <a:latin typeface="Cambria Math" panose="02040503050406030204" pitchFamily="18" charset="0"/>
                                  </a:rPr>
                                  <m:t>2</m:t>
                                </m:r>
                              </m:e>
                              <m:e>
                                <m:r>
                                  <a:rPr lang="en-US" sz="2000" b="0" i="1" smtClean="0">
                                    <a:latin typeface="Cambria Math" panose="02040503050406030204" pitchFamily="18" charset="0"/>
                                  </a:rPr>
                                  <m:t>2</m:t>
                                </m:r>
                              </m:e>
                            </m:mr>
                          </m:m>
                        </m:e>
                      </m:d>
                    </m:oMath>
                  </m:oMathPara>
                </a14:m>
                <a:endParaRPr lang="en-US" sz="2000" dirty="0"/>
              </a:p>
            </p:txBody>
          </p:sp>
        </mc:Choice>
        <mc:Fallback>
          <p:sp>
            <p:nvSpPr>
              <p:cNvPr id="28" name="Content Placeholder 2">
                <a:extLst>
                  <a:ext uri="{FF2B5EF4-FFF2-40B4-BE49-F238E27FC236}">
                    <a16:creationId xmlns:a16="http://schemas.microsoft.com/office/drawing/2014/main" id="{A91BBDD2-C858-D742-96BB-FD1525517E5A}"/>
                  </a:ext>
                </a:extLst>
              </p:cNvPr>
              <p:cNvSpPr txBox="1">
                <a:spLocks noRot="1" noChangeAspect="1" noMove="1" noResize="1" noEditPoints="1" noAdjustHandles="1" noChangeArrowheads="1" noChangeShapeType="1" noTextEdit="1"/>
              </p:cNvSpPr>
              <p:nvPr/>
            </p:nvSpPr>
            <p:spPr>
              <a:xfrm>
                <a:off x="8823695" y="4644225"/>
                <a:ext cx="3001218" cy="1520028"/>
              </a:xfrm>
              <a:prstGeom prst="rect">
                <a:avLst/>
              </a:prstGeom>
              <a:blipFill>
                <a:blip r:embed="rId8"/>
                <a:stretch>
                  <a:fillRect/>
                </a:stretch>
              </a:blipFill>
            </p:spPr>
            <p:txBody>
              <a:bodyPr/>
              <a:lstStyle/>
              <a:p>
                <a:r>
                  <a:rPr lang="en-US">
                    <a:noFill/>
                  </a:rPr>
                  <a:t> </a:t>
                </a:r>
              </a:p>
            </p:txBody>
          </p:sp>
        </mc:Fallback>
      </mc:AlternateContent>
      <p:cxnSp>
        <p:nvCxnSpPr>
          <p:cNvPr id="29" name="Straight Connector 28">
            <a:extLst>
              <a:ext uri="{FF2B5EF4-FFF2-40B4-BE49-F238E27FC236}">
                <a16:creationId xmlns:a16="http://schemas.microsoft.com/office/drawing/2014/main" id="{F1459684-F7CF-2B4B-AB01-94902176FFAC}"/>
              </a:ext>
            </a:extLst>
          </p:cNvPr>
          <p:cNvCxnSpPr>
            <a:cxnSpLocks/>
          </p:cNvCxnSpPr>
          <p:nvPr/>
        </p:nvCxnSpPr>
        <p:spPr>
          <a:xfrm flipH="1" flipV="1">
            <a:off x="8222078" y="3935896"/>
            <a:ext cx="838834" cy="725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Content Placeholder 2">
            <a:extLst>
              <a:ext uri="{FF2B5EF4-FFF2-40B4-BE49-F238E27FC236}">
                <a16:creationId xmlns:a16="http://schemas.microsoft.com/office/drawing/2014/main" id="{8E60FDAB-D4F7-6248-8AED-A643BB851215}"/>
              </a:ext>
            </a:extLst>
          </p:cNvPr>
          <p:cNvSpPr txBox="1">
            <a:spLocks/>
          </p:cNvSpPr>
          <p:nvPr/>
        </p:nvSpPr>
        <p:spPr>
          <a:xfrm>
            <a:off x="4214190" y="5276185"/>
            <a:ext cx="3943849" cy="133930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So, our slack form can be represented with these five variables:</a:t>
            </a:r>
          </a:p>
          <a:p>
            <a:pPr marL="0" indent="0" algn="ctr">
              <a:buFont typeface="Arial" panose="020B0604020202020204" pitchFamily="34" charset="0"/>
              <a:buNone/>
            </a:pPr>
            <a:r>
              <a:rPr lang="en-US" sz="2000" b="1" i="1" dirty="0"/>
              <a:t>N, B, A, b, c, v</a:t>
            </a:r>
          </a:p>
        </p:txBody>
      </p:sp>
    </p:spTree>
    <p:extLst>
      <p:ext uri="{BB962C8B-B14F-4D97-AF65-F5344CB8AC3E}">
        <p14:creationId xmlns:p14="http://schemas.microsoft.com/office/powerpoint/2010/main" val="42771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Motivating Problem</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089328"/>
            <a:ext cx="9905999" cy="5446643"/>
          </a:xfrm>
        </p:spPr>
        <p:txBody>
          <a:bodyPr/>
          <a:lstStyle/>
          <a:p>
            <a:pPr marL="0" indent="0">
              <a:buNone/>
            </a:pPr>
            <a:r>
              <a:rPr lang="en-US" dirty="0"/>
              <a:t>You are a </a:t>
            </a:r>
            <a:r>
              <a:rPr lang="en-US" b="1" i="1" u="sng" dirty="0"/>
              <a:t>politician trying to win an election</a:t>
            </a:r>
            <a:r>
              <a:rPr lang="en-US" dirty="0"/>
              <a:t>. Your district contains urban, suburban, and rural areas that have 100,000, 200,000, and 50,000 residents respectively. You want to spend the least amount of money, and target your advertisements so that you can win over at least half of the people in each respective area. Your policy priorities are to build roads, increase gun control, provide farm subsidies, and add a gasoline tax. </a:t>
            </a:r>
          </a:p>
          <a:p>
            <a:pPr marL="0" indent="0">
              <a:buNone/>
            </a:pPr>
            <a:endParaRPr lang="en-US" dirty="0"/>
          </a:p>
          <a:p>
            <a:pPr marL="0" indent="0">
              <a:buNone/>
            </a:pPr>
            <a:r>
              <a:rPr lang="en-US" dirty="0"/>
              <a:t>Your policies are not all popular in all areas of your district, so </a:t>
            </a:r>
            <a:r>
              <a:rPr lang="en-US" b="1" i="1" u="sng" dirty="0"/>
              <a:t>how can you divide your message advertisement across the three areas to obtain votes from at least half of the people in each area</a:t>
            </a:r>
            <a:r>
              <a:rPr lang="en-US" dirty="0"/>
              <a:t>?</a:t>
            </a:r>
          </a:p>
        </p:txBody>
      </p:sp>
    </p:spTree>
    <p:extLst>
      <p:ext uri="{BB962C8B-B14F-4D97-AF65-F5344CB8AC3E}">
        <p14:creationId xmlns:p14="http://schemas.microsoft.com/office/powerpoint/2010/main" val="2472430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Using Linear programming to solve Shortest Path problem</a:t>
            </a:r>
          </a:p>
        </p:txBody>
      </p:sp>
    </p:spTree>
    <p:extLst>
      <p:ext uri="{BB962C8B-B14F-4D97-AF65-F5344CB8AC3E}">
        <p14:creationId xmlns:p14="http://schemas.microsoft.com/office/powerpoint/2010/main" val="3864394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Recall: shortest path problems</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089329"/>
            <a:ext cx="9905999" cy="985961"/>
          </a:xfrm>
        </p:spPr>
        <p:txBody>
          <a:bodyPr/>
          <a:lstStyle/>
          <a:p>
            <a:pPr marL="0" indent="0">
              <a:buNone/>
            </a:pPr>
            <a:r>
              <a:rPr lang="en-US" b="1" i="1" u="sng" dirty="0"/>
              <a:t>Shortest path problems</a:t>
            </a:r>
            <a:r>
              <a:rPr lang="en-US" dirty="0"/>
              <a:t> ask you to find the </a:t>
            </a:r>
            <a:r>
              <a:rPr lang="en-US" i="1" u="sng" dirty="0"/>
              <a:t>shortest weighted path</a:t>
            </a:r>
            <a:r>
              <a:rPr lang="en-US" dirty="0"/>
              <a:t> from a start node to some designated destination node in a weighted graph. </a:t>
            </a:r>
            <a:endParaRPr lang="en-US" sz="2000" i="1" dirty="0"/>
          </a:p>
        </p:txBody>
      </p:sp>
      <p:pic>
        <p:nvPicPr>
          <p:cNvPr id="4" name="Picture 3">
            <a:extLst>
              <a:ext uri="{FF2B5EF4-FFF2-40B4-BE49-F238E27FC236}">
                <a16:creationId xmlns:a16="http://schemas.microsoft.com/office/drawing/2014/main" id="{E996C5D1-CE8C-7341-8BA2-41A89796A72A}"/>
              </a:ext>
            </a:extLst>
          </p:cNvPr>
          <p:cNvPicPr>
            <a:picLocks noChangeAspect="1"/>
          </p:cNvPicPr>
          <p:nvPr/>
        </p:nvPicPr>
        <p:blipFill>
          <a:blip r:embed="rId2"/>
          <a:stretch>
            <a:fillRect/>
          </a:stretch>
        </p:blipFill>
        <p:spPr>
          <a:xfrm>
            <a:off x="2284411" y="2292405"/>
            <a:ext cx="7620000" cy="4165600"/>
          </a:xfrm>
          <a:prstGeom prst="rect">
            <a:avLst/>
          </a:prstGeom>
          <a:solidFill>
            <a:schemeClr val="bg2">
              <a:lumMod val="10000"/>
              <a:lumOff val="90000"/>
            </a:schemeClr>
          </a:solidFill>
        </p:spPr>
      </p:pic>
    </p:spTree>
    <p:extLst>
      <p:ext uri="{BB962C8B-B14F-4D97-AF65-F5344CB8AC3E}">
        <p14:creationId xmlns:p14="http://schemas.microsoft.com/office/powerpoint/2010/main" val="3275817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Some terms</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4444781" y="1557793"/>
            <a:ext cx="5661328" cy="636104"/>
          </a:xfrm>
        </p:spPr>
        <p:txBody>
          <a:bodyPr>
            <a:normAutofit fontScale="70000" lnSpcReduction="20000"/>
          </a:bodyPr>
          <a:lstStyle/>
          <a:p>
            <a:pPr marL="0" indent="0">
              <a:buNone/>
            </a:pPr>
            <a:r>
              <a:rPr lang="en-US" dirty="0"/>
              <a:t>The shortest weighted distance from the start node to an arbitrary node u</a:t>
            </a:r>
            <a:endParaRPr lang="en-US" sz="2000" dirty="0"/>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1D2EC4A7-BFCE-EF4C-9764-6155A104197E}"/>
                  </a:ext>
                </a:extLst>
              </p:cNvPr>
              <p:cNvSpPr txBox="1">
                <a:spLocks/>
              </p:cNvSpPr>
              <p:nvPr/>
            </p:nvSpPr>
            <p:spPr>
              <a:xfrm>
                <a:off x="2812516" y="1606162"/>
                <a:ext cx="1489142" cy="539366"/>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𝑑</m:t>
                          </m:r>
                        </m:e>
                        <m:sub>
                          <m:r>
                            <a:rPr lang="en-US" sz="2000" b="0" i="1" smtClean="0">
                              <a:solidFill>
                                <a:schemeClr val="bg1"/>
                              </a:solidFill>
                              <a:latin typeface="Cambria Math" panose="02040503050406030204" pitchFamily="18" charset="0"/>
                            </a:rPr>
                            <m:t>𝑢</m:t>
                          </m:r>
                        </m:sub>
                      </m:sSub>
                    </m:oMath>
                  </m:oMathPara>
                </a14:m>
                <a:endParaRPr lang="en-US" sz="2000" b="0" dirty="0">
                  <a:solidFill>
                    <a:schemeClr val="bg1"/>
                  </a:solidFill>
                </a:endParaRPr>
              </a:p>
            </p:txBody>
          </p:sp>
        </mc:Choice>
        <mc:Fallback xmlns="">
          <p:sp>
            <p:nvSpPr>
              <p:cNvPr id="5" name="Content Placeholder 2">
                <a:extLst>
                  <a:ext uri="{FF2B5EF4-FFF2-40B4-BE49-F238E27FC236}">
                    <a16:creationId xmlns:a16="http://schemas.microsoft.com/office/drawing/2014/main" id="{1D2EC4A7-BFCE-EF4C-9764-6155A104197E}"/>
                  </a:ext>
                </a:extLst>
              </p:cNvPr>
              <p:cNvSpPr txBox="1">
                <a:spLocks noRot="1" noChangeAspect="1" noMove="1" noResize="1" noEditPoints="1" noAdjustHandles="1" noChangeArrowheads="1" noChangeShapeType="1" noTextEdit="1"/>
              </p:cNvSpPr>
              <p:nvPr/>
            </p:nvSpPr>
            <p:spPr>
              <a:xfrm>
                <a:off x="2812516" y="1606162"/>
                <a:ext cx="1489142" cy="539366"/>
              </a:xfrm>
              <a:prstGeom prst="rect">
                <a:avLst/>
              </a:prstGeom>
              <a:blipFill>
                <a:blip r:embed="rId2"/>
                <a:stretch>
                  <a:fillRect/>
                </a:stretch>
              </a:blipFill>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3C094567-87D8-B141-A542-970F5A77D361}"/>
              </a:ext>
            </a:extLst>
          </p:cNvPr>
          <p:cNvSpPr txBox="1">
            <a:spLocks/>
          </p:cNvSpPr>
          <p:nvPr/>
        </p:nvSpPr>
        <p:spPr>
          <a:xfrm>
            <a:off x="4444781" y="2464241"/>
            <a:ext cx="5661328" cy="63610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Definition of a graph</a:t>
            </a:r>
            <a:endParaRPr lang="en-US" sz="2000"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E06D595D-8EFD-9B44-9A0C-F073C44484E2}"/>
                  </a:ext>
                </a:extLst>
              </p:cNvPr>
              <p:cNvSpPr txBox="1">
                <a:spLocks/>
              </p:cNvSpPr>
              <p:nvPr/>
            </p:nvSpPr>
            <p:spPr>
              <a:xfrm>
                <a:off x="2812516" y="2512610"/>
                <a:ext cx="1489142" cy="539366"/>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𝐺</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𝑉</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𝐸</m:t>
                      </m:r>
                      <m:r>
                        <a:rPr lang="en-US" sz="2000" b="0" i="1" smtClean="0">
                          <a:solidFill>
                            <a:schemeClr val="bg1"/>
                          </a:solidFill>
                          <a:latin typeface="Cambria Math" panose="02040503050406030204" pitchFamily="18" charset="0"/>
                        </a:rPr>
                        <m:t>)</m:t>
                      </m:r>
                    </m:oMath>
                  </m:oMathPara>
                </a14:m>
                <a:endParaRPr lang="en-US" sz="2000" b="0" dirty="0">
                  <a:solidFill>
                    <a:schemeClr val="bg1"/>
                  </a:solidFill>
                </a:endParaRPr>
              </a:p>
            </p:txBody>
          </p:sp>
        </mc:Choice>
        <mc:Fallback xmlns="">
          <p:sp>
            <p:nvSpPr>
              <p:cNvPr id="7" name="Content Placeholder 2">
                <a:extLst>
                  <a:ext uri="{FF2B5EF4-FFF2-40B4-BE49-F238E27FC236}">
                    <a16:creationId xmlns:a16="http://schemas.microsoft.com/office/drawing/2014/main" id="{E06D595D-8EFD-9B44-9A0C-F073C44484E2}"/>
                  </a:ext>
                </a:extLst>
              </p:cNvPr>
              <p:cNvSpPr txBox="1">
                <a:spLocks noRot="1" noChangeAspect="1" noMove="1" noResize="1" noEditPoints="1" noAdjustHandles="1" noChangeArrowheads="1" noChangeShapeType="1" noTextEdit="1"/>
              </p:cNvSpPr>
              <p:nvPr/>
            </p:nvSpPr>
            <p:spPr>
              <a:xfrm>
                <a:off x="2812516" y="2512610"/>
                <a:ext cx="1489142" cy="539366"/>
              </a:xfrm>
              <a:prstGeom prst="rect">
                <a:avLst/>
              </a:prstGeom>
              <a:blipFill>
                <a:blip r:embed="rId3"/>
                <a:stretch>
                  <a:fillRect/>
                </a:stretch>
              </a:blipFill>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19973A3F-B9AB-AF40-B6CC-45226DE6C7E7}"/>
              </a:ext>
            </a:extLst>
          </p:cNvPr>
          <p:cNvSpPr txBox="1">
            <a:spLocks/>
          </p:cNvSpPr>
          <p:nvPr/>
        </p:nvSpPr>
        <p:spPr>
          <a:xfrm>
            <a:off x="4444781" y="3370689"/>
            <a:ext cx="5661328" cy="63610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Definition of an Edge. Note </a:t>
            </a:r>
            <a:r>
              <a:rPr lang="en-US" dirty="0" err="1"/>
              <a:t>u,v</a:t>
            </a:r>
            <a:r>
              <a:rPr lang="en-US" dirty="0"/>
              <a:t> are in V</a:t>
            </a:r>
            <a:endParaRPr lang="en-US" sz="2000" dirty="0"/>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8D552528-F0F7-1D42-8406-2A50A3DCA70F}"/>
                  </a:ext>
                </a:extLst>
              </p:cNvPr>
              <p:cNvSpPr txBox="1">
                <a:spLocks/>
              </p:cNvSpPr>
              <p:nvPr/>
            </p:nvSpPr>
            <p:spPr>
              <a:xfrm>
                <a:off x="2812516" y="3419058"/>
                <a:ext cx="1489142" cy="539366"/>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d>
                        <m:dPr>
                          <m:ctrlPr>
                            <a:rPr lang="en-US" sz="2000" b="0" i="1" smtClean="0">
                              <a:solidFill>
                                <a:schemeClr val="bg1"/>
                              </a:solidFill>
                              <a:latin typeface="Cambria Math" panose="02040503050406030204" pitchFamily="18" charset="0"/>
                            </a:rPr>
                          </m:ctrlPr>
                        </m:dPr>
                        <m:e>
                          <m:r>
                            <a:rPr lang="en-US" sz="2000" b="0" i="1" smtClean="0">
                              <a:solidFill>
                                <a:schemeClr val="bg1"/>
                              </a:solidFill>
                              <a:latin typeface="Cambria Math" panose="02040503050406030204" pitchFamily="18" charset="0"/>
                            </a:rPr>
                            <m:t>𝑢</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𝑣</m:t>
                          </m:r>
                        </m:e>
                      </m:d>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𝐸</m:t>
                      </m:r>
                    </m:oMath>
                  </m:oMathPara>
                </a14:m>
                <a:endParaRPr lang="en-US" sz="2000" b="0" dirty="0">
                  <a:solidFill>
                    <a:schemeClr val="bg1"/>
                  </a:solidFill>
                </a:endParaRPr>
              </a:p>
            </p:txBody>
          </p:sp>
        </mc:Choice>
        <mc:Fallback xmlns="">
          <p:sp>
            <p:nvSpPr>
              <p:cNvPr id="9" name="Content Placeholder 2">
                <a:extLst>
                  <a:ext uri="{FF2B5EF4-FFF2-40B4-BE49-F238E27FC236}">
                    <a16:creationId xmlns:a16="http://schemas.microsoft.com/office/drawing/2014/main" id="{8D552528-F0F7-1D42-8406-2A50A3DCA70F}"/>
                  </a:ext>
                </a:extLst>
              </p:cNvPr>
              <p:cNvSpPr txBox="1">
                <a:spLocks noRot="1" noChangeAspect="1" noMove="1" noResize="1" noEditPoints="1" noAdjustHandles="1" noChangeArrowheads="1" noChangeShapeType="1" noTextEdit="1"/>
              </p:cNvSpPr>
              <p:nvPr/>
            </p:nvSpPr>
            <p:spPr>
              <a:xfrm>
                <a:off x="2812516" y="3419058"/>
                <a:ext cx="1489142" cy="539366"/>
              </a:xfrm>
              <a:prstGeom prst="rect">
                <a:avLst/>
              </a:prstGeom>
              <a:blipFill>
                <a:blip r:embed="rId4"/>
                <a:stretch>
                  <a:fillRect/>
                </a:stretch>
              </a:blipFill>
            </p:spPr>
            <p:txBody>
              <a:bodyPr/>
              <a:lstStyle/>
              <a:p>
                <a:r>
                  <a:rPr lang="en-US">
                    <a:noFill/>
                  </a:rPr>
                  <a:t> </a:t>
                </a:r>
              </a:p>
            </p:txBody>
          </p:sp>
        </mc:Fallback>
      </mc:AlternateContent>
      <p:sp>
        <p:nvSpPr>
          <p:cNvPr id="10" name="Content Placeholder 2">
            <a:extLst>
              <a:ext uri="{FF2B5EF4-FFF2-40B4-BE49-F238E27FC236}">
                <a16:creationId xmlns:a16="http://schemas.microsoft.com/office/drawing/2014/main" id="{3136B311-734A-2445-BDED-21F2334E9AB1}"/>
              </a:ext>
            </a:extLst>
          </p:cNvPr>
          <p:cNvSpPr txBox="1">
            <a:spLocks/>
          </p:cNvSpPr>
          <p:nvPr/>
        </p:nvSpPr>
        <p:spPr>
          <a:xfrm>
            <a:off x="4444781" y="4373875"/>
            <a:ext cx="5661328" cy="63610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Weight of an edge from u to v</a:t>
            </a:r>
            <a:endParaRPr lang="en-US" sz="2000" dirty="0"/>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ACE422E9-0819-6D4D-BB9B-9611AED11419}"/>
                  </a:ext>
                </a:extLst>
              </p:cNvPr>
              <p:cNvSpPr txBox="1">
                <a:spLocks/>
              </p:cNvSpPr>
              <p:nvPr/>
            </p:nvSpPr>
            <p:spPr>
              <a:xfrm>
                <a:off x="2812516" y="4422244"/>
                <a:ext cx="1489142" cy="539366"/>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0" dirty="0">
                    <a:solidFill>
                      <a:schemeClr val="bg1"/>
                    </a:solidFill>
                  </a:rPr>
                  <a:t>w</a:t>
                </a:r>
                <a14:m>
                  <m:oMath xmlns:m="http://schemas.openxmlformats.org/officeDocument/2006/math">
                    <m:d>
                      <m:dPr>
                        <m:ctrlPr>
                          <a:rPr lang="en-US" sz="2000" b="0" i="1" smtClean="0">
                            <a:solidFill>
                              <a:schemeClr val="bg1"/>
                            </a:solidFill>
                            <a:latin typeface="Cambria Math" panose="02040503050406030204" pitchFamily="18" charset="0"/>
                          </a:rPr>
                        </m:ctrlPr>
                      </m:dPr>
                      <m:e>
                        <m:r>
                          <a:rPr lang="en-US" sz="2000" b="0" i="1" smtClean="0">
                            <a:solidFill>
                              <a:schemeClr val="bg1"/>
                            </a:solidFill>
                            <a:latin typeface="Cambria Math" panose="02040503050406030204" pitchFamily="18" charset="0"/>
                          </a:rPr>
                          <m:t>𝑢</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𝑣</m:t>
                        </m:r>
                      </m:e>
                    </m:d>
                  </m:oMath>
                </a14:m>
                <a:endParaRPr lang="en-US" sz="2000" b="0" dirty="0">
                  <a:solidFill>
                    <a:schemeClr val="bg1"/>
                  </a:solidFill>
                </a:endParaRPr>
              </a:p>
            </p:txBody>
          </p:sp>
        </mc:Choice>
        <mc:Fallback xmlns="">
          <p:sp>
            <p:nvSpPr>
              <p:cNvPr id="11" name="Content Placeholder 2">
                <a:extLst>
                  <a:ext uri="{FF2B5EF4-FFF2-40B4-BE49-F238E27FC236}">
                    <a16:creationId xmlns:a16="http://schemas.microsoft.com/office/drawing/2014/main" id="{ACE422E9-0819-6D4D-BB9B-9611AED11419}"/>
                  </a:ext>
                </a:extLst>
              </p:cNvPr>
              <p:cNvSpPr txBox="1">
                <a:spLocks noRot="1" noChangeAspect="1" noMove="1" noResize="1" noEditPoints="1" noAdjustHandles="1" noChangeArrowheads="1" noChangeShapeType="1" noTextEdit="1"/>
              </p:cNvSpPr>
              <p:nvPr/>
            </p:nvSpPr>
            <p:spPr>
              <a:xfrm>
                <a:off x="2812516" y="4422244"/>
                <a:ext cx="1489142" cy="53936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16450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Shortest path: LP Solution</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2512618" y="2098480"/>
            <a:ext cx="1447136" cy="541351"/>
          </a:xfrm>
        </p:spPr>
        <p:txBody>
          <a:bodyPr>
            <a:normAutofit/>
          </a:bodyPr>
          <a:lstStyle/>
          <a:p>
            <a:pPr marL="0" indent="0">
              <a:buNone/>
            </a:pPr>
            <a:r>
              <a:rPr lang="en-US" dirty="0"/>
              <a:t>Maximize:</a:t>
            </a:r>
            <a:endParaRPr lang="en-US" sz="2000" dirty="0"/>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1D2EC4A7-BFCE-EF4C-9764-6155A104197E}"/>
                  </a:ext>
                </a:extLst>
              </p:cNvPr>
              <p:cNvSpPr txBox="1">
                <a:spLocks/>
              </p:cNvSpPr>
              <p:nvPr/>
            </p:nvSpPr>
            <p:spPr>
              <a:xfrm>
                <a:off x="3977119" y="2098480"/>
                <a:ext cx="841374" cy="539366"/>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𝑑</m:t>
                          </m:r>
                        </m:e>
                        <m:sub>
                          <m:r>
                            <a:rPr lang="en-US" sz="2000" b="0" i="1" smtClean="0">
                              <a:solidFill>
                                <a:schemeClr val="bg1"/>
                              </a:solidFill>
                              <a:latin typeface="Cambria Math" panose="02040503050406030204" pitchFamily="18" charset="0"/>
                            </a:rPr>
                            <m:t>𝑡</m:t>
                          </m:r>
                        </m:sub>
                      </m:sSub>
                    </m:oMath>
                  </m:oMathPara>
                </a14:m>
                <a:endParaRPr lang="en-US" sz="2000" b="0" dirty="0">
                  <a:solidFill>
                    <a:schemeClr val="bg1"/>
                  </a:solidFill>
                </a:endParaRPr>
              </a:p>
            </p:txBody>
          </p:sp>
        </mc:Choice>
        <mc:Fallback xmlns="">
          <p:sp>
            <p:nvSpPr>
              <p:cNvPr id="5" name="Content Placeholder 2">
                <a:extLst>
                  <a:ext uri="{FF2B5EF4-FFF2-40B4-BE49-F238E27FC236}">
                    <a16:creationId xmlns:a16="http://schemas.microsoft.com/office/drawing/2014/main" id="{1D2EC4A7-BFCE-EF4C-9764-6155A104197E}"/>
                  </a:ext>
                </a:extLst>
              </p:cNvPr>
              <p:cNvSpPr txBox="1">
                <a:spLocks noRot="1" noChangeAspect="1" noMove="1" noResize="1" noEditPoints="1" noAdjustHandles="1" noChangeArrowheads="1" noChangeShapeType="1" noTextEdit="1"/>
              </p:cNvSpPr>
              <p:nvPr/>
            </p:nvSpPr>
            <p:spPr>
              <a:xfrm>
                <a:off x="3977119" y="2098480"/>
                <a:ext cx="841374" cy="539366"/>
              </a:xfrm>
              <a:prstGeom prst="rect">
                <a:avLst/>
              </a:prstGeom>
              <a:blipFill>
                <a:blip r:embed="rId2"/>
                <a:stretch>
                  <a:fillRect/>
                </a:stretch>
              </a:blipFill>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3C094567-87D8-B141-A542-970F5A77D361}"/>
              </a:ext>
            </a:extLst>
          </p:cNvPr>
          <p:cNvSpPr txBox="1">
            <a:spLocks/>
          </p:cNvSpPr>
          <p:nvPr/>
        </p:nvSpPr>
        <p:spPr>
          <a:xfrm>
            <a:off x="2500690" y="3240156"/>
            <a:ext cx="1502795" cy="63610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Subject to:</a:t>
            </a:r>
            <a:endParaRPr lang="en-US" sz="2000"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E06D595D-8EFD-9B44-9A0C-F073C44484E2}"/>
                  </a:ext>
                </a:extLst>
              </p:cNvPr>
              <p:cNvSpPr txBox="1">
                <a:spLocks/>
              </p:cNvSpPr>
              <p:nvPr/>
            </p:nvSpPr>
            <p:spPr>
              <a:xfrm>
                <a:off x="4003484" y="3230217"/>
                <a:ext cx="5840230" cy="1214562"/>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𝑑</m:t>
                        </m:r>
                      </m:e>
                      <m:sub>
                        <m:r>
                          <a:rPr lang="en-US" sz="2000" b="0" i="1" smtClean="0">
                            <a:solidFill>
                              <a:schemeClr val="bg1"/>
                            </a:solidFill>
                            <a:latin typeface="Cambria Math" panose="02040503050406030204" pitchFamily="18" charset="0"/>
                          </a:rPr>
                          <m:t>𝑣</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𝑑</m:t>
                        </m:r>
                      </m:e>
                      <m:sub>
                        <m:r>
                          <a:rPr lang="en-US" sz="2000" b="0" i="1" smtClean="0">
                            <a:solidFill>
                              <a:schemeClr val="bg1"/>
                            </a:solidFill>
                            <a:latin typeface="Cambria Math" panose="02040503050406030204" pitchFamily="18" charset="0"/>
                          </a:rPr>
                          <m:t>𝑢</m:t>
                        </m:r>
                      </m:sub>
                    </m:sSub>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𝑤</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𝑢</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𝑣</m:t>
                    </m:r>
                    <m:r>
                      <a:rPr lang="en-US" sz="2000" b="0" i="1" smtClean="0">
                        <a:solidFill>
                          <a:schemeClr val="bg1"/>
                        </a:solidFill>
                        <a:latin typeface="Cambria Math" panose="02040503050406030204" pitchFamily="18" charset="0"/>
                      </a:rPr>
                      <m:t>)</m:t>
                    </m:r>
                  </m:oMath>
                </a14:m>
                <a:r>
                  <a:rPr lang="en-US" sz="2000" b="0" dirty="0">
                    <a:solidFill>
                      <a:schemeClr val="bg1"/>
                    </a:solidFill>
                  </a:rPr>
                  <a:t>	for each edge </a:t>
                </a:r>
                <a14:m>
                  <m:oMath xmlns:m="http://schemas.openxmlformats.org/officeDocument/2006/math">
                    <m:d>
                      <m:dPr>
                        <m:ctrlPr>
                          <a:rPr lang="en-US" sz="2000" b="0" i="1" smtClean="0">
                            <a:solidFill>
                              <a:schemeClr val="bg1"/>
                            </a:solidFill>
                            <a:latin typeface="Cambria Math" panose="02040503050406030204" pitchFamily="18" charset="0"/>
                          </a:rPr>
                        </m:ctrlPr>
                      </m:dPr>
                      <m:e>
                        <m:r>
                          <a:rPr lang="en-US" sz="2000" b="0" i="1" smtClean="0">
                            <a:solidFill>
                              <a:schemeClr val="bg1"/>
                            </a:solidFill>
                            <a:latin typeface="Cambria Math" panose="02040503050406030204" pitchFamily="18" charset="0"/>
                          </a:rPr>
                          <m:t>𝑢</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𝑣</m:t>
                        </m:r>
                      </m:e>
                    </m:d>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𝐸</m:t>
                    </m:r>
                  </m:oMath>
                </a14:m>
                <a:r>
                  <a:rPr lang="en-US" sz="2000" b="0" dirty="0">
                    <a:solidFill>
                      <a:schemeClr val="bg1"/>
                    </a:solidFill>
                  </a:rPr>
                  <a:t>	</a:t>
                </a:r>
              </a:p>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𝑑</m:t>
                          </m:r>
                        </m:e>
                        <m:sub>
                          <m:r>
                            <a:rPr lang="en-US" sz="2000" b="0" i="1" smtClean="0">
                              <a:solidFill>
                                <a:schemeClr val="bg1"/>
                              </a:solidFill>
                              <a:latin typeface="Cambria Math" panose="02040503050406030204" pitchFamily="18" charset="0"/>
                            </a:rPr>
                            <m:t>𝑠</m:t>
                          </m:r>
                        </m:sub>
                      </m:sSub>
                      <m:r>
                        <a:rPr lang="en-US" sz="2000" b="0" i="1" smtClean="0">
                          <a:solidFill>
                            <a:schemeClr val="bg1"/>
                          </a:solidFill>
                          <a:latin typeface="Cambria Math" panose="02040503050406030204" pitchFamily="18" charset="0"/>
                        </a:rPr>
                        <m:t>=0</m:t>
                      </m:r>
                    </m:oMath>
                  </m:oMathPara>
                </a14:m>
                <a:endParaRPr lang="en-US" sz="2000" b="0" dirty="0">
                  <a:solidFill>
                    <a:schemeClr val="bg1"/>
                  </a:solidFill>
                </a:endParaRPr>
              </a:p>
            </p:txBody>
          </p:sp>
        </mc:Choice>
        <mc:Fallback xmlns="">
          <p:sp>
            <p:nvSpPr>
              <p:cNvPr id="7" name="Content Placeholder 2">
                <a:extLst>
                  <a:ext uri="{FF2B5EF4-FFF2-40B4-BE49-F238E27FC236}">
                    <a16:creationId xmlns:a16="http://schemas.microsoft.com/office/drawing/2014/main" id="{E06D595D-8EFD-9B44-9A0C-F073C44484E2}"/>
                  </a:ext>
                </a:extLst>
              </p:cNvPr>
              <p:cNvSpPr txBox="1">
                <a:spLocks noRot="1" noChangeAspect="1" noMove="1" noResize="1" noEditPoints="1" noAdjustHandles="1" noChangeArrowheads="1" noChangeShapeType="1" noTextEdit="1"/>
              </p:cNvSpPr>
              <p:nvPr/>
            </p:nvSpPr>
            <p:spPr>
              <a:xfrm>
                <a:off x="4003484" y="3230217"/>
                <a:ext cx="5840230" cy="1214562"/>
              </a:xfrm>
              <a:prstGeom prst="rect">
                <a:avLst/>
              </a:prstGeom>
              <a:blipFill>
                <a:blip r:embed="rId3"/>
                <a:stretch>
                  <a:fillRect/>
                </a:stretch>
              </a:blipFill>
            </p:spPr>
            <p:txBody>
              <a:bodyPr/>
              <a:lstStyle/>
              <a:p>
                <a:r>
                  <a:rPr lang="en-US">
                    <a:noFill/>
                  </a:rPr>
                  <a:t> </a:t>
                </a:r>
              </a:p>
            </p:txBody>
          </p:sp>
        </mc:Fallback>
      </mc:AlternateContent>
      <p:sp>
        <p:nvSpPr>
          <p:cNvPr id="12" name="Content Placeholder 2">
            <a:extLst>
              <a:ext uri="{FF2B5EF4-FFF2-40B4-BE49-F238E27FC236}">
                <a16:creationId xmlns:a16="http://schemas.microsoft.com/office/drawing/2014/main" id="{62DB88C8-31BA-BF49-98D8-E4B2E7768676}"/>
              </a:ext>
            </a:extLst>
          </p:cNvPr>
          <p:cNvSpPr txBox="1">
            <a:spLocks/>
          </p:cNvSpPr>
          <p:nvPr/>
        </p:nvSpPr>
        <p:spPr>
          <a:xfrm>
            <a:off x="6346472" y="1323228"/>
            <a:ext cx="3338218" cy="77525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800" i="1" dirty="0"/>
              <a:t>Maximize? Why? I thought this was </a:t>
            </a:r>
            <a:r>
              <a:rPr lang="en-US" sz="1800" b="1" i="1" dirty="0"/>
              <a:t>shortest</a:t>
            </a:r>
            <a:r>
              <a:rPr lang="en-US" sz="1800" i="1" dirty="0"/>
              <a:t> path?</a:t>
            </a:r>
          </a:p>
        </p:txBody>
      </p:sp>
      <p:cxnSp>
        <p:nvCxnSpPr>
          <p:cNvPr id="13" name="Straight Connector 12">
            <a:extLst>
              <a:ext uri="{FF2B5EF4-FFF2-40B4-BE49-F238E27FC236}">
                <a16:creationId xmlns:a16="http://schemas.microsoft.com/office/drawing/2014/main" id="{C2BD2C5D-42AB-E24F-9089-67251EA2137F}"/>
              </a:ext>
            </a:extLst>
          </p:cNvPr>
          <p:cNvCxnSpPr>
            <a:cxnSpLocks/>
            <a:endCxn id="12" idx="1"/>
          </p:cNvCxnSpPr>
          <p:nvPr/>
        </p:nvCxnSpPr>
        <p:spPr>
          <a:xfrm flipV="1">
            <a:off x="4818493" y="1710854"/>
            <a:ext cx="1527979" cy="2769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7C53C68-947A-FB49-9B16-BDD2FE088603}"/>
              </a:ext>
            </a:extLst>
          </p:cNvPr>
          <p:cNvCxnSpPr>
            <a:cxnSpLocks/>
          </p:cNvCxnSpPr>
          <p:nvPr/>
        </p:nvCxnSpPr>
        <p:spPr>
          <a:xfrm>
            <a:off x="6567777" y="4587903"/>
            <a:ext cx="230588" cy="1908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01F56E2D-2F21-E94E-8EA4-24B958E9CEBE}"/>
              </a:ext>
            </a:extLst>
          </p:cNvPr>
          <p:cNvSpPr txBox="1">
            <a:spLocks/>
          </p:cNvSpPr>
          <p:nvPr/>
        </p:nvSpPr>
        <p:spPr>
          <a:xfrm>
            <a:off x="6178162" y="4870174"/>
            <a:ext cx="3005595" cy="110920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No distance can be greater than all the valid ways to get to this node</a:t>
            </a:r>
          </a:p>
          <a:p>
            <a:pPr marL="0" indent="0">
              <a:buFont typeface="Arial" panose="020B0604020202020204" pitchFamily="34" charset="0"/>
              <a:buNone/>
            </a:pPr>
            <a:endParaRPr lang="en-US" sz="1800" i="1" dirty="0"/>
          </a:p>
          <a:p>
            <a:pPr marL="0" indent="0">
              <a:buFont typeface="Arial" panose="020B0604020202020204" pitchFamily="34" charset="0"/>
              <a:buNone/>
            </a:pPr>
            <a:endParaRPr lang="en-US" sz="1800" i="1" dirty="0"/>
          </a:p>
        </p:txBody>
      </p:sp>
      <p:cxnSp>
        <p:nvCxnSpPr>
          <p:cNvPr id="22" name="Straight Connector 21">
            <a:extLst>
              <a:ext uri="{FF2B5EF4-FFF2-40B4-BE49-F238E27FC236}">
                <a16:creationId xmlns:a16="http://schemas.microsoft.com/office/drawing/2014/main" id="{B41B31AB-CA11-1146-9295-B98088ED09B1}"/>
              </a:ext>
            </a:extLst>
          </p:cNvPr>
          <p:cNvCxnSpPr>
            <a:cxnSpLocks/>
          </p:cNvCxnSpPr>
          <p:nvPr/>
        </p:nvCxnSpPr>
        <p:spPr>
          <a:xfrm flipH="1">
            <a:off x="3077155" y="4536218"/>
            <a:ext cx="1176793" cy="7116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6A3DA48C-C24E-2940-9760-58E8A77C9FD8}"/>
              </a:ext>
            </a:extLst>
          </p:cNvPr>
          <p:cNvSpPr txBox="1">
            <a:spLocks/>
          </p:cNvSpPr>
          <p:nvPr/>
        </p:nvSpPr>
        <p:spPr>
          <a:xfrm>
            <a:off x="2187274" y="5200154"/>
            <a:ext cx="2129626" cy="77922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Distance to start node MUST be 0</a:t>
            </a:r>
          </a:p>
          <a:p>
            <a:pPr marL="0" indent="0">
              <a:buFont typeface="Arial" panose="020B0604020202020204" pitchFamily="34" charset="0"/>
              <a:buNone/>
            </a:pPr>
            <a:endParaRPr lang="en-US" sz="1800" i="1" dirty="0"/>
          </a:p>
          <a:p>
            <a:pPr marL="0" indent="0">
              <a:buFont typeface="Arial" panose="020B0604020202020204" pitchFamily="34" charset="0"/>
              <a:buNone/>
            </a:pPr>
            <a:endParaRPr lang="en-US" sz="1800" i="1" dirty="0"/>
          </a:p>
        </p:txBody>
      </p:sp>
    </p:spTree>
    <p:extLst>
      <p:ext uri="{BB962C8B-B14F-4D97-AF65-F5344CB8AC3E}">
        <p14:creationId xmlns:p14="http://schemas.microsoft.com/office/powerpoint/2010/main" val="3015317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Why Maximize?</a:t>
            </a:r>
          </a:p>
        </p:txBody>
      </p:sp>
      <p:pic>
        <p:nvPicPr>
          <p:cNvPr id="15" name="Picture 14">
            <a:extLst>
              <a:ext uri="{FF2B5EF4-FFF2-40B4-BE49-F238E27FC236}">
                <a16:creationId xmlns:a16="http://schemas.microsoft.com/office/drawing/2014/main" id="{5DB4576A-C861-2A4A-A903-575C0FCD670D}"/>
              </a:ext>
            </a:extLst>
          </p:cNvPr>
          <p:cNvPicPr>
            <a:picLocks noChangeAspect="1"/>
          </p:cNvPicPr>
          <p:nvPr/>
        </p:nvPicPr>
        <p:blipFill>
          <a:blip r:embed="rId2"/>
          <a:stretch>
            <a:fillRect/>
          </a:stretch>
        </p:blipFill>
        <p:spPr>
          <a:xfrm>
            <a:off x="6094411" y="1089328"/>
            <a:ext cx="4359077" cy="2382962"/>
          </a:xfrm>
          <a:prstGeom prst="rect">
            <a:avLst/>
          </a:prstGeom>
          <a:solidFill>
            <a:schemeClr val="bg2">
              <a:lumMod val="10000"/>
              <a:lumOff val="90000"/>
            </a:schemeClr>
          </a:solidFill>
        </p:spPr>
      </p:pic>
      <p:sp>
        <p:nvSpPr>
          <p:cNvPr id="17" name="Content Placeholder 2">
            <a:extLst>
              <a:ext uri="{FF2B5EF4-FFF2-40B4-BE49-F238E27FC236}">
                <a16:creationId xmlns:a16="http://schemas.microsoft.com/office/drawing/2014/main" id="{4895B784-26BC-4D49-BD60-E45476478D86}"/>
              </a:ext>
            </a:extLst>
          </p:cNvPr>
          <p:cNvSpPr>
            <a:spLocks noGrp="1"/>
          </p:cNvSpPr>
          <p:nvPr>
            <p:ph idx="1"/>
          </p:nvPr>
        </p:nvSpPr>
        <p:spPr>
          <a:xfrm>
            <a:off x="938259" y="1089328"/>
            <a:ext cx="4770778" cy="2382962"/>
          </a:xfrm>
        </p:spPr>
        <p:txBody>
          <a:bodyPr>
            <a:normAutofit/>
          </a:bodyPr>
          <a:lstStyle/>
          <a:p>
            <a:pPr marL="0" indent="0">
              <a:buNone/>
            </a:pPr>
            <a:r>
              <a:rPr lang="en-US" dirty="0"/>
              <a:t>Consider shortest path to node D in the graph here. Two ways:</a:t>
            </a:r>
          </a:p>
          <a:p>
            <a:pPr marL="0" indent="0">
              <a:buNone/>
            </a:pPr>
            <a:r>
              <a:rPr lang="en-US" sz="2000" dirty="0"/>
              <a:t>	- Go through node B</a:t>
            </a:r>
            <a:br>
              <a:rPr lang="en-US" sz="2000" dirty="0"/>
            </a:br>
            <a:r>
              <a:rPr lang="en-US" sz="2000" dirty="0"/>
              <a:t>	- Go Through node E</a:t>
            </a: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45522E89-BD42-9445-81AC-73532B0BC1E1}"/>
                  </a:ext>
                </a:extLst>
              </p:cNvPr>
              <p:cNvSpPr txBox="1">
                <a:spLocks/>
              </p:cNvSpPr>
              <p:nvPr/>
            </p:nvSpPr>
            <p:spPr>
              <a:xfrm>
                <a:off x="6094410" y="3593989"/>
                <a:ext cx="4359078" cy="914401"/>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𝑑</m:t>
                          </m:r>
                        </m:e>
                        <m:sub>
                          <m:r>
                            <a:rPr lang="en-US" sz="2000" b="0" i="1" smtClean="0">
                              <a:solidFill>
                                <a:schemeClr val="bg1"/>
                              </a:solidFill>
                              <a:latin typeface="Cambria Math" panose="02040503050406030204" pitchFamily="18" charset="0"/>
                            </a:rPr>
                            <m:t>𝐷</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𝑑</m:t>
                          </m:r>
                        </m:e>
                        <m:sub>
                          <m:r>
                            <a:rPr lang="en-US" sz="2000" b="0" i="1" smtClean="0">
                              <a:solidFill>
                                <a:schemeClr val="bg1"/>
                              </a:solidFill>
                              <a:latin typeface="Cambria Math" panose="02040503050406030204" pitchFamily="18" charset="0"/>
                            </a:rPr>
                            <m:t>𝐵</m:t>
                          </m:r>
                        </m:sub>
                      </m:sSub>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𝑤</m:t>
                      </m:r>
                      <m:d>
                        <m:dPr>
                          <m:ctrlPr>
                            <a:rPr lang="en-US" sz="2000" b="0" i="1" smtClean="0">
                              <a:solidFill>
                                <a:schemeClr val="bg1"/>
                              </a:solidFill>
                              <a:latin typeface="Cambria Math" panose="02040503050406030204" pitchFamily="18" charset="0"/>
                            </a:rPr>
                          </m:ctrlPr>
                        </m:dPr>
                        <m:e>
                          <m:r>
                            <a:rPr lang="en-US" sz="2000" b="0" i="1" smtClean="0">
                              <a:solidFill>
                                <a:schemeClr val="bg1"/>
                              </a:solidFill>
                              <a:latin typeface="Cambria Math" panose="02040503050406030204" pitchFamily="18" charset="0"/>
                            </a:rPr>
                            <m:t>𝐵</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𝐷</m:t>
                          </m:r>
                        </m:e>
                      </m:d>
                      <m:r>
                        <a:rPr lang="en-US" sz="2000" b="0" i="1" smtClean="0">
                          <a:solidFill>
                            <a:schemeClr val="bg1"/>
                          </a:solidFill>
                          <a:latin typeface="Cambria Math" panose="02040503050406030204" pitchFamily="18" charset="0"/>
                        </a:rPr>
                        <m:t>≤4+10≤14</m:t>
                      </m:r>
                    </m:oMath>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𝑑</m:t>
                          </m:r>
                        </m:e>
                        <m:sub>
                          <m:r>
                            <a:rPr lang="en-US" sz="2000" b="0" i="1" smtClean="0">
                              <a:solidFill>
                                <a:schemeClr val="bg1"/>
                              </a:solidFill>
                              <a:latin typeface="Cambria Math" panose="02040503050406030204" pitchFamily="18" charset="0"/>
                            </a:rPr>
                            <m:t>𝐷</m:t>
                          </m:r>
                        </m:sub>
                      </m:sSub>
                      <m:r>
                        <a:rPr lang="en-US" sz="2000" b="0" i="1" smtClean="0">
                          <a:solidFill>
                            <a:schemeClr val="bg1"/>
                          </a:solidFill>
                          <a:latin typeface="Cambria Math" panose="02040503050406030204" pitchFamily="18" charset="0"/>
                        </a:rPr>
                        <m:t>≤</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𝑑</m:t>
                          </m:r>
                        </m:e>
                        <m:sub>
                          <m:r>
                            <a:rPr lang="en-US" sz="2000" b="0" i="1" smtClean="0">
                              <a:solidFill>
                                <a:schemeClr val="bg1"/>
                              </a:solidFill>
                              <a:latin typeface="Cambria Math" panose="02040503050406030204" pitchFamily="18" charset="0"/>
                            </a:rPr>
                            <m:t>𝐸</m:t>
                          </m:r>
                        </m:sub>
                      </m:sSub>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𝑤</m:t>
                      </m:r>
                      <m:d>
                        <m:dPr>
                          <m:ctrlPr>
                            <a:rPr lang="en-US" sz="2000" b="0" i="1" smtClean="0">
                              <a:solidFill>
                                <a:schemeClr val="bg1"/>
                              </a:solidFill>
                              <a:latin typeface="Cambria Math" panose="02040503050406030204" pitchFamily="18" charset="0"/>
                            </a:rPr>
                          </m:ctrlPr>
                        </m:dPr>
                        <m:e>
                          <m:r>
                            <a:rPr lang="en-US" sz="2000" b="0" i="1" smtClean="0">
                              <a:solidFill>
                                <a:schemeClr val="bg1"/>
                              </a:solidFill>
                              <a:latin typeface="Cambria Math" panose="02040503050406030204" pitchFamily="18" charset="0"/>
                            </a:rPr>
                            <m:t>𝐸</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𝐷</m:t>
                          </m:r>
                        </m:e>
                      </m:d>
                      <m:r>
                        <a:rPr lang="en-US" sz="2000" b="0" i="1" smtClean="0">
                          <a:solidFill>
                            <a:schemeClr val="bg1"/>
                          </a:solidFill>
                          <a:latin typeface="Cambria Math" panose="02040503050406030204" pitchFamily="18" charset="0"/>
                        </a:rPr>
                        <m:t>≤5+4≤9</m:t>
                      </m:r>
                    </m:oMath>
                  </m:oMathPara>
                </a14:m>
                <a:endParaRPr lang="en-US" sz="2000" b="0" dirty="0">
                  <a:solidFill>
                    <a:schemeClr val="bg1"/>
                  </a:solidFill>
                </a:endParaRPr>
              </a:p>
            </p:txBody>
          </p:sp>
        </mc:Choice>
        <mc:Fallback xmlns="">
          <p:sp>
            <p:nvSpPr>
              <p:cNvPr id="18" name="Content Placeholder 2">
                <a:extLst>
                  <a:ext uri="{FF2B5EF4-FFF2-40B4-BE49-F238E27FC236}">
                    <a16:creationId xmlns:a16="http://schemas.microsoft.com/office/drawing/2014/main" id="{45522E89-BD42-9445-81AC-73532B0BC1E1}"/>
                  </a:ext>
                </a:extLst>
              </p:cNvPr>
              <p:cNvSpPr txBox="1">
                <a:spLocks noRot="1" noChangeAspect="1" noMove="1" noResize="1" noEditPoints="1" noAdjustHandles="1" noChangeArrowheads="1" noChangeShapeType="1" noTextEdit="1"/>
              </p:cNvSpPr>
              <p:nvPr/>
            </p:nvSpPr>
            <p:spPr>
              <a:xfrm>
                <a:off x="6094410" y="3593989"/>
                <a:ext cx="4359078" cy="914401"/>
              </a:xfrm>
              <a:prstGeom prst="rect">
                <a:avLst/>
              </a:prstGeom>
              <a:blipFill>
                <a:blip r:embed="rId3"/>
                <a:stretch>
                  <a:fillRect/>
                </a:stretch>
              </a:blipFill>
            </p:spPr>
            <p:txBody>
              <a:bodyPr/>
              <a:lstStyle/>
              <a:p>
                <a:r>
                  <a:rPr lang="en-US">
                    <a:noFill/>
                  </a:rPr>
                  <a:t> </a:t>
                </a:r>
              </a:p>
            </p:txBody>
          </p:sp>
        </mc:Fallback>
      </mc:AlternateContent>
      <p:grpSp>
        <p:nvGrpSpPr>
          <p:cNvPr id="29" name="Group 28">
            <a:extLst>
              <a:ext uri="{FF2B5EF4-FFF2-40B4-BE49-F238E27FC236}">
                <a16:creationId xmlns:a16="http://schemas.microsoft.com/office/drawing/2014/main" id="{D7848467-DF27-2B43-A596-2A5DAFD27B33}"/>
              </a:ext>
            </a:extLst>
          </p:cNvPr>
          <p:cNvGrpSpPr/>
          <p:nvPr/>
        </p:nvGrpSpPr>
        <p:grpSpPr>
          <a:xfrm>
            <a:off x="1546529" y="5702628"/>
            <a:ext cx="9328379" cy="978014"/>
            <a:chOff x="1125109" y="5518204"/>
            <a:chExt cx="9328379" cy="978014"/>
          </a:xfrm>
        </p:grpSpPr>
        <p:grpSp>
          <p:nvGrpSpPr>
            <p:cNvPr id="21" name="Group 20">
              <a:extLst>
                <a:ext uri="{FF2B5EF4-FFF2-40B4-BE49-F238E27FC236}">
                  <a16:creationId xmlns:a16="http://schemas.microsoft.com/office/drawing/2014/main" id="{34EF735F-5348-D64B-990F-60C0C211D428}"/>
                </a:ext>
              </a:extLst>
            </p:cNvPr>
            <p:cNvGrpSpPr/>
            <p:nvPr/>
          </p:nvGrpSpPr>
          <p:grpSpPr>
            <a:xfrm>
              <a:off x="1141412" y="5518204"/>
              <a:ext cx="9312076" cy="970059"/>
              <a:chOff x="1141412" y="5518204"/>
              <a:chExt cx="9312076" cy="970059"/>
            </a:xfrm>
          </p:grpSpPr>
          <p:sp>
            <p:nvSpPr>
              <p:cNvPr id="20" name="Content Placeholder 2">
                <a:extLst>
                  <a:ext uri="{FF2B5EF4-FFF2-40B4-BE49-F238E27FC236}">
                    <a16:creationId xmlns:a16="http://schemas.microsoft.com/office/drawing/2014/main" id="{A19F6BC7-58CA-FB44-A520-055BB6933037}"/>
                  </a:ext>
                </a:extLst>
              </p:cNvPr>
              <p:cNvSpPr txBox="1">
                <a:spLocks/>
              </p:cNvSpPr>
              <p:nvPr/>
            </p:nvSpPr>
            <p:spPr>
              <a:xfrm>
                <a:off x="1141412" y="5518204"/>
                <a:ext cx="9312076" cy="970059"/>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sz="2000" b="0" dirty="0">
                  <a:solidFill>
                    <a:schemeClr val="bg1"/>
                  </a:solidFill>
                </a:endParaRPr>
              </a:p>
            </p:txBody>
          </p:sp>
          <p:cxnSp>
            <p:nvCxnSpPr>
              <p:cNvPr id="10" name="Straight Connector 9">
                <a:extLst>
                  <a:ext uri="{FF2B5EF4-FFF2-40B4-BE49-F238E27FC236}">
                    <a16:creationId xmlns:a16="http://schemas.microsoft.com/office/drawing/2014/main" id="{F2C2CADD-2E8F-A04B-A198-B479DDEE9644}"/>
                  </a:ext>
                </a:extLst>
              </p:cNvPr>
              <p:cNvCxnSpPr/>
              <p:nvPr/>
            </p:nvCxnSpPr>
            <p:spPr>
              <a:xfrm>
                <a:off x="1296063" y="5820355"/>
                <a:ext cx="890546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23277D9-6A0B-3746-A783-15E01985C5DB}"/>
                  </a:ext>
                </a:extLst>
              </p:cNvPr>
              <p:cNvCxnSpPr/>
              <p:nvPr/>
            </p:nvCxnSpPr>
            <p:spPr>
              <a:xfrm>
                <a:off x="1296063" y="5597718"/>
                <a:ext cx="0" cy="461176"/>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EDCBBF5-A58E-1B4D-95C3-97880DBB708F}"/>
                  </a:ext>
                </a:extLst>
              </p:cNvPr>
              <p:cNvCxnSpPr/>
              <p:nvPr/>
            </p:nvCxnSpPr>
            <p:spPr>
              <a:xfrm>
                <a:off x="5591093" y="5597718"/>
                <a:ext cx="0" cy="461176"/>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B9C2524B-0241-A14C-840D-212CD250B987}"/>
                  </a:ext>
                </a:extLst>
              </p:cNvPr>
              <p:cNvCxnSpPr/>
              <p:nvPr/>
            </p:nvCxnSpPr>
            <p:spPr>
              <a:xfrm>
                <a:off x="7707465" y="5589767"/>
                <a:ext cx="0" cy="461176"/>
              </a:xfrm>
              <a:prstGeom prst="line">
                <a:avLst/>
              </a:prstGeom>
            </p:spPr>
            <p:style>
              <a:lnRef idx="1">
                <a:schemeClr val="dk1"/>
              </a:lnRef>
              <a:fillRef idx="0">
                <a:schemeClr val="dk1"/>
              </a:fillRef>
              <a:effectRef idx="0">
                <a:schemeClr val="dk1"/>
              </a:effectRef>
              <a:fontRef idx="minor">
                <a:schemeClr val="tx1"/>
              </a:fontRef>
            </p:style>
          </p:cxnSp>
        </p:grpSp>
        <p:sp>
          <p:nvSpPr>
            <p:cNvPr id="26" name="Content Placeholder 2">
              <a:extLst>
                <a:ext uri="{FF2B5EF4-FFF2-40B4-BE49-F238E27FC236}">
                  <a16:creationId xmlns:a16="http://schemas.microsoft.com/office/drawing/2014/main" id="{510231CB-67BB-8D45-80A0-E63E128D2470}"/>
                </a:ext>
              </a:extLst>
            </p:cNvPr>
            <p:cNvSpPr txBox="1">
              <a:spLocks/>
            </p:cNvSpPr>
            <p:nvPr/>
          </p:nvSpPr>
          <p:spPr>
            <a:xfrm>
              <a:off x="1125109" y="5998127"/>
              <a:ext cx="341907" cy="49809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ln>
                    <a:solidFill>
                      <a:schemeClr val="bg1"/>
                    </a:solidFill>
                  </a:ln>
                  <a:solidFill>
                    <a:sysClr val="windowText" lastClr="000000"/>
                  </a:solidFill>
                </a:rPr>
                <a:t>0</a:t>
              </a:r>
              <a:endParaRPr lang="en-US" sz="2000" dirty="0">
                <a:ln>
                  <a:solidFill>
                    <a:schemeClr val="bg1"/>
                  </a:solidFill>
                </a:ln>
                <a:solidFill>
                  <a:sysClr val="windowText" lastClr="000000"/>
                </a:solidFill>
              </a:endParaRPr>
            </a:p>
          </p:txBody>
        </p:sp>
        <p:sp>
          <p:nvSpPr>
            <p:cNvPr id="27" name="Content Placeholder 2">
              <a:extLst>
                <a:ext uri="{FF2B5EF4-FFF2-40B4-BE49-F238E27FC236}">
                  <a16:creationId xmlns:a16="http://schemas.microsoft.com/office/drawing/2014/main" id="{CBEE23CC-FD4F-DC47-A4B7-3994487DE552}"/>
                </a:ext>
              </a:extLst>
            </p:cNvPr>
            <p:cNvSpPr txBox="1">
              <a:spLocks/>
            </p:cNvSpPr>
            <p:nvPr/>
          </p:nvSpPr>
          <p:spPr>
            <a:xfrm>
              <a:off x="5427913" y="5990172"/>
              <a:ext cx="341907" cy="49809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dirty="0">
                  <a:ln>
                    <a:solidFill>
                      <a:schemeClr val="bg1"/>
                    </a:solidFill>
                  </a:ln>
                  <a:solidFill>
                    <a:sysClr val="windowText" lastClr="000000"/>
                  </a:solidFill>
                </a:rPr>
                <a:t>9</a:t>
              </a:r>
            </a:p>
          </p:txBody>
        </p:sp>
        <p:sp>
          <p:nvSpPr>
            <p:cNvPr id="28" name="Content Placeholder 2">
              <a:extLst>
                <a:ext uri="{FF2B5EF4-FFF2-40B4-BE49-F238E27FC236}">
                  <a16:creationId xmlns:a16="http://schemas.microsoft.com/office/drawing/2014/main" id="{5D57120F-510A-6244-8326-0AFB55A23466}"/>
                </a:ext>
              </a:extLst>
            </p:cNvPr>
            <p:cNvSpPr txBox="1">
              <a:spLocks/>
            </p:cNvSpPr>
            <p:nvPr/>
          </p:nvSpPr>
          <p:spPr>
            <a:xfrm>
              <a:off x="7472902" y="5990172"/>
              <a:ext cx="565868" cy="498091"/>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dirty="0">
                  <a:ln>
                    <a:solidFill>
                      <a:schemeClr val="bg1"/>
                    </a:solidFill>
                  </a:ln>
                  <a:solidFill>
                    <a:sysClr val="windowText" lastClr="000000"/>
                  </a:solidFill>
                </a:rPr>
                <a:t>14</a:t>
              </a:r>
            </a:p>
          </p:txBody>
        </p:sp>
      </p:grpSp>
      <p:cxnSp>
        <p:nvCxnSpPr>
          <p:cNvPr id="31" name="Straight Arrow Connector 30">
            <a:extLst>
              <a:ext uri="{FF2B5EF4-FFF2-40B4-BE49-F238E27FC236}">
                <a16:creationId xmlns:a16="http://schemas.microsoft.com/office/drawing/2014/main" id="{D2065630-9985-C249-9186-B65B60D9F25D}"/>
              </a:ext>
            </a:extLst>
          </p:cNvPr>
          <p:cNvCxnSpPr>
            <a:cxnSpLocks/>
          </p:cNvCxnSpPr>
          <p:nvPr/>
        </p:nvCxnSpPr>
        <p:spPr>
          <a:xfrm>
            <a:off x="1804946" y="4508390"/>
            <a:ext cx="954157" cy="109606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4" name="Content Placeholder 2">
            <a:extLst>
              <a:ext uri="{FF2B5EF4-FFF2-40B4-BE49-F238E27FC236}">
                <a16:creationId xmlns:a16="http://schemas.microsoft.com/office/drawing/2014/main" id="{713EB542-62E3-8C4C-803C-70F9E0D05E94}"/>
              </a:ext>
            </a:extLst>
          </p:cNvPr>
          <p:cNvSpPr txBox="1">
            <a:spLocks/>
          </p:cNvSpPr>
          <p:nvPr/>
        </p:nvSpPr>
        <p:spPr>
          <a:xfrm>
            <a:off x="431934" y="3679024"/>
            <a:ext cx="2541854" cy="109816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Feasible range of answers. 0 through 9 are less than or equal to EVERY unique path to D</a:t>
            </a:r>
          </a:p>
        </p:txBody>
      </p:sp>
      <p:cxnSp>
        <p:nvCxnSpPr>
          <p:cNvPr id="35" name="Straight Arrow Connector 34">
            <a:extLst>
              <a:ext uri="{FF2B5EF4-FFF2-40B4-BE49-F238E27FC236}">
                <a16:creationId xmlns:a16="http://schemas.microsoft.com/office/drawing/2014/main" id="{995095E2-D307-B14E-9928-0DFF3E70CF13}"/>
              </a:ext>
            </a:extLst>
          </p:cNvPr>
          <p:cNvCxnSpPr>
            <a:cxnSpLocks/>
          </p:cNvCxnSpPr>
          <p:nvPr/>
        </p:nvCxnSpPr>
        <p:spPr>
          <a:xfrm>
            <a:off x="4953663" y="4464449"/>
            <a:ext cx="987107" cy="1174046"/>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9" name="Content Placeholder 2">
            <a:extLst>
              <a:ext uri="{FF2B5EF4-FFF2-40B4-BE49-F238E27FC236}">
                <a16:creationId xmlns:a16="http://schemas.microsoft.com/office/drawing/2014/main" id="{81631245-DD1C-774E-8F64-D08783248817}"/>
              </a:ext>
            </a:extLst>
          </p:cNvPr>
          <p:cNvSpPr txBox="1">
            <a:spLocks/>
          </p:cNvSpPr>
          <p:nvPr/>
        </p:nvSpPr>
        <p:spPr>
          <a:xfrm>
            <a:off x="3379899" y="3694926"/>
            <a:ext cx="2642949" cy="100981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9 is the largest feasible answer, and the only feasible answer that is actually a correct distance to node D</a:t>
            </a:r>
          </a:p>
        </p:txBody>
      </p:sp>
      <p:sp>
        <p:nvSpPr>
          <p:cNvPr id="40" name="Content Placeholder 2">
            <a:extLst>
              <a:ext uri="{FF2B5EF4-FFF2-40B4-BE49-F238E27FC236}">
                <a16:creationId xmlns:a16="http://schemas.microsoft.com/office/drawing/2014/main" id="{88964F89-3B53-A44E-B14E-56A35F03BF9F}"/>
              </a:ext>
            </a:extLst>
          </p:cNvPr>
          <p:cNvSpPr txBox="1">
            <a:spLocks/>
          </p:cNvSpPr>
          <p:nvPr/>
        </p:nvSpPr>
        <p:spPr>
          <a:xfrm>
            <a:off x="6456458" y="4699633"/>
            <a:ext cx="4882101" cy="57270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All values above 9 are not feasible AND not the correct shortest distance to D</a:t>
            </a:r>
          </a:p>
        </p:txBody>
      </p:sp>
      <p:cxnSp>
        <p:nvCxnSpPr>
          <p:cNvPr id="41" name="Straight Arrow Connector 40">
            <a:extLst>
              <a:ext uri="{FF2B5EF4-FFF2-40B4-BE49-F238E27FC236}">
                <a16:creationId xmlns:a16="http://schemas.microsoft.com/office/drawing/2014/main" id="{BB348573-586D-7D4F-9860-651D3CB93C94}"/>
              </a:ext>
            </a:extLst>
          </p:cNvPr>
          <p:cNvCxnSpPr>
            <a:cxnSpLocks/>
          </p:cNvCxnSpPr>
          <p:nvPr/>
        </p:nvCxnSpPr>
        <p:spPr>
          <a:xfrm flipH="1">
            <a:off x="7514534" y="5124853"/>
            <a:ext cx="1176242" cy="44963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AC98177B-266A-9242-BDDE-C0BB0B0D4EA3}"/>
              </a:ext>
            </a:extLst>
          </p:cNvPr>
          <p:cNvCxnSpPr>
            <a:cxnSpLocks/>
          </p:cNvCxnSpPr>
          <p:nvPr/>
        </p:nvCxnSpPr>
        <p:spPr>
          <a:xfrm>
            <a:off x="8992925" y="5124853"/>
            <a:ext cx="612251" cy="471567"/>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7" name="Rectangle 46">
            <a:extLst>
              <a:ext uri="{FF2B5EF4-FFF2-40B4-BE49-F238E27FC236}">
                <a16:creationId xmlns:a16="http://schemas.microsoft.com/office/drawing/2014/main" id="{A40B4B2C-5094-C640-A56B-B75BB292329D}"/>
              </a:ext>
            </a:extLst>
          </p:cNvPr>
          <p:cNvSpPr/>
          <p:nvPr/>
        </p:nvSpPr>
        <p:spPr>
          <a:xfrm>
            <a:off x="1733787" y="5898984"/>
            <a:ext cx="4278726" cy="211126"/>
          </a:xfrm>
          <a:prstGeom prst="rect">
            <a:avLst/>
          </a:prstGeom>
          <a:solidFill>
            <a:schemeClr val="dk1">
              <a:alpha val="12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9553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Using Linear programming to solve Max-Flow Problem</a:t>
            </a:r>
          </a:p>
        </p:txBody>
      </p:sp>
    </p:spTree>
    <p:extLst>
      <p:ext uri="{BB962C8B-B14F-4D97-AF65-F5344CB8AC3E}">
        <p14:creationId xmlns:p14="http://schemas.microsoft.com/office/powerpoint/2010/main" val="3826086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Recall: Maximum Flow</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089329"/>
            <a:ext cx="9905999" cy="985961"/>
          </a:xfrm>
        </p:spPr>
        <p:txBody>
          <a:bodyPr>
            <a:normAutofit/>
          </a:bodyPr>
          <a:lstStyle/>
          <a:p>
            <a:pPr marL="0" indent="0">
              <a:buNone/>
            </a:pPr>
            <a:r>
              <a:rPr lang="en-US" b="1" i="1" u="sng" dirty="0"/>
              <a:t>Maximum Flow</a:t>
            </a:r>
            <a:r>
              <a:rPr lang="en-US" b="1" i="1" dirty="0"/>
              <a:t> </a:t>
            </a:r>
            <a:r>
              <a:rPr lang="en-US" dirty="0"/>
              <a:t>asks you to find the </a:t>
            </a:r>
            <a:r>
              <a:rPr lang="en-US" i="1" u="sng" dirty="0"/>
              <a:t>most units of flow</a:t>
            </a:r>
            <a:r>
              <a:rPr lang="en-US" i="1" dirty="0"/>
              <a:t> that can be pushed from source node to a sink node in a flow network (see example below).</a:t>
            </a:r>
            <a:endParaRPr lang="en-US" sz="2000" i="1" dirty="0"/>
          </a:p>
        </p:txBody>
      </p:sp>
      <p:pic>
        <p:nvPicPr>
          <p:cNvPr id="6" name="Picture 5">
            <a:extLst>
              <a:ext uri="{FF2B5EF4-FFF2-40B4-BE49-F238E27FC236}">
                <a16:creationId xmlns:a16="http://schemas.microsoft.com/office/drawing/2014/main" id="{F14A22D4-EEDC-B64D-BF70-0949D7FFF82B}"/>
              </a:ext>
            </a:extLst>
          </p:cNvPr>
          <p:cNvPicPr>
            <a:picLocks noChangeAspect="1"/>
          </p:cNvPicPr>
          <p:nvPr/>
        </p:nvPicPr>
        <p:blipFill>
          <a:blip r:embed="rId2"/>
          <a:stretch>
            <a:fillRect/>
          </a:stretch>
        </p:blipFill>
        <p:spPr>
          <a:xfrm>
            <a:off x="2799302" y="2413000"/>
            <a:ext cx="6599140" cy="3770937"/>
          </a:xfrm>
          <a:prstGeom prst="rect">
            <a:avLst/>
          </a:prstGeom>
        </p:spPr>
      </p:pic>
    </p:spTree>
    <p:extLst>
      <p:ext uri="{BB962C8B-B14F-4D97-AF65-F5344CB8AC3E}">
        <p14:creationId xmlns:p14="http://schemas.microsoft.com/office/powerpoint/2010/main" val="1754597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Some terms</a:t>
            </a:r>
          </a:p>
        </p:txBody>
      </p:sp>
      <p:sp>
        <p:nvSpPr>
          <p:cNvPr id="6" name="Content Placeholder 2">
            <a:extLst>
              <a:ext uri="{FF2B5EF4-FFF2-40B4-BE49-F238E27FC236}">
                <a16:creationId xmlns:a16="http://schemas.microsoft.com/office/drawing/2014/main" id="{3C094567-87D8-B141-A542-970F5A77D361}"/>
              </a:ext>
            </a:extLst>
          </p:cNvPr>
          <p:cNvSpPr txBox="1">
            <a:spLocks/>
          </p:cNvSpPr>
          <p:nvPr/>
        </p:nvSpPr>
        <p:spPr>
          <a:xfrm>
            <a:off x="4444781" y="1565744"/>
            <a:ext cx="5661328" cy="63610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Definition of a graph</a:t>
            </a:r>
            <a:endParaRPr lang="en-US" sz="2000"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E06D595D-8EFD-9B44-9A0C-F073C44484E2}"/>
                  </a:ext>
                </a:extLst>
              </p:cNvPr>
              <p:cNvSpPr txBox="1">
                <a:spLocks/>
              </p:cNvSpPr>
              <p:nvPr/>
            </p:nvSpPr>
            <p:spPr>
              <a:xfrm>
                <a:off x="2812516" y="1614113"/>
                <a:ext cx="1489142" cy="539366"/>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𝐺</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𝑉</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𝐸</m:t>
                      </m:r>
                      <m:r>
                        <a:rPr lang="en-US" sz="2000" b="0" i="1" smtClean="0">
                          <a:solidFill>
                            <a:schemeClr val="bg1"/>
                          </a:solidFill>
                          <a:latin typeface="Cambria Math" panose="02040503050406030204" pitchFamily="18" charset="0"/>
                        </a:rPr>
                        <m:t>)</m:t>
                      </m:r>
                    </m:oMath>
                  </m:oMathPara>
                </a14:m>
                <a:endParaRPr lang="en-US" sz="2000" b="0" dirty="0">
                  <a:solidFill>
                    <a:schemeClr val="bg1"/>
                  </a:solidFill>
                </a:endParaRPr>
              </a:p>
            </p:txBody>
          </p:sp>
        </mc:Choice>
        <mc:Fallback xmlns="">
          <p:sp>
            <p:nvSpPr>
              <p:cNvPr id="7" name="Content Placeholder 2">
                <a:extLst>
                  <a:ext uri="{FF2B5EF4-FFF2-40B4-BE49-F238E27FC236}">
                    <a16:creationId xmlns:a16="http://schemas.microsoft.com/office/drawing/2014/main" id="{E06D595D-8EFD-9B44-9A0C-F073C44484E2}"/>
                  </a:ext>
                </a:extLst>
              </p:cNvPr>
              <p:cNvSpPr txBox="1">
                <a:spLocks noRot="1" noChangeAspect="1" noMove="1" noResize="1" noEditPoints="1" noAdjustHandles="1" noChangeArrowheads="1" noChangeShapeType="1" noTextEdit="1"/>
              </p:cNvSpPr>
              <p:nvPr/>
            </p:nvSpPr>
            <p:spPr>
              <a:xfrm>
                <a:off x="2812516" y="1614113"/>
                <a:ext cx="1489142" cy="539366"/>
              </a:xfrm>
              <a:prstGeom prst="rect">
                <a:avLst/>
              </a:prstGeom>
              <a:blipFill>
                <a:blip r:embed="rId2"/>
                <a:stretch>
                  <a:fillRect/>
                </a:stretch>
              </a:blipFill>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19973A3F-B9AB-AF40-B6CC-45226DE6C7E7}"/>
              </a:ext>
            </a:extLst>
          </p:cNvPr>
          <p:cNvSpPr txBox="1">
            <a:spLocks/>
          </p:cNvSpPr>
          <p:nvPr/>
        </p:nvSpPr>
        <p:spPr>
          <a:xfrm>
            <a:off x="4444781" y="2329067"/>
            <a:ext cx="5661328" cy="63610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Definition of an Edge. Note </a:t>
            </a:r>
            <a:r>
              <a:rPr lang="en-US" dirty="0" err="1"/>
              <a:t>u,v</a:t>
            </a:r>
            <a:r>
              <a:rPr lang="en-US" dirty="0"/>
              <a:t> are in V</a:t>
            </a:r>
            <a:endParaRPr lang="en-US" sz="2000" dirty="0"/>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8D552528-F0F7-1D42-8406-2A50A3DCA70F}"/>
                  </a:ext>
                </a:extLst>
              </p:cNvPr>
              <p:cNvSpPr txBox="1">
                <a:spLocks/>
              </p:cNvSpPr>
              <p:nvPr/>
            </p:nvSpPr>
            <p:spPr>
              <a:xfrm>
                <a:off x="2812516" y="2377436"/>
                <a:ext cx="1489142" cy="539366"/>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d>
                        <m:dPr>
                          <m:ctrlPr>
                            <a:rPr lang="en-US" sz="2000" b="0" i="1" smtClean="0">
                              <a:solidFill>
                                <a:schemeClr val="bg1"/>
                              </a:solidFill>
                              <a:latin typeface="Cambria Math" panose="02040503050406030204" pitchFamily="18" charset="0"/>
                            </a:rPr>
                          </m:ctrlPr>
                        </m:dPr>
                        <m:e>
                          <m:r>
                            <a:rPr lang="en-US" sz="2000" b="0" i="1" smtClean="0">
                              <a:solidFill>
                                <a:schemeClr val="bg1"/>
                              </a:solidFill>
                              <a:latin typeface="Cambria Math" panose="02040503050406030204" pitchFamily="18" charset="0"/>
                            </a:rPr>
                            <m:t>𝑢</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𝑣</m:t>
                          </m:r>
                        </m:e>
                      </m:d>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𝐸</m:t>
                      </m:r>
                    </m:oMath>
                  </m:oMathPara>
                </a14:m>
                <a:endParaRPr lang="en-US" sz="2000" b="0" dirty="0">
                  <a:solidFill>
                    <a:schemeClr val="bg1"/>
                  </a:solidFill>
                </a:endParaRPr>
              </a:p>
            </p:txBody>
          </p:sp>
        </mc:Choice>
        <mc:Fallback xmlns="">
          <p:sp>
            <p:nvSpPr>
              <p:cNvPr id="9" name="Content Placeholder 2">
                <a:extLst>
                  <a:ext uri="{FF2B5EF4-FFF2-40B4-BE49-F238E27FC236}">
                    <a16:creationId xmlns:a16="http://schemas.microsoft.com/office/drawing/2014/main" id="{8D552528-F0F7-1D42-8406-2A50A3DCA70F}"/>
                  </a:ext>
                </a:extLst>
              </p:cNvPr>
              <p:cNvSpPr txBox="1">
                <a:spLocks noRot="1" noChangeAspect="1" noMove="1" noResize="1" noEditPoints="1" noAdjustHandles="1" noChangeArrowheads="1" noChangeShapeType="1" noTextEdit="1"/>
              </p:cNvSpPr>
              <p:nvPr/>
            </p:nvSpPr>
            <p:spPr>
              <a:xfrm>
                <a:off x="2812516" y="2377436"/>
                <a:ext cx="1489142" cy="539366"/>
              </a:xfrm>
              <a:prstGeom prst="rect">
                <a:avLst/>
              </a:prstGeom>
              <a:blipFill>
                <a:blip r:embed="rId3"/>
                <a:stretch>
                  <a:fillRect/>
                </a:stretch>
              </a:blipFill>
            </p:spPr>
            <p:txBody>
              <a:bodyPr/>
              <a:lstStyle/>
              <a:p>
                <a:r>
                  <a:rPr lang="en-US">
                    <a:noFill/>
                  </a:rPr>
                  <a:t> </a:t>
                </a:r>
              </a:p>
            </p:txBody>
          </p:sp>
        </mc:Fallback>
      </mc:AlternateContent>
      <p:sp>
        <p:nvSpPr>
          <p:cNvPr id="10" name="Content Placeholder 2">
            <a:extLst>
              <a:ext uri="{FF2B5EF4-FFF2-40B4-BE49-F238E27FC236}">
                <a16:creationId xmlns:a16="http://schemas.microsoft.com/office/drawing/2014/main" id="{3136B311-734A-2445-BDED-21F2334E9AB1}"/>
              </a:ext>
            </a:extLst>
          </p:cNvPr>
          <p:cNvSpPr txBox="1">
            <a:spLocks/>
          </p:cNvSpPr>
          <p:nvPr/>
        </p:nvSpPr>
        <p:spPr>
          <a:xfrm>
            <a:off x="4444781" y="3085763"/>
            <a:ext cx="5661328" cy="63610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Capacity of each edge. Cannot be negative</a:t>
            </a:r>
            <a:endParaRPr lang="en-US" sz="2000" dirty="0"/>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ACE422E9-0819-6D4D-BB9B-9611AED11419}"/>
                  </a:ext>
                </a:extLst>
              </p:cNvPr>
              <p:cNvSpPr txBox="1">
                <a:spLocks/>
              </p:cNvSpPr>
              <p:nvPr/>
            </p:nvSpPr>
            <p:spPr>
              <a:xfrm>
                <a:off x="2812516" y="3134132"/>
                <a:ext cx="1489142" cy="539366"/>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rPr>
                  <a:t>c</a:t>
                </a:r>
                <a14:m>
                  <m:oMath xmlns:m="http://schemas.openxmlformats.org/officeDocument/2006/math">
                    <m:d>
                      <m:dPr>
                        <m:ctrlPr>
                          <a:rPr lang="en-US" sz="2000" b="0" i="1" smtClean="0">
                            <a:solidFill>
                              <a:schemeClr val="bg1"/>
                            </a:solidFill>
                            <a:latin typeface="Cambria Math" panose="02040503050406030204" pitchFamily="18" charset="0"/>
                          </a:rPr>
                        </m:ctrlPr>
                      </m:dPr>
                      <m:e>
                        <m:r>
                          <a:rPr lang="en-US" sz="2000" b="0" i="1" smtClean="0">
                            <a:solidFill>
                              <a:schemeClr val="bg1"/>
                            </a:solidFill>
                            <a:latin typeface="Cambria Math" panose="02040503050406030204" pitchFamily="18" charset="0"/>
                          </a:rPr>
                          <m:t>𝑢</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𝑣</m:t>
                        </m:r>
                      </m:e>
                    </m:d>
                    <m:r>
                      <a:rPr lang="en-US" sz="2000" b="0" i="1" smtClean="0">
                        <a:solidFill>
                          <a:schemeClr val="bg1"/>
                        </a:solidFill>
                        <a:latin typeface="Cambria Math" panose="02040503050406030204" pitchFamily="18" charset="0"/>
                      </a:rPr>
                      <m:t>≥0</m:t>
                    </m:r>
                  </m:oMath>
                </a14:m>
                <a:endParaRPr lang="en-US" sz="2000" b="0" dirty="0">
                  <a:solidFill>
                    <a:schemeClr val="bg1"/>
                  </a:solidFill>
                </a:endParaRPr>
              </a:p>
            </p:txBody>
          </p:sp>
        </mc:Choice>
        <mc:Fallback xmlns="">
          <p:sp>
            <p:nvSpPr>
              <p:cNvPr id="11" name="Content Placeholder 2">
                <a:extLst>
                  <a:ext uri="{FF2B5EF4-FFF2-40B4-BE49-F238E27FC236}">
                    <a16:creationId xmlns:a16="http://schemas.microsoft.com/office/drawing/2014/main" id="{ACE422E9-0819-6D4D-BB9B-9611AED11419}"/>
                  </a:ext>
                </a:extLst>
              </p:cNvPr>
              <p:cNvSpPr txBox="1">
                <a:spLocks noRot="1" noChangeAspect="1" noMove="1" noResize="1" noEditPoints="1" noAdjustHandles="1" noChangeArrowheads="1" noChangeShapeType="1" noTextEdit="1"/>
              </p:cNvSpPr>
              <p:nvPr/>
            </p:nvSpPr>
            <p:spPr>
              <a:xfrm>
                <a:off x="2812516" y="3134132"/>
                <a:ext cx="1489142" cy="539366"/>
              </a:xfrm>
              <a:prstGeom prst="rect">
                <a:avLst/>
              </a:prstGeom>
              <a:blipFill>
                <a:blip r:embed="rId4"/>
                <a:stretch>
                  <a:fillRect/>
                </a:stretch>
              </a:blipFill>
            </p:spPr>
            <p:txBody>
              <a:bodyPr/>
              <a:lstStyle/>
              <a:p>
                <a:r>
                  <a:rPr lang="en-US">
                    <a:noFill/>
                  </a:rPr>
                  <a:t> </a:t>
                </a:r>
              </a:p>
            </p:txBody>
          </p:sp>
        </mc:Fallback>
      </mc:AlternateContent>
      <p:sp>
        <p:nvSpPr>
          <p:cNvPr id="14" name="Content Placeholder 2">
            <a:extLst>
              <a:ext uri="{FF2B5EF4-FFF2-40B4-BE49-F238E27FC236}">
                <a16:creationId xmlns:a16="http://schemas.microsoft.com/office/drawing/2014/main" id="{0757C298-4D11-7543-A9ED-6182C67F60B2}"/>
              </a:ext>
            </a:extLst>
          </p:cNvPr>
          <p:cNvSpPr txBox="1">
            <a:spLocks/>
          </p:cNvSpPr>
          <p:nvPr/>
        </p:nvSpPr>
        <p:spPr>
          <a:xfrm>
            <a:off x="4446105" y="3826560"/>
            <a:ext cx="5661328" cy="63610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dirty="0"/>
              <a:t>One special source and sink node</a:t>
            </a:r>
          </a:p>
        </p:txBody>
      </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71D736A9-E40E-384D-8106-ADEFDA27AAC4}"/>
                  </a:ext>
                </a:extLst>
              </p:cNvPr>
              <p:cNvSpPr txBox="1">
                <a:spLocks/>
              </p:cNvSpPr>
              <p:nvPr/>
            </p:nvSpPr>
            <p:spPr>
              <a:xfrm>
                <a:off x="2813840" y="3874929"/>
                <a:ext cx="1489142" cy="539366"/>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𝑠</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𝑉</m:t>
                      </m:r>
                      <m:r>
                        <a:rPr lang="en-US" sz="2000" b="0" i="1" smtClean="0">
                          <a:solidFill>
                            <a:schemeClr val="bg1"/>
                          </a:solidFill>
                          <a:latin typeface="Cambria Math" panose="02040503050406030204" pitchFamily="18" charset="0"/>
                        </a:rPr>
                        <m:t>, </m:t>
                      </m:r>
                      <m:r>
                        <a:rPr lang="en-US" sz="2000" b="0" i="1" smtClean="0">
                          <a:solidFill>
                            <a:schemeClr val="bg1"/>
                          </a:solidFill>
                          <a:latin typeface="Cambria Math" panose="02040503050406030204" pitchFamily="18" charset="0"/>
                        </a:rPr>
                        <m:t>𝑡</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𝑉</m:t>
                      </m:r>
                    </m:oMath>
                  </m:oMathPara>
                </a14:m>
                <a:endParaRPr lang="en-US" sz="2000" b="0" dirty="0">
                  <a:solidFill>
                    <a:schemeClr val="bg1"/>
                  </a:solidFill>
                </a:endParaRPr>
              </a:p>
            </p:txBody>
          </p:sp>
        </mc:Choice>
        <mc:Fallback xmlns="">
          <p:sp>
            <p:nvSpPr>
              <p:cNvPr id="15" name="Content Placeholder 2">
                <a:extLst>
                  <a:ext uri="{FF2B5EF4-FFF2-40B4-BE49-F238E27FC236}">
                    <a16:creationId xmlns:a16="http://schemas.microsoft.com/office/drawing/2014/main" id="{71D736A9-E40E-384D-8106-ADEFDA27AAC4}"/>
                  </a:ext>
                </a:extLst>
              </p:cNvPr>
              <p:cNvSpPr txBox="1">
                <a:spLocks noRot="1" noChangeAspect="1" noMove="1" noResize="1" noEditPoints="1" noAdjustHandles="1" noChangeArrowheads="1" noChangeShapeType="1" noTextEdit="1"/>
              </p:cNvSpPr>
              <p:nvPr/>
            </p:nvSpPr>
            <p:spPr>
              <a:xfrm>
                <a:off x="2813840" y="3874929"/>
                <a:ext cx="1489142" cy="539366"/>
              </a:xfrm>
              <a:prstGeom prst="rect">
                <a:avLst/>
              </a:prstGeom>
              <a:blipFill>
                <a:blip r:embed="rId5"/>
                <a:stretch>
                  <a:fillRect/>
                </a:stretch>
              </a:blipFill>
            </p:spPr>
            <p:txBody>
              <a:bodyPr/>
              <a:lstStyle/>
              <a:p>
                <a:r>
                  <a:rPr lang="en-US">
                    <a:noFill/>
                  </a:rPr>
                  <a:t> </a:t>
                </a:r>
              </a:p>
            </p:txBody>
          </p:sp>
        </mc:Fallback>
      </mc:AlternateContent>
      <p:sp>
        <p:nvSpPr>
          <p:cNvPr id="16" name="Content Placeholder 2">
            <a:extLst>
              <a:ext uri="{FF2B5EF4-FFF2-40B4-BE49-F238E27FC236}">
                <a16:creationId xmlns:a16="http://schemas.microsoft.com/office/drawing/2014/main" id="{266661E6-CAF6-A546-99BA-21A0440550FB}"/>
              </a:ext>
            </a:extLst>
          </p:cNvPr>
          <p:cNvSpPr txBox="1">
            <a:spLocks/>
          </p:cNvSpPr>
          <p:nvPr/>
        </p:nvSpPr>
        <p:spPr>
          <a:xfrm>
            <a:off x="4444781" y="4589883"/>
            <a:ext cx="5661328" cy="63610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dirty="0"/>
              <a:t>A valid flow is an assignment of flow values on each pair of vertices satisfying certain constraints (flow conservation etc.)</a:t>
            </a:r>
          </a:p>
        </p:txBody>
      </p:sp>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13C3DD21-F7A3-7246-9179-82BE13FB4252}"/>
                  </a:ext>
                </a:extLst>
              </p:cNvPr>
              <p:cNvSpPr txBox="1">
                <a:spLocks/>
              </p:cNvSpPr>
              <p:nvPr/>
            </p:nvSpPr>
            <p:spPr>
              <a:xfrm>
                <a:off x="2812516" y="4638252"/>
                <a:ext cx="1489142" cy="539366"/>
              </a:xfrm>
              <a:prstGeom prst="rect">
                <a:avLst/>
              </a:prstGeom>
              <a:solidFill>
                <a:schemeClr val="bg2">
                  <a:lumMod val="10000"/>
                  <a:lumOff val="90000"/>
                </a:schemeClr>
              </a:solidFill>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𝑓</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𝑉</m:t>
                      </m:r>
                      <m:r>
                        <a:rPr lang="en-US" sz="2000" b="0" i="1" smtClean="0">
                          <a:solidFill>
                            <a:schemeClr val="bg1"/>
                          </a:solidFill>
                          <a:latin typeface="Cambria Math" panose="02040503050406030204" pitchFamily="18" charset="0"/>
                        </a:rPr>
                        <m:t> </m:t>
                      </m:r>
                      <m:r>
                        <a:rPr lang="en-US" sz="2000" b="0" i="1" smtClean="0">
                          <a:solidFill>
                            <a:schemeClr val="bg1"/>
                          </a:solidFill>
                          <a:latin typeface="Cambria Math" panose="02040503050406030204" pitchFamily="18" charset="0"/>
                        </a:rPr>
                        <m:t>𝑥</m:t>
                      </m:r>
                      <m:r>
                        <a:rPr lang="en-US" sz="2000" b="0" i="1" smtClean="0">
                          <a:solidFill>
                            <a:schemeClr val="bg1"/>
                          </a:solidFill>
                          <a:latin typeface="Cambria Math" panose="02040503050406030204" pitchFamily="18" charset="0"/>
                        </a:rPr>
                        <m:t> </m:t>
                      </m:r>
                      <m:r>
                        <a:rPr lang="en-US" sz="2000" b="0" i="1" smtClean="0">
                          <a:solidFill>
                            <a:schemeClr val="bg1"/>
                          </a:solidFill>
                          <a:latin typeface="Cambria Math" panose="02040503050406030204" pitchFamily="18" charset="0"/>
                        </a:rPr>
                        <m:t>𝑉</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ℝ</m:t>
                      </m:r>
                    </m:oMath>
                  </m:oMathPara>
                </a14:m>
                <a:endParaRPr lang="en-US" sz="2000" b="0" dirty="0">
                  <a:solidFill>
                    <a:schemeClr val="bg1"/>
                  </a:solidFill>
                </a:endParaRPr>
              </a:p>
            </p:txBody>
          </p:sp>
        </mc:Choice>
        <mc:Fallback xmlns="">
          <p:sp>
            <p:nvSpPr>
              <p:cNvPr id="17" name="Content Placeholder 2">
                <a:extLst>
                  <a:ext uri="{FF2B5EF4-FFF2-40B4-BE49-F238E27FC236}">
                    <a16:creationId xmlns:a16="http://schemas.microsoft.com/office/drawing/2014/main" id="{13C3DD21-F7A3-7246-9179-82BE13FB4252}"/>
                  </a:ext>
                </a:extLst>
              </p:cNvPr>
              <p:cNvSpPr txBox="1">
                <a:spLocks noRot="1" noChangeAspect="1" noMove="1" noResize="1" noEditPoints="1" noAdjustHandles="1" noChangeArrowheads="1" noChangeShapeType="1" noTextEdit="1"/>
              </p:cNvSpPr>
              <p:nvPr/>
            </p:nvSpPr>
            <p:spPr>
              <a:xfrm>
                <a:off x="2812516" y="4638252"/>
                <a:ext cx="1489142" cy="539366"/>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22046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Max-Flow: LP Solution</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2540445" y="1879154"/>
            <a:ext cx="1447136" cy="541351"/>
          </a:xfrm>
        </p:spPr>
        <p:txBody>
          <a:bodyPr>
            <a:normAutofit/>
          </a:bodyPr>
          <a:lstStyle/>
          <a:p>
            <a:pPr marL="0" indent="0">
              <a:buNone/>
            </a:pPr>
            <a:r>
              <a:rPr lang="en-US" dirty="0"/>
              <a:t>Maximize:</a:t>
            </a:r>
            <a:endParaRPr lang="en-US" sz="2000" dirty="0"/>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1D2EC4A7-BFCE-EF4C-9764-6155A104197E}"/>
                  </a:ext>
                </a:extLst>
              </p:cNvPr>
              <p:cNvSpPr txBox="1">
                <a:spLocks/>
              </p:cNvSpPr>
              <p:nvPr/>
            </p:nvSpPr>
            <p:spPr>
              <a:xfrm>
                <a:off x="4043239" y="1630281"/>
                <a:ext cx="2364846" cy="1085479"/>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nary>
                        <m:naryPr>
                          <m:chr m:val="∑"/>
                          <m:supHide m:val="on"/>
                          <m:ctrlPr>
                            <a:rPr lang="en-US" sz="2000" b="0" i="1" smtClean="0">
                              <a:solidFill>
                                <a:schemeClr val="bg1"/>
                              </a:solidFill>
                              <a:latin typeface="Cambria Math" panose="02040503050406030204" pitchFamily="18" charset="0"/>
                            </a:rPr>
                          </m:ctrlPr>
                        </m:naryPr>
                        <m:sub>
                          <m:r>
                            <a:rPr lang="en-US" sz="2000" b="0" i="1" smtClean="0">
                              <a:solidFill>
                                <a:schemeClr val="bg1"/>
                              </a:solidFill>
                              <a:latin typeface="Cambria Math" panose="02040503050406030204" pitchFamily="18" charset="0"/>
                            </a:rPr>
                            <m:t>𝑣</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𝑉</m:t>
                          </m:r>
                        </m:sub>
                        <m:sup/>
                        <m:e>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𝑓</m:t>
                              </m:r>
                            </m:e>
                            <m:sub>
                              <m:r>
                                <a:rPr lang="en-US" sz="2000" b="0" i="1" smtClean="0">
                                  <a:solidFill>
                                    <a:schemeClr val="bg1"/>
                                  </a:solidFill>
                                  <a:latin typeface="Cambria Math" panose="02040503050406030204" pitchFamily="18" charset="0"/>
                                </a:rPr>
                                <m:t>𝑠𝑣</m:t>
                              </m:r>
                            </m:sub>
                          </m:sSub>
                          <m:r>
                            <a:rPr lang="en-US" sz="2000" b="0" i="1" smtClean="0">
                              <a:solidFill>
                                <a:schemeClr val="bg1"/>
                              </a:solidFill>
                              <a:latin typeface="Cambria Math" panose="02040503050406030204" pitchFamily="18" charset="0"/>
                            </a:rPr>
                            <m:t> −</m:t>
                          </m:r>
                          <m:nary>
                            <m:naryPr>
                              <m:chr m:val="∑"/>
                              <m:supHide m:val="on"/>
                              <m:ctrlPr>
                                <a:rPr lang="en-US" sz="2000" b="0" i="1" smtClean="0">
                                  <a:solidFill>
                                    <a:schemeClr val="bg1"/>
                                  </a:solidFill>
                                  <a:latin typeface="Cambria Math" panose="02040503050406030204" pitchFamily="18" charset="0"/>
                                </a:rPr>
                              </m:ctrlPr>
                            </m:naryPr>
                            <m:sub>
                              <m:r>
                                <a:rPr lang="en-US" sz="2000" b="0" i="1" smtClean="0">
                                  <a:solidFill>
                                    <a:schemeClr val="bg1"/>
                                  </a:solidFill>
                                  <a:latin typeface="Cambria Math" panose="02040503050406030204" pitchFamily="18" charset="0"/>
                                </a:rPr>
                                <m:t>𝑣</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𝑉</m:t>
                              </m:r>
                            </m:sub>
                            <m:sup/>
                            <m:e>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𝑓</m:t>
                                  </m:r>
                                </m:e>
                                <m:sub>
                                  <m:r>
                                    <a:rPr lang="en-US" sz="2000" b="0" i="1" smtClean="0">
                                      <a:solidFill>
                                        <a:schemeClr val="bg1"/>
                                      </a:solidFill>
                                      <a:latin typeface="Cambria Math" panose="02040503050406030204" pitchFamily="18" charset="0"/>
                                    </a:rPr>
                                    <m:t>𝑣𝑠</m:t>
                                  </m:r>
                                </m:sub>
                              </m:sSub>
                            </m:e>
                          </m:nary>
                        </m:e>
                      </m:nary>
                    </m:oMath>
                  </m:oMathPara>
                </a14:m>
                <a:endParaRPr lang="en-US" sz="2000" b="0" dirty="0">
                  <a:solidFill>
                    <a:schemeClr val="bg1"/>
                  </a:solidFill>
                </a:endParaRPr>
              </a:p>
            </p:txBody>
          </p:sp>
        </mc:Choice>
        <mc:Fallback xmlns="">
          <p:sp>
            <p:nvSpPr>
              <p:cNvPr id="5" name="Content Placeholder 2">
                <a:extLst>
                  <a:ext uri="{FF2B5EF4-FFF2-40B4-BE49-F238E27FC236}">
                    <a16:creationId xmlns:a16="http://schemas.microsoft.com/office/drawing/2014/main" id="{1D2EC4A7-BFCE-EF4C-9764-6155A104197E}"/>
                  </a:ext>
                </a:extLst>
              </p:cNvPr>
              <p:cNvSpPr txBox="1">
                <a:spLocks noRot="1" noChangeAspect="1" noMove="1" noResize="1" noEditPoints="1" noAdjustHandles="1" noChangeArrowheads="1" noChangeShapeType="1" noTextEdit="1"/>
              </p:cNvSpPr>
              <p:nvPr/>
            </p:nvSpPr>
            <p:spPr>
              <a:xfrm>
                <a:off x="4043239" y="1630281"/>
                <a:ext cx="2364846" cy="1085479"/>
              </a:xfrm>
              <a:prstGeom prst="rect">
                <a:avLst/>
              </a:prstGeom>
              <a:blipFill>
                <a:blip r:embed="rId2"/>
                <a:stretch>
                  <a:fillRect l="-28191" t="-82759" b="-124138"/>
                </a:stretch>
              </a:blipFill>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3C094567-87D8-B141-A542-970F5A77D361}"/>
              </a:ext>
            </a:extLst>
          </p:cNvPr>
          <p:cNvSpPr txBox="1">
            <a:spLocks/>
          </p:cNvSpPr>
          <p:nvPr/>
        </p:nvSpPr>
        <p:spPr>
          <a:xfrm>
            <a:off x="2540445" y="3041370"/>
            <a:ext cx="1502795" cy="63610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Subject to:</a:t>
            </a:r>
            <a:endParaRPr lang="en-US" sz="2000"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E06D595D-8EFD-9B44-9A0C-F073C44484E2}"/>
                  </a:ext>
                </a:extLst>
              </p:cNvPr>
              <p:cNvSpPr txBox="1">
                <a:spLocks/>
              </p:cNvSpPr>
              <p:nvPr/>
            </p:nvSpPr>
            <p:spPr>
              <a:xfrm>
                <a:off x="4043239" y="3105643"/>
                <a:ext cx="6499416" cy="2651098"/>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𝑓</m:t>
                        </m:r>
                      </m:e>
                      <m:sub>
                        <m:r>
                          <a:rPr lang="en-US" sz="2000" b="0" i="1" smtClean="0">
                            <a:solidFill>
                              <a:schemeClr val="bg1"/>
                            </a:solidFill>
                            <a:latin typeface="Cambria Math" panose="02040503050406030204" pitchFamily="18" charset="0"/>
                          </a:rPr>
                          <m:t>𝑢𝑣</m:t>
                        </m:r>
                      </m:sub>
                    </m:sSub>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𝑐</m:t>
                    </m:r>
                    <m:d>
                      <m:dPr>
                        <m:ctrlPr>
                          <a:rPr lang="en-US" sz="2000" b="0" i="1" smtClean="0">
                            <a:solidFill>
                              <a:schemeClr val="bg1"/>
                            </a:solidFill>
                            <a:latin typeface="Cambria Math" panose="02040503050406030204" pitchFamily="18" charset="0"/>
                          </a:rPr>
                        </m:ctrlPr>
                      </m:dPr>
                      <m:e>
                        <m:r>
                          <a:rPr lang="en-US" sz="2000" b="0" i="1" smtClean="0">
                            <a:solidFill>
                              <a:schemeClr val="bg1"/>
                            </a:solidFill>
                            <a:latin typeface="Cambria Math" panose="02040503050406030204" pitchFamily="18" charset="0"/>
                          </a:rPr>
                          <m:t>𝑢</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𝑣</m:t>
                        </m:r>
                      </m:e>
                    </m:d>
                  </m:oMath>
                </a14:m>
                <a:r>
                  <a:rPr lang="en-US" sz="2000" b="0" dirty="0">
                    <a:solidFill>
                      <a:schemeClr val="bg1"/>
                    </a:solidFill>
                  </a:rPr>
                  <a:t>		for each </a:t>
                </a:r>
                <a14:m>
                  <m:oMath xmlns:m="http://schemas.openxmlformats.org/officeDocument/2006/math">
                    <m:r>
                      <a:rPr lang="en-US" sz="2000" b="0" i="1" smtClean="0">
                        <a:solidFill>
                          <a:schemeClr val="bg1"/>
                        </a:solidFill>
                        <a:latin typeface="Cambria Math" panose="02040503050406030204" pitchFamily="18" charset="0"/>
                      </a:rPr>
                      <m:t>𝑢</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𝑣</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𝑉</m:t>
                    </m:r>
                  </m:oMath>
                </a14:m>
                <a:endParaRPr lang="en-US" sz="2000" b="0" dirty="0">
                  <a:solidFill>
                    <a:schemeClr val="bg1"/>
                  </a:solidFill>
                </a:endParaRPr>
              </a:p>
              <a:p>
                <a:pPr marL="0" indent="0">
                  <a:buFont typeface="Arial" panose="020B0604020202020204" pitchFamily="34" charset="0"/>
                  <a:buNone/>
                </a:pPr>
                <a:endParaRPr lang="en-US" sz="2000" dirty="0">
                  <a:solidFill>
                    <a:schemeClr val="bg1"/>
                  </a:solidFill>
                </a:endParaRPr>
              </a:p>
              <a:p>
                <a:pPr marL="0" indent="0">
                  <a:buFont typeface="Arial" panose="020B0604020202020204" pitchFamily="34" charset="0"/>
                  <a:buNone/>
                </a:pPr>
                <a14:m>
                  <m:oMath xmlns:m="http://schemas.openxmlformats.org/officeDocument/2006/math">
                    <m:nary>
                      <m:naryPr>
                        <m:chr m:val="∑"/>
                        <m:supHide m:val="on"/>
                        <m:ctrlPr>
                          <a:rPr lang="en-US" sz="2000" b="0" i="1" smtClean="0">
                            <a:solidFill>
                              <a:schemeClr val="bg1"/>
                            </a:solidFill>
                            <a:latin typeface="Cambria Math" panose="02040503050406030204" pitchFamily="18" charset="0"/>
                          </a:rPr>
                        </m:ctrlPr>
                      </m:naryPr>
                      <m:sub>
                        <m:r>
                          <m:rPr>
                            <m:brk m:alnAt="7"/>
                          </m:rPr>
                          <a:rPr lang="en-US" sz="2000" b="0" i="1" smtClean="0">
                            <a:solidFill>
                              <a:schemeClr val="bg1"/>
                            </a:solidFill>
                            <a:latin typeface="Cambria Math" panose="02040503050406030204" pitchFamily="18" charset="0"/>
                          </a:rPr>
                          <m:t>𝑣</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𝑉</m:t>
                        </m:r>
                      </m:sub>
                      <m:sup/>
                      <m:e>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𝑓</m:t>
                            </m:r>
                          </m:e>
                          <m:sub>
                            <m:r>
                              <a:rPr lang="en-US" sz="2000" b="0" i="1" smtClean="0">
                                <a:solidFill>
                                  <a:schemeClr val="bg1"/>
                                </a:solidFill>
                                <a:latin typeface="Cambria Math" panose="02040503050406030204" pitchFamily="18" charset="0"/>
                              </a:rPr>
                              <m:t>𝑣𝑢</m:t>
                            </m:r>
                          </m:sub>
                        </m:sSub>
                        <m:r>
                          <a:rPr lang="en-US" sz="2000" b="0" i="1" smtClean="0">
                            <a:solidFill>
                              <a:schemeClr val="bg1"/>
                            </a:solidFill>
                            <a:latin typeface="Cambria Math" panose="02040503050406030204" pitchFamily="18" charset="0"/>
                          </a:rPr>
                          <m:t>=</m:t>
                        </m:r>
                        <m:nary>
                          <m:naryPr>
                            <m:chr m:val="∑"/>
                            <m:supHide m:val="on"/>
                            <m:ctrlPr>
                              <a:rPr lang="en-US" sz="2000" b="0" i="1" smtClean="0">
                                <a:solidFill>
                                  <a:schemeClr val="bg1"/>
                                </a:solidFill>
                                <a:latin typeface="Cambria Math" panose="02040503050406030204" pitchFamily="18" charset="0"/>
                              </a:rPr>
                            </m:ctrlPr>
                          </m:naryPr>
                          <m:sub>
                            <m:r>
                              <a:rPr lang="en-US" sz="2000" b="0" i="1" smtClean="0">
                                <a:solidFill>
                                  <a:schemeClr val="bg1"/>
                                </a:solidFill>
                                <a:latin typeface="Cambria Math" panose="02040503050406030204" pitchFamily="18" charset="0"/>
                              </a:rPr>
                              <m:t>𝑣</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𝑉</m:t>
                            </m:r>
                          </m:sub>
                          <m:sup/>
                          <m:e>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𝑓</m:t>
                                </m:r>
                              </m:e>
                              <m:sub>
                                <m:r>
                                  <a:rPr lang="en-US" sz="2000" b="0" i="1" smtClean="0">
                                    <a:solidFill>
                                      <a:schemeClr val="bg1"/>
                                    </a:solidFill>
                                    <a:latin typeface="Cambria Math" panose="02040503050406030204" pitchFamily="18" charset="0"/>
                                  </a:rPr>
                                  <m:t>𝑢𝑣</m:t>
                                </m:r>
                              </m:sub>
                            </m:sSub>
                          </m:e>
                        </m:nary>
                      </m:e>
                    </m:nary>
                  </m:oMath>
                </a14:m>
                <a:r>
                  <a:rPr lang="en-US" sz="2000" b="0" dirty="0">
                    <a:solidFill>
                      <a:schemeClr val="bg1"/>
                    </a:solidFill>
                  </a:rPr>
                  <a:t>	for each </a:t>
                </a:r>
                <a14:m>
                  <m:oMath xmlns:m="http://schemas.openxmlformats.org/officeDocument/2006/math">
                    <m:r>
                      <a:rPr lang="en-US" sz="2000" b="0" i="1" smtClean="0">
                        <a:solidFill>
                          <a:schemeClr val="bg1"/>
                        </a:solidFill>
                        <a:latin typeface="Cambria Math" panose="02040503050406030204" pitchFamily="18" charset="0"/>
                      </a:rPr>
                      <m:t>𝑢</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𝑉</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𝑠</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𝑡</m:t>
                    </m:r>
                    <m:r>
                      <a:rPr lang="en-US" sz="2000" b="0" i="1" smtClean="0">
                        <a:solidFill>
                          <a:schemeClr val="bg1"/>
                        </a:solidFill>
                        <a:latin typeface="Cambria Math" panose="02040503050406030204" pitchFamily="18" charset="0"/>
                      </a:rPr>
                      <m:t>}</m:t>
                    </m:r>
                  </m:oMath>
                </a14:m>
                <a:endParaRPr lang="en-US" sz="2000" b="0" dirty="0">
                  <a:solidFill>
                    <a:schemeClr val="bg1"/>
                  </a:solidFill>
                </a:endParaRPr>
              </a:p>
              <a:p>
                <a:pPr marL="0" indent="0">
                  <a:buFont typeface="Arial" panose="020B0604020202020204" pitchFamily="34" charset="0"/>
                  <a:buNone/>
                </a:pPr>
                <a:endParaRPr lang="en-US" sz="2000" dirty="0">
                  <a:solidFill>
                    <a:schemeClr val="bg1"/>
                  </a:solidFill>
                </a:endParaRPr>
              </a:p>
              <a:p>
                <a:pPr marL="0" indent="0">
                  <a:buFont typeface="Arial" panose="020B0604020202020204" pitchFamily="34" charset="0"/>
                  <a:buNone/>
                </a:pPr>
                <a14:m>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𝑓</m:t>
                        </m:r>
                      </m:e>
                      <m:sub>
                        <m:r>
                          <a:rPr lang="en-US" sz="2000" b="0" i="1" smtClean="0">
                            <a:solidFill>
                              <a:schemeClr val="bg1"/>
                            </a:solidFill>
                            <a:latin typeface="Cambria Math" panose="02040503050406030204" pitchFamily="18" charset="0"/>
                          </a:rPr>
                          <m:t>𝑢𝑣</m:t>
                        </m:r>
                      </m:sub>
                    </m:sSub>
                    <m:r>
                      <a:rPr lang="en-US" sz="2000" b="0" i="1" smtClean="0">
                        <a:solidFill>
                          <a:schemeClr val="bg1"/>
                        </a:solidFill>
                        <a:latin typeface="Cambria Math" panose="02040503050406030204" pitchFamily="18" charset="0"/>
                      </a:rPr>
                      <m:t>≥0</m:t>
                    </m:r>
                  </m:oMath>
                </a14:m>
                <a:r>
                  <a:rPr lang="en-US" sz="2000" b="0" dirty="0">
                    <a:solidFill>
                      <a:schemeClr val="bg1"/>
                    </a:solidFill>
                  </a:rPr>
                  <a:t>			for each </a:t>
                </a:r>
                <a14:m>
                  <m:oMath xmlns:m="http://schemas.openxmlformats.org/officeDocument/2006/math">
                    <m:r>
                      <a:rPr lang="en-US" sz="2000" b="0" i="1" smtClean="0">
                        <a:solidFill>
                          <a:schemeClr val="bg1"/>
                        </a:solidFill>
                        <a:latin typeface="Cambria Math" panose="02040503050406030204" pitchFamily="18" charset="0"/>
                      </a:rPr>
                      <m:t>𝑢</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𝑣</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𝑉</m:t>
                    </m:r>
                  </m:oMath>
                </a14:m>
                <a:endParaRPr lang="en-US" sz="2000" b="0" dirty="0">
                  <a:solidFill>
                    <a:schemeClr val="bg1"/>
                  </a:solidFill>
                </a:endParaRPr>
              </a:p>
            </p:txBody>
          </p:sp>
        </mc:Choice>
        <mc:Fallback xmlns="">
          <p:sp>
            <p:nvSpPr>
              <p:cNvPr id="7" name="Content Placeholder 2">
                <a:extLst>
                  <a:ext uri="{FF2B5EF4-FFF2-40B4-BE49-F238E27FC236}">
                    <a16:creationId xmlns:a16="http://schemas.microsoft.com/office/drawing/2014/main" id="{E06D595D-8EFD-9B44-9A0C-F073C44484E2}"/>
                  </a:ext>
                </a:extLst>
              </p:cNvPr>
              <p:cNvSpPr txBox="1">
                <a:spLocks noRot="1" noChangeAspect="1" noMove="1" noResize="1" noEditPoints="1" noAdjustHandles="1" noChangeArrowheads="1" noChangeShapeType="1" noTextEdit="1"/>
              </p:cNvSpPr>
              <p:nvPr/>
            </p:nvSpPr>
            <p:spPr>
              <a:xfrm>
                <a:off x="4043239" y="3105643"/>
                <a:ext cx="6499416" cy="2651098"/>
              </a:xfrm>
              <a:prstGeom prst="rect">
                <a:avLst/>
              </a:prstGeom>
              <a:blipFill>
                <a:blip r:embed="rId3"/>
                <a:stretch>
                  <a:fillRect l="-5458"/>
                </a:stretch>
              </a:blipFill>
            </p:spPr>
            <p:txBody>
              <a:bodyPr/>
              <a:lstStyle/>
              <a:p>
                <a:r>
                  <a:rPr lang="en-US">
                    <a:noFill/>
                  </a:rPr>
                  <a:t> </a:t>
                </a:r>
              </a:p>
            </p:txBody>
          </p:sp>
        </mc:Fallback>
      </mc:AlternateContent>
      <p:sp>
        <p:nvSpPr>
          <p:cNvPr id="14" name="Content Placeholder 2">
            <a:extLst>
              <a:ext uri="{FF2B5EF4-FFF2-40B4-BE49-F238E27FC236}">
                <a16:creationId xmlns:a16="http://schemas.microsoft.com/office/drawing/2014/main" id="{E985B76E-175A-CA46-BC22-E8A7AD963040}"/>
              </a:ext>
            </a:extLst>
          </p:cNvPr>
          <p:cNvSpPr txBox="1">
            <a:spLocks/>
          </p:cNvSpPr>
          <p:nvPr/>
        </p:nvSpPr>
        <p:spPr>
          <a:xfrm>
            <a:off x="7026306" y="1234703"/>
            <a:ext cx="2531160" cy="644451"/>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i="1" dirty="0"/>
              <a:t>Want to maximize the flow coming out of the source node</a:t>
            </a:r>
            <a:endParaRPr lang="en-US" sz="2000" i="1" dirty="0"/>
          </a:p>
        </p:txBody>
      </p:sp>
      <p:cxnSp>
        <p:nvCxnSpPr>
          <p:cNvPr id="15" name="Straight Connector 14">
            <a:extLst>
              <a:ext uri="{FF2B5EF4-FFF2-40B4-BE49-F238E27FC236}">
                <a16:creationId xmlns:a16="http://schemas.microsoft.com/office/drawing/2014/main" id="{82A154F7-E2A9-1345-B8D0-AA96FE793CF9}"/>
              </a:ext>
            </a:extLst>
          </p:cNvPr>
          <p:cNvCxnSpPr>
            <a:cxnSpLocks/>
            <a:endCxn id="14" idx="1"/>
          </p:cNvCxnSpPr>
          <p:nvPr/>
        </p:nvCxnSpPr>
        <p:spPr>
          <a:xfrm flipV="1">
            <a:off x="6520068" y="1556929"/>
            <a:ext cx="506238" cy="2559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61D84FA4-F8D9-E742-A8AE-02ED3EA2B4F0}"/>
              </a:ext>
            </a:extLst>
          </p:cNvPr>
          <p:cNvSpPr txBox="1">
            <a:spLocks/>
          </p:cNvSpPr>
          <p:nvPr/>
        </p:nvSpPr>
        <p:spPr>
          <a:xfrm>
            <a:off x="7178706" y="2325357"/>
            <a:ext cx="4358635" cy="64445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i="1" dirty="0"/>
              <a:t>Ensure that flow through every edge does not exceed capacity of that edge.</a:t>
            </a:r>
            <a:endParaRPr lang="en-US" sz="2000" i="1" dirty="0"/>
          </a:p>
        </p:txBody>
      </p:sp>
      <p:cxnSp>
        <p:nvCxnSpPr>
          <p:cNvPr id="18" name="Straight Connector 17">
            <a:extLst>
              <a:ext uri="{FF2B5EF4-FFF2-40B4-BE49-F238E27FC236}">
                <a16:creationId xmlns:a16="http://schemas.microsoft.com/office/drawing/2014/main" id="{ACDF0888-0625-6242-AE62-88A881779865}"/>
              </a:ext>
            </a:extLst>
          </p:cNvPr>
          <p:cNvCxnSpPr>
            <a:cxnSpLocks/>
            <a:endCxn id="17" idx="1"/>
          </p:cNvCxnSpPr>
          <p:nvPr/>
        </p:nvCxnSpPr>
        <p:spPr>
          <a:xfrm flipV="1">
            <a:off x="5589765" y="2647583"/>
            <a:ext cx="1588941" cy="39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361127" y="3577025"/>
            <a:ext cx="2179317" cy="124146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t>Flow conservation: Flow entering each node must equal flow leaving that node.</a:t>
            </a:r>
          </a:p>
        </p:txBody>
      </p:sp>
      <p:cxnSp>
        <p:nvCxnSpPr>
          <p:cNvPr id="23" name="Straight Connector 22">
            <a:extLst>
              <a:ext uri="{FF2B5EF4-FFF2-40B4-BE49-F238E27FC236}">
                <a16:creationId xmlns:a16="http://schemas.microsoft.com/office/drawing/2014/main" id="{E61F14A6-BE10-0344-966E-A1DECE3DF448}"/>
              </a:ext>
            </a:extLst>
          </p:cNvPr>
          <p:cNvCxnSpPr>
            <a:cxnSpLocks/>
          </p:cNvCxnSpPr>
          <p:nvPr/>
        </p:nvCxnSpPr>
        <p:spPr>
          <a:xfrm>
            <a:off x="2282024" y="4079016"/>
            <a:ext cx="1641948" cy="2544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88F074F2-35CB-AC4D-921E-643F1CD403FD}"/>
              </a:ext>
            </a:extLst>
          </p:cNvPr>
          <p:cNvSpPr txBox="1">
            <a:spLocks/>
          </p:cNvSpPr>
          <p:nvPr/>
        </p:nvSpPr>
        <p:spPr>
          <a:xfrm>
            <a:off x="1653869" y="5701082"/>
            <a:ext cx="1975898" cy="67950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t>All flow values must be non-negative</a:t>
            </a:r>
          </a:p>
        </p:txBody>
      </p:sp>
      <p:cxnSp>
        <p:nvCxnSpPr>
          <p:cNvPr id="27" name="Straight Connector 26">
            <a:extLst>
              <a:ext uri="{FF2B5EF4-FFF2-40B4-BE49-F238E27FC236}">
                <a16:creationId xmlns:a16="http://schemas.microsoft.com/office/drawing/2014/main" id="{FC9D3F1C-C8A5-774D-910C-1D719C85E6FF}"/>
              </a:ext>
            </a:extLst>
          </p:cNvPr>
          <p:cNvCxnSpPr>
            <a:cxnSpLocks/>
          </p:cNvCxnSpPr>
          <p:nvPr/>
        </p:nvCxnSpPr>
        <p:spPr>
          <a:xfrm flipV="1">
            <a:off x="3116911" y="5370044"/>
            <a:ext cx="779228" cy="3866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293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Size of the Linear Program</a:t>
            </a:r>
          </a:p>
        </p:txBody>
      </p:sp>
      <p:sp>
        <p:nvSpPr>
          <p:cNvPr id="17" name="Content Placeholder 2">
            <a:extLst>
              <a:ext uri="{FF2B5EF4-FFF2-40B4-BE49-F238E27FC236}">
                <a16:creationId xmlns:a16="http://schemas.microsoft.com/office/drawing/2014/main" id="{4895B784-26BC-4D49-BD60-E45476478D86}"/>
              </a:ext>
            </a:extLst>
          </p:cNvPr>
          <p:cNvSpPr>
            <a:spLocks noGrp="1"/>
          </p:cNvSpPr>
          <p:nvPr>
            <p:ph idx="1"/>
          </p:nvPr>
        </p:nvSpPr>
        <p:spPr>
          <a:xfrm>
            <a:off x="938258" y="1089328"/>
            <a:ext cx="10448009" cy="1622067"/>
          </a:xfrm>
        </p:spPr>
        <p:txBody>
          <a:bodyPr>
            <a:normAutofit/>
          </a:bodyPr>
          <a:lstStyle/>
          <a:p>
            <a:pPr marL="0" indent="0">
              <a:buNone/>
            </a:pPr>
            <a:r>
              <a:rPr lang="en-US" dirty="0"/>
              <a:t>We should always </a:t>
            </a:r>
            <a:r>
              <a:rPr lang="en-US" b="1" i="1" u="sng" dirty="0"/>
              <a:t>analyze the size of our Linear Programs</a:t>
            </a:r>
            <a:r>
              <a:rPr lang="en-US" dirty="0"/>
              <a:t>. Let’s use two metrics:</a:t>
            </a:r>
          </a:p>
          <a:p>
            <a:pPr marL="0" indent="0">
              <a:buNone/>
            </a:pPr>
            <a:r>
              <a:rPr lang="en-US" sz="2000" dirty="0"/>
              <a:t>	- Number of variables in the linear program</a:t>
            </a:r>
          </a:p>
          <a:p>
            <a:pPr marL="0" indent="0">
              <a:buNone/>
            </a:pPr>
            <a:r>
              <a:rPr lang="en-US" sz="2000" dirty="0"/>
              <a:t>	- Number of constraint equations in the linear program</a:t>
            </a:r>
          </a:p>
        </p:txBody>
      </p:sp>
      <p:sp>
        <p:nvSpPr>
          <p:cNvPr id="25" name="Content Placeholder 2">
            <a:extLst>
              <a:ext uri="{FF2B5EF4-FFF2-40B4-BE49-F238E27FC236}">
                <a16:creationId xmlns:a16="http://schemas.microsoft.com/office/drawing/2014/main" id="{9B361748-F1EA-B04E-BFDF-ED12FD1D4201}"/>
              </a:ext>
            </a:extLst>
          </p:cNvPr>
          <p:cNvSpPr txBox="1">
            <a:spLocks/>
          </p:cNvSpPr>
          <p:nvPr/>
        </p:nvSpPr>
        <p:spPr>
          <a:xfrm>
            <a:off x="4905957" y="2984085"/>
            <a:ext cx="5661328" cy="63610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Number of variables is linear in number of edges of graph, quadratic in number of nodes in graph.</a:t>
            </a:r>
            <a:endParaRPr lang="en-US" sz="2000" dirty="0"/>
          </a:p>
        </p:txBody>
      </p:sp>
      <mc:AlternateContent xmlns:mc="http://schemas.openxmlformats.org/markup-compatibility/2006" xmlns:a14="http://schemas.microsoft.com/office/drawing/2010/main">
        <mc:Choice Requires="a14">
          <p:sp>
            <p:nvSpPr>
              <p:cNvPr id="30" name="Content Placeholder 2">
                <a:extLst>
                  <a:ext uri="{FF2B5EF4-FFF2-40B4-BE49-F238E27FC236}">
                    <a16:creationId xmlns:a16="http://schemas.microsoft.com/office/drawing/2014/main" id="{0256B5A4-A7F1-814B-82A9-BB65C3F7A726}"/>
                  </a:ext>
                </a:extLst>
              </p:cNvPr>
              <p:cNvSpPr txBox="1">
                <a:spLocks/>
              </p:cNvSpPr>
              <p:nvPr/>
            </p:nvSpPr>
            <p:spPr>
              <a:xfrm>
                <a:off x="2796613" y="3032454"/>
                <a:ext cx="2037780" cy="539366"/>
              </a:xfrm>
              <a:prstGeom prst="rect">
                <a:avLst/>
              </a:prstGeom>
              <a:solidFill>
                <a:schemeClr val="bg2">
                  <a:lumMod val="10000"/>
                  <a:lumOff val="90000"/>
                </a:schemeClr>
              </a:solidFill>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𝐿</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𝑃</m:t>
                          </m:r>
                        </m:e>
                        <m:sub>
                          <m:r>
                            <a:rPr lang="en-US" sz="2000" b="0" i="1" smtClean="0">
                              <a:solidFill>
                                <a:schemeClr val="bg1"/>
                              </a:solidFill>
                              <a:latin typeface="Cambria Math" panose="02040503050406030204" pitchFamily="18" charset="0"/>
                            </a:rPr>
                            <m:t>𝑣</m:t>
                          </m:r>
                        </m:sub>
                      </m:sSub>
                      <m:r>
                        <a:rPr lang="en-US" sz="2000" b="0" i="1" smtClean="0">
                          <a:solidFill>
                            <a:schemeClr val="bg1"/>
                          </a:solidFill>
                          <a:latin typeface="Cambria Math" panose="02040503050406030204" pitchFamily="18" charset="0"/>
                        </a:rPr>
                        <m:t>=</m:t>
                      </m:r>
                      <m:sSup>
                        <m:sSupPr>
                          <m:ctrlPr>
                            <a:rPr lang="en-US" sz="2000" b="0" i="1" smtClean="0">
                              <a:solidFill>
                                <a:schemeClr val="bg1"/>
                              </a:solidFill>
                              <a:latin typeface="Cambria Math" panose="02040503050406030204" pitchFamily="18" charset="0"/>
                            </a:rPr>
                          </m:ctrlPr>
                        </m:sSupPr>
                        <m:e>
                          <m:d>
                            <m:dPr>
                              <m:begChr m:val="|"/>
                              <m:endChr m:val="|"/>
                              <m:ctrlPr>
                                <a:rPr lang="en-US" sz="2000" b="0" i="1" smtClean="0">
                                  <a:solidFill>
                                    <a:schemeClr val="bg1"/>
                                  </a:solidFill>
                                  <a:latin typeface="Cambria Math" panose="02040503050406030204" pitchFamily="18" charset="0"/>
                                </a:rPr>
                              </m:ctrlPr>
                            </m:dPr>
                            <m:e>
                              <m:r>
                                <a:rPr lang="en-US" sz="2000" b="0" i="1" smtClean="0">
                                  <a:solidFill>
                                    <a:schemeClr val="bg1"/>
                                  </a:solidFill>
                                  <a:latin typeface="Cambria Math" panose="02040503050406030204" pitchFamily="18" charset="0"/>
                                </a:rPr>
                                <m:t>𝑉</m:t>
                              </m:r>
                            </m:e>
                          </m:d>
                        </m:e>
                        <m:sup>
                          <m:r>
                            <a:rPr lang="en-US" sz="2000" b="0" i="1" smtClean="0">
                              <a:solidFill>
                                <a:schemeClr val="bg1"/>
                              </a:solidFill>
                              <a:latin typeface="Cambria Math" panose="02040503050406030204" pitchFamily="18" charset="0"/>
                            </a:rPr>
                            <m:t>2</m:t>
                          </m:r>
                        </m:sup>
                      </m:sSup>
                      <m:r>
                        <a:rPr lang="en-US" sz="2000" b="0" i="1" smtClean="0">
                          <a:solidFill>
                            <a:schemeClr val="bg1"/>
                          </a:solidFill>
                          <a:latin typeface="Cambria Math" panose="02040503050406030204" pitchFamily="18" charset="0"/>
                        </a:rPr>
                        <m:t>=</m:t>
                      </m:r>
                      <m:r>
                        <m:rPr>
                          <m:sty m:val="p"/>
                        </m:rPr>
                        <a:rPr lang="en-US" sz="2000" b="0" i="0" smtClean="0">
                          <a:solidFill>
                            <a:schemeClr val="bg1"/>
                          </a:solidFill>
                          <a:latin typeface="Cambria Math" panose="02040503050406030204" pitchFamily="18" charset="0"/>
                        </a:rPr>
                        <m:t>Θ</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𝐸</m:t>
                      </m:r>
                      <m:r>
                        <a:rPr lang="en-US" sz="2000" b="0" i="1" smtClean="0">
                          <a:solidFill>
                            <a:schemeClr val="bg1"/>
                          </a:solidFill>
                          <a:latin typeface="Cambria Math" panose="02040503050406030204" pitchFamily="18" charset="0"/>
                        </a:rPr>
                        <m:t>|)</m:t>
                      </m:r>
                    </m:oMath>
                  </m:oMathPara>
                </a14:m>
                <a:endParaRPr lang="en-US" sz="2000" b="0" dirty="0">
                  <a:solidFill>
                    <a:schemeClr val="bg1"/>
                  </a:solidFill>
                </a:endParaRPr>
              </a:p>
            </p:txBody>
          </p:sp>
        </mc:Choice>
        <mc:Fallback xmlns="">
          <p:sp>
            <p:nvSpPr>
              <p:cNvPr id="30" name="Content Placeholder 2">
                <a:extLst>
                  <a:ext uri="{FF2B5EF4-FFF2-40B4-BE49-F238E27FC236}">
                    <a16:creationId xmlns:a16="http://schemas.microsoft.com/office/drawing/2014/main" id="{0256B5A4-A7F1-814B-82A9-BB65C3F7A726}"/>
                  </a:ext>
                </a:extLst>
              </p:cNvPr>
              <p:cNvSpPr txBox="1">
                <a:spLocks noRot="1" noChangeAspect="1" noMove="1" noResize="1" noEditPoints="1" noAdjustHandles="1" noChangeArrowheads="1" noChangeShapeType="1" noTextEdit="1"/>
              </p:cNvSpPr>
              <p:nvPr/>
            </p:nvSpPr>
            <p:spPr>
              <a:xfrm>
                <a:off x="2796613" y="3032454"/>
                <a:ext cx="2037780" cy="539366"/>
              </a:xfrm>
              <a:prstGeom prst="rect">
                <a:avLst/>
              </a:prstGeom>
              <a:blipFill>
                <a:blip r:embed="rId2"/>
                <a:stretch>
                  <a:fillRect/>
                </a:stretch>
              </a:blipFill>
            </p:spPr>
            <p:txBody>
              <a:bodyPr/>
              <a:lstStyle/>
              <a:p>
                <a:r>
                  <a:rPr lang="en-US">
                    <a:noFill/>
                  </a:rPr>
                  <a:t> </a:t>
                </a:r>
              </a:p>
            </p:txBody>
          </p:sp>
        </mc:Fallback>
      </mc:AlternateContent>
      <p:sp>
        <p:nvSpPr>
          <p:cNvPr id="32" name="Content Placeholder 2">
            <a:extLst>
              <a:ext uri="{FF2B5EF4-FFF2-40B4-BE49-F238E27FC236}">
                <a16:creationId xmlns:a16="http://schemas.microsoft.com/office/drawing/2014/main" id="{C51EDF65-B2CF-F247-BC0B-50F7819F586F}"/>
              </a:ext>
            </a:extLst>
          </p:cNvPr>
          <p:cNvSpPr txBox="1">
            <a:spLocks/>
          </p:cNvSpPr>
          <p:nvPr/>
        </p:nvSpPr>
        <p:spPr>
          <a:xfrm>
            <a:off x="4905957" y="3941248"/>
            <a:ext cx="5661328" cy="63610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Number of constraints. </a:t>
            </a:r>
            <a:endParaRPr lang="en-US" sz="2000" dirty="0"/>
          </a:p>
        </p:txBody>
      </p:sp>
      <mc:AlternateContent xmlns:mc="http://schemas.openxmlformats.org/markup-compatibility/2006" xmlns:a14="http://schemas.microsoft.com/office/drawing/2010/main">
        <mc:Choice Requires="a14">
          <p:sp>
            <p:nvSpPr>
              <p:cNvPr id="33" name="Content Placeholder 2">
                <a:extLst>
                  <a:ext uri="{FF2B5EF4-FFF2-40B4-BE49-F238E27FC236}">
                    <a16:creationId xmlns:a16="http://schemas.microsoft.com/office/drawing/2014/main" id="{6EC704C7-4C02-3649-BB64-97D9962EE086}"/>
                  </a:ext>
                </a:extLst>
              </p:cNvPr>
              <p:cNvSpPr txBox="1">
                <a:spLocks/>
              </p:cNvSpPr>
              <p:nvPr/>
            </p:nvSpPr>
            <p:spPr>
              <a:xfrm>
                <a:off x="2512612" y="3989617"/>
                <a:ext cx="2321781" cy="539366"/>
              </a:xfrm>
              <a:prstGeom prst="rect">
                <a:avLst/>
              </a:prstGeom>
              <a:solidFill>
                <a:schemeClr val="bg2">
                  <a:lumMod val="10000"/>
                  <a:lumOff val="90000"/>
                </a:schemeClr>
              </a:solidFill>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𝐿</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𝑃</m:t>
                          </m:r>
                        </m:e>
                        <m:sub>
                          <m:r>
                            <a:rPr lang="en-US" sz="2000" b="0" i="1" smtClean="0">
                              <a:solidFill>
                                <a:schemeClr val="bg1"/>
                              </a:solidFill>
                              <a:latin typeface="Cambria Math" panose="02040503050406030204" pitchFamily="18" charset="0"/>
                            </a:rPr>
                            <m:t>𝑐</m:t>
                          </m:r>
                        </m:sub>
                      </m:sSub>
                      <m:r>
                        <a:rPr lang="en-US" sz="2000" b="0" i="1" smtClean="0">
                          <a:solidFill>
                            <a:schemeClr val="bg1"/>
                          </a:solidFill>
                          <a:latin typeface="Cambria Math" panose="02040503050406030204" pitchFamily="18" charset="0"/>
                        </a:rPr>
                        <m:t>=2</m:t>
                      </m:r>
                      <m:sSup>
                        <m:sSupPr>
                          <m:ctrlPr>
                            <a:rPr lang="en-US" sz="2000" b="0" i="1" smtClean="0">
                              <a:solidFill>
                                <a:schemeClr val="bg1"/>
                              </a:solidFill>
                              <a:latin typeface="Cambria Math" panose="02040503050406030204" pitchFamily="18" charset="0"/>
                            </a:rPr>
                          </m:ctrlPr>
                        </m:sSupPr>
                        <m:e>
                          <m:d>
                            <m:dPr>
                              <m:begChr m:val="|"/>
                              <m:endChr m:val="|"/>
                              <m:ctrlPr>
                                <a:rPr lang="en-US" sz="2000" b="0" i="1" smtClean="0">
                                  <a:solidFill>
                                    <a:schemeClr val="bg1"/>
                                  </a:solidFill>
                                  <a:latin typeface="Cambria Math" panose="02040503050406030204" pitchFamily="18" charset="0"/>
                                </a:rPr>
                              </m:ctrlPr>
                            </m:dPr>
                            <m:e>
                              <m:r>
                                <a:rPr lang="en-US" sz="2000" b="0" i="1" smtClean="0">
                                  <a:solidFill>
                                    <a:schemeClr val="bg1"/>
                                  </a:solidFill>
                                  <a:latin typeface="Cambria Math" panose="02040503050406030204" pitchFamily="18" charset="0"/>
                                </a:rPr>
                                <m:t>𝑉</m:t>
                              </m:r>
                            </m:e>
                          </m:d>
                        </m:e>
                        <m:sup>
                          <m:r>
                            <a:rPr lang="en-US" sz="2000" b="0" i="1" smtClean="0">
                              <a:solidFill>
                                <a:schemeClr val="bg1"/>
                              </a:solidFill>
                              <a:latin typeface="Cambria Math" panose="02040503050406030204" pitchFamily="18" charset="0"/>
                            </a:rPr>
                            <m:t>2</m:t>
                          </m:r>
                        </m:sup>
                      </m:sSup>
                      <m:r>
                        <a:rPr lang="en-US" sz="2000" b="0" i="1" smtClean="0">
                          <a:solidFill>
                            <a:schemeClr val="bg1"/>
                          </a:solidFill>
                          <a:latin typeface="Cambria Math" panose="02040503050406030204" pitchFamily="18" charset="0"/>
                        </a:rPr>
                        <m:t>+</m:t>
                      </m:r>
                      <m:d>
                        <m:dPr>
                          <m:begChr m:val="|"/>
                          <m:endChr m:val="|"/>
                          <m:ctrlPr>
                            <a:rPr lang="en-US" sz="2000" b="0" i="1" smtClean="0">
                              <a:solidFill>
                                <a:schemeClr val="bg1"/>
                              </a:solidFill>
                              <a:latin typeface="Cambria Math" panose="02040503050406030204" pitchFamily="18" charset="0"/>
                            </a:rPr>
                          </m:ctrlPr>
                        </m:dPr>
                        <m:e>
                          <m:r>
                            <a:rPr lang="en-US" sz="2000" b="0" i="1" smtClean="0">
                              <a:solidFill>
                                <a:schemeClr val="bg1"/>
                              </a:solidFill>
                              <a:latin typeface="Cambria Math" panose="02040503050406030204" pitchFamily="18" charset="0"/>
                            </a:rPr>
                            <m:t>𝑉</m:t>
                          </m:r>
                        </m:e>
                      </m:d>
                      <m:r>
                        <a:rPr lang="en-US" sz="2000" b="0" i="1" smtClean="0">
                          <a:solidFill>
                            <a:schemeClr val="bg1"/>
                          </a:solidFill>
                          <a:latin typeface="Cambria Math" panose="02040503050406030204" pitchFamily="18" charset="0"/>
                        </a:rPr>
                        <m:t>−2</m:t>
                      </m:r>
                    </m:oMath>
                  </m:oMathPara>
                </a14:m>
                <a:endParaRPr lang="en-US" sz="2000" b="0" dirty="0">
                  <a:solidFill>
                    <a:schemeClr val="bg1"/>
                  </a:solidFill>
                </a:endParaRPr>
              </a:p>
            </p:txBody>
          </p:sp>
        </mc:Choice>
        <mc:Fallback xmlns="">
          <p:sp>
            <p:nvSpPr>
              <p:cNvPr id="33" name="Content Placeholder 2">
                <a:extLst>
                  <a:ext uri="{FF2B5EF4-FFF2-40B4-BE49-F238E27FC236}">
                    <a16:creationId xmlns:a16="http://schemas.microsoft.com/office/drawing/2014/main" id="{6EC704C7-4C02-3649-BB64-97D9962EE086}"/>
                  </a:ext>
                </a:extLst>
              </p:cNvPr>
              <p:cNvSpPr txBox="1">
                <a:spLocks noRot="1" noChangeAspect="1" noMove="1" noResize="1" noEditPoints="1" noAdjustHandles="1" noChangeArrowheads="1" noChangeShapeType="1" noTextEdit="1"/>
              </p:cNvSpPr>
              <p:nvPr/>
            </p:nvSpPr>
            <p:spPr>
              <a:xfrm>
                <a:off x="2512612" y="3989617"/>
                <a:ext cx="2321781" cy="539366"/>
              </a:xfrm>
              <a:prstGeom prst="rect">
                <a:avLst/>
              </a:prstGeom>
              <a:blipFill>
                <a:blip r:embed="rId3"/>
                <a:stretch>
                  <a:fillRect/>
                </a:stretch>
              </a:blipFill>
            </p:spPr>
            <p:txBody>
              <a:bodyPr/>
              <a:lstStyle/>
              <a:p>
                <a:r>
                  <a:rPr lang="en-US">
                    <a:noFill/>
                  </a:rPr>
                  <a:t> </a:t>
                </a:r>
              </a:p>
            </p:txBody>
          </p:sp>
        </mc:Fallback>
      </mc:AlternateContent>
      <p:sp>
        <p:nvSpPr>
          <p:cNvPr id="36" name="Content Placeholder 2">
            <a:extLst>
              <a:ext uri="{FF2B5EF4-FFF2-40B4-BE49-F238E27FC236}">
                <a16:creationId xmlns:a16="http://schemas.microsoft.com/office/drawing/2014/main" id="{FE66C73D-7322-AC4F-A3BC-63A6809E1D59}"/>
              </a:ext>
            </a:extLst>
          </p:cNvPr>
          <p:cNvSpPr txBox="1">
            <a:spLocks/>
          </p:cNvSpPr>
          <p:nvPr/>
        </p:nvSpPr>
        <p:spPr>
          <a:xfrm>
            <a:off x="1141412" y="5255813"/>
            <a:ext cx="10448009" cy="47707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i="1" dirty="0"/>
              <a:t>**So, this linear program is considered </a:t>
            </a:r>
            <a:r>
              <a:rPr lang="en-US" sz="1800" b="1" u="sng" dirty="0"/>
              <a:t>polynomial in size</a:t>
            </a:r>
            <a:r>
              <a:rPr lang="en-US" sz="1800" i="1" dirty="0"/>
              <a:t> relative to the size of the flow graph. </a:t>
            </a:r>
          </a:p>
        </p:txBody>
      </p:sp>
    </p:spTree>
    <p:extLst>
      <p:ext uri="{BB962C8B-B14F-4D97-AF65-F5344CB8AC3E}">
        <p14:creationId xmlns:p14="http://schemas.microsoft.com/office/powerpoint/2010/main" val="328817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Modeling the constraints</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304014"/>
            <a:ext cx="5322998" cy="5231957"/>
          </a:xfrm>
        </p:spPr>
        <p:txBody>
          <a:bodyPr/>
          <a:lstStyle/>
          <a:p>
            <a:pPr marL="0" indent="0">
              <a:buNone/>
            </a:pPr>
            <a:r>
              <a:rPr lang="en-US" dirty="0"/>
              <a:t>With some polling, you decide that the table to the right is a good approximation of the effect of spending money on each issue.</a:t>
            </a:r>
          </a:p>
          <a:p>
            <a:pPr marL="0" indent="0">
              <a:buNone/>
            </a:pPr>
            <a:endParaRPr lang="en-US" dirty="0"/>
          </a:p>
          <a:p>
            <a:pPr marL="0" indent="0">
              <a:buNone/>
            </a:pPr>
            <a:r>
              <a:rPr lang="en-US" dirty="0"/>
              <a:t>For each row, spending $1000 on that issue will lead to x*1000 voters moving in/out of your favor in each respective area.</a:t>
            </a:r>
          </a:p>
        </p:txBody>
      </p:sp>
      <p:graphicFrame>
        <p:nvGraphicFramePr>
          <p:cNvPr id="4" name="Table 3">
            <a:extLst>
              <a:ext uri="{FF2B5EF4-FFF2-40B4-BE49-F238E27FC236}">
                <a16:creationId xmlns:a16="http://schemas.microsoft.com/office/drawing/2014/main" id="{29894656-DF50-D643-B9F3-2AAB7DCDA6AB}"/>
              </a:ext>
            </a:extLst>
          </p:cNvPr>
          <p:cNvGraphicFramePr>
            <a:graphicFrameLocks noGrp="1"/>
          </p:cNvGraphicFramePr>
          <p:nvPr>
            <p:extLst>
              <p:ext uri="{D42A27DB-BD31-4B8C-83A1-F6EECF244321}">
                <p14:modId xmlns:p14="http://schemas.microsoft.com/office/powerpoint/2010/main" val="2716433379"/>
              </p:ext>
            </p:extLst>
          </p:nvPr>
        </p:nvGraphicFramePr>
        <p:xfrm>
          <a:off x="6718852" y="1673822"/>
          <a:ext cx="4802589" cy="2874325"/>
        </p:xfrm>
        <a:graphic>
          <a:graphicData uri="http://schemas.openxmlformats.org/drawingml/2006/table">
            <a:tbl>
              <a:tblPr firstRow="1" bandRow="1">
                <a:tableStyleId>{9D7B26C5-4107-4FEC-AEDC-1716B250A1EF}</a:tableStyleId>
              </a:tblPr>
              <a:tblGrid>
                <a:gridCol w="1701580">
                  <a:extLst>
                    <a:ext uri="{9D8B030D-6E8A-4147-A177-3AD203B41FA5}">
                      <a16:colId xmlns:a16="http://schemas.microsoft.com/office/drawing/2014/main" val="3185767554"/>
                    </a:ext>
                  </a:extLst>
                </a:gridCol>
                <a:gridCol w="850790">
                  <a:extLst>
                    <a:ext uri="{9D8B030D-6E8A-4147-A177-3AD203B41FA5}">
                      <a16:colId xmlns:a16="http://schemas.microsoft.com/office/drawing/2014/main" val="3633120547"/>
                    </a:ext>
                  </a:extLst>
                </a:gridCol>
                <a:gridCol w="1248354">
                  <a:extLst>
                    <a:ext uri="{9D8B030D-6E8A-4147-A177-3AD203B41FA5}">
                      <a16:colId xmlns:a16="http://schemas.microsoft.com/office/drawing/2014/main" val="1824321712"/>
                    </a:ext>
                  </a:extLst>
                </a:gridCol>
                <a:gridCol w="1001865">
                  <a:extLst>
                    <a:ext uri="{9D8B030D-6E8A-4147-A177-3AD203B41FA5}">
                      <a16:colId xmlns:a16="http://schemas.microsoft.com/office/drawing/2014/main" val="3153836622"/>
                    </a:ext>
                  </a:extLst>
                </a:gridCol>
              </a:tblGrid>
              <a:tr h="574865">
                <a:tc>
                  <a:txBody>
                    <a:bodyPr/>
                    <a:lstStyle/>
                    <a:p>
                      <a:r>
                        <a:rPr lang="en-US" dirty="0"/>
                        <a:t>Policy</a:t>
                      </a:r>
                    </a:p>
                  </a:txBody>
                  <a:tcPr/>
                </a:tc>
                <a:tc>
                  <a:txBody>
                    <a:bodyPr/>
                    <a:lstStyle/>
                    <a:p>
                      <a:r>
                        <a:rPr lang="en-US" dirty="0"/>
                        <a:t>Urban</a:t>
                      </a:r>
                    </a:p>
                  </a:txBody>
                  <a:tcPr/>
                </a:tc>
                <a:tc>
                  <a:txBody>
                    <a:bodyPr/>
                    <a:lstStyle/>
                    <a:p>
                      <a:r>
                        <a:rPr lang="en-US" dirty="0"/>
                        <a:t>Suburban</a:t>
                      </a:r>
                    </a:p>
                  </a:txBody>
                  <a:tcPr/>
                </a:tc>
                <a:tc>
                  <a:txBody>
                    <a:bodyPr/>
                    <a:lstStyle/>
                    <a:p>
                      <a:r>
                        <a:rPr lang="en-US" dirty="0"/>
                        <a:t>Rural</a:t>
                      </a:r>
                    </a:p>
                  </a:txBody>
                  <a:tcPr/>
                </a:tc>
                <a:extLst>
                  <a:ext uri="{0D108BD9-81ED-4DB2-BD59-A6C34878D82A}">
                    <a16:rowId xmlns:a16="http://schemas.microsoft.com/office/drawing/2014/main" val="1063998582"/>
                  </a:ext>
                </a:extLst>
              </a:tr>
              <a:tr h="574865">
                <a:tc>
                  <a:txBody>
                    <a:bodyPr/>
                    <a:lstStyle/>
                    <a:p>
                      <a:r>
                        <a:rPr lang="en-US" dirty="0"/>
                        <a:t>Build Roads</a:t>
                      </a:r>
                    </a:p>
                  </a:txBody>
                  <a:tcPr/>
                </a:tc>
                <a:tc>
                  <a:txBody>
                    <a:bodyPr/>
                    <a:lstStyle/>
                    <a:p>
                      <a:r>
                        <a:rPr lang="en-US" dirty="0"/>
                        <a:t>-2</a:t>
                      </a:r>
                    </a:p>
                  </a:txBody>
                  <a:tcPr/>
                </a:tc>
                <a:tc>
                  <a:txBody>
                    <a:bodyPr/>
                    <a:lstStyle/>
                    <a:p>
                      <a:r>
                        <a:rPr lang="en-US" dirty="0"/>
                        <a:t>5</a:t>
                      </a:r>
                    </a:p>
                  </a:txBody>
                  <a:tcPr/>
                </a:tc>
                <a:tc>
                  <a:txBody>
                    <a:bodyPr/>
                    <a:lstStyle/>
                    <a:p>
                      <a:r>
                        <a:rPr lang="en-US" dirty="0"/>
                        <a:t>3</a:t>
                      </a:r>
                    </a:p>
                  </a:txBody>
                  <a:tcPr/>
                </a:tc>
                <a:extLst>
                  <a:ext uri="{0D108BD9-81ED-4DB2-BD59-A6C34878D82A}">
                    <a16:rowId xmlns:a16="http://schemas.microsoft.com/office/drawing/2014/main" val="2397325828"/>
                  </a:ext>
                </a:extLst>
              </a:tr>
              <a:tr h="574865">
                <a:tc>
                  <a:txBody>
                    <a:bodyPr/>
                    <a:lstStyle/>
                    <a:p>
                      <a:r>
                        <a:rPr lang="en-US" dirty="0"/>
                        <a:t>Gun Control</a:t>
                      </a:r>
                    </a:p>
                  </a:txBody>
                  <a:tcPr/>
                </a:tc>
                <a:tc>
                  <a:txBody>
                    <a:bodyPr/>
                    <a:lstStyle/>
                    <a:p>
                      <a:r>
                        <a:rPr lang="en-US" dirty="0"/>
                        <a:t>8</a:t>
                      </a:r>
                    </a:p>
                  </a:txBody>
                  <a:tcPr/>
                </a:tc>
                <a:tc>
                  <a:txBody>
                    <a:bodyPr/>
                    <a:lstStyle/>
                    <a:p>
                      <a:r>
                        <a:rPr lang="en-US" dirty="0"/>
                        <a:t>2</a:t>
                      </a:r>
                    </a:p>
                  </a:txBody>
                  <a:tcPr/>
                </a:tc>
                <a:tc>
                  <a:txBody>
                    <a:bodyPr/>
                    <a:lstStyle/>
                    <a:p>
                      <a:r>
                        <a:rPr lang="en-US" dirty="0"/>
                        <a:t>-5</a:t>
                      </a:r>
                    </a:p>
                  </a:txBody>
                  <a:tcPr/>
                </a:tc>
                <a:extLst>
                  <a:ext uri="{0D108BD9-81ED-4DB2-BD59-A6C34878D82A}">
                    <a16:rowId xmlns:a16="http://schemas.microsoft.com/office/drawing/2014/main" val="698966262"/>
                  </a:ext>
                </a:extLst>
              </a:tr>
              <a:tr h="574865">
                <a:tc>
                  <a:txBody>
                    <a:bodyPr/>
                    <a:lstStyle/>
                    <a:p>
                      <a:r>
                        <a:rPr lang="en-US" dirty="0"/>
                        <a:t>Farm Subsidies</a:t>
                      </a:r>
                    </a:p>
                  </a:txBody>
                  <a:tcPr/>
                </a:tc>
                <a:tc>
                  <a:txBody>
                    <a:bodyPr/>
                    <a:lstStyle/>
                    <a:p>
                      <a:r>
                        <a:rPr lang="en-US" dirty="0"/>
                        <a:t>0</a:t>
                      </a:r>
                    </a:p>
                  </a:txBody>
                  <a:tcPr/>
                </a:tc>
                <a:tc>
                  <a:txBody>
                    <a:bodyPr/>
                    <a:lstStyle/>
                    <a:p>
                      <a:r>
                        <a:rPr lang="en-US" dirty="0"/>
                        <a:t>0</a:t>
                      </a:r>
                    </a:p>
                  </a:txBody>
                  <a:tcPr/>
                </a:tc>
                <a:tc>
                  <a:txBody>
                    <a:bodyPr/>
                    <a:lstStyle/>
                    <a:p>
                      <a:r>
                        <a:rPr lang="en-US" dirty="0"/>
                        <a:t>10</a:t>
                      </a:r>
                    </a:p>
                  </a:txBody>
                  <a:tcPr/>
                </a:tc>
                <a:extLst>
                  <a:ext uri="{0D108BD9-81ED-4DB2-BD59-A6C34878D82A}">
                    <a16:rowId xmlns:a16="http://schemas.microsoft.com/office/drawing/2014/main" val="2205219310"/>
                  </a:ext>
                </a:extLst>
              </a:tr>
              <a:tr h="574865">
                <a:tc>
                  <a:txBody>
                    <a:bodyPr/>
                    <a:lstStyle/>
                    <a:p>
                      <a:r>
                        <a:rPr lang="en-US" dirty="0"/>
                        <a:t>Gasoline Tax</a:t>
                      </a:r>
                    </a:p>
                  </a:txBody>
                  <a:tcPr/>
                </a:tc>
                <a:tc>
                  <a:txBody>
                    <a:bodyPr/>
                    <a:lstStyle/>
                    <a:p>
                      <a:r>
                        <a:rPr lang="en-US" dirty="0"/>
                        <a:t>10</a:t>
                      </a:r>
                    </a:p>
                  </a:txBody>
                  <a:tcPr/>
                </a:tc>
                <a:tc>
                  <a:txBody>
                    <a:bodyPr/>
                    <a:lstStyle/>
                    <a:p>
                      <a:r>
                        <a:rPr lang="en-US" dirty="0"/>
                        <a:t>0</a:t>
                      </a:r>
                    </a:p>
                  </a:txBody>
                  <a:tcPr/>
                </a:tc>
                <a:tc>
                  <a:txBody>
                    <a:bodyPr/>
                    <a:lstStyle/>
                    <a:p>
                      <a:r>
                        <a:rPr lang="en-US" dirty="0"/>
                        <a:t>-2</a:t>
                      </a:r>
                    </a:p>
                  </a:txBody>
                  <a:tcPr/>
                </a:tc>
                <a:extLst>
                  <a:ext uri="{0D108BD9-81ED-4DB2-BD59-A6C34878D82A}">
                    <a16:rowId xmlns:a16="http://schemas.microsoft.com/office/drawing/2014/main" val="1766280602"/>
                  </a:ext>
                </a:extLst>
              </a:tr>
            </a:tbl>
          </a:graphicData>
        </a:graphic>
      </p:graphicFrame>
      <p:sp>
        <p:nvSpPr>
          <p:cNvPr id="5" name="Content Placeholder 2">
            <a:extLst>
              <a:ext uri="{FF2B5EF4-FFF2-40B4-BE49-F238E27FC236}">
                <a16:creationId xmlns:a16="http://schemas.microsoft.com/office/drawing/2014/main" id="{94B76DAE-99F0-D44A-8C4F-3A7B24BD7B88}"/>
              </a:ext>
            </a:extLst>
          </p:cNvPr>
          <p:cNvSpPr txBox="1">
            <a:spLocks/>
          </p:cNvSpPr>
          <p:nvPr/>
        </p:nvSpPr>
        <p:spPr>
          <a:xfrm>
            <a:off x="6750658" y="4611757"/>
            <a:ext cx="4770783" cy="89054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i="1" dirty="0"/>
              <a:t>For example, if you spend $1000 on your gun control stance, you will gain 8000 urban voters, 2000 suburban voters, but lose 5000 rural voters</a:t>
            </a:r>
          </a:p>
        </p:txBody>
      </p:sp>
    </p:spTree>
    <p:extLst>
      <p:ext uri="{BB962C8B-B14F-4D97-AF65-F5344CB8AC3E}">
        <p14:creationId xmlns:p14="http://schemas.microsoft.com/office/powerpoint/2010/main" val="26069907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Min-Cost Flow</a:t>
            </a:r>
          </a:p>
        </p:txBody>
      </p:sp>
    </p:spTree>
    <p:extLst>
      <p:ext uri="{BB962C8B-B14F-4D97-AF65-F5344CB8AC3E}">
        <p14:creationId xmlns:p14="http://schemas.microsoft.com/office/powerpoint/2010/main" val="2944788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Minimum-Cost Flow</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089329"/>
            <a:ext cx="9905999" cy="985961"/>
          </a:xfrm>
        </p:spPr>
        <p:txBody>
          <a:bodyPr>
            <a:normAutofit/>
          </a:bodyPr>
          <a:lstStyle/>
          <a:p>
            <a:pPr marL="0" indent="0">
              <a:buNone/>
            </a:pPr>
            <a:r>
              <a:rPr lang="en-US" dirty="0"/>
              <a:t>Similar to the Max-Flow Problem, the </a:t>
            </a:r>
            <a:r>
              <a:rPr lang="en-US" b="1" i="1" u="sng" dirty="0"/>
              <a:t>Min-Cost Flow </a:t>
            </a:r>
            <a:r>
              <a:rPr lang="en-US" dirty="0"/>
              <a:t>problem provides a </a:t>
            </a:r>
            <a:r>
              <a:rPr lang="en-US" b="1" dirty="0"/>
              <a:t>flow-network</a:t>
            </a:r>
            <a:r>
              <a:rPr lang="en-US" dirty="0"/>
              <a:t>, an </a:t>
            </a:r>
            <a:r>
              <a:rPr lang="en-US" b="1" dirty="0"/>
              <a:t>integer d</a:t>
            </a:r>
            <a:r>
              <a:rPr lang="en-US" dirty="0"/>
              <a:t>, and a </a:t>
            </a:r>
            <a:r>
              <a:rPr lang="en-US" b="1" dirty="0"/>
              <a:t>cost function a(</a:t>
            </a:r>
            <a:r>
              <a:rPr lang="en-US" b="1" dirty="0" err="1"/>
              <a:t>u,v</a:t>
            </a:r>
            <a:r>
              <a:rPr lang="en-US" b="1" dirty="0"/>
              <a:t>)</a:t>
            </a:r>
            <a:endParaRPr lang="en-US" sz="2000" b="1" dirty="0"/>
          </a:p>
        </p:txBody>
      </p:sp>
      <p:sp>
        <p:nvSpPr>
          <p:cNvPr id="9" name="Content Placeholder 2">
            <a:extLst>
              <a:ext uri="{FF2B5EF4-FFF2-40B4-BE49-F238E27FC236}">
                <a16:creationId xmlns:a16="http://schemas.microsoft.com/office/drawing/2014/main" id="{69B438DF-ABF0-F144-96C1-EC0789587FC4}"/>
              </a:ext>
            </a:extLst>
          </p:cNvPr>
          <p:cNvSpPr txBox="1">
            <a:spLocks/>
          </p:cNvSpPr>
          <p:nvPr/>
        </p:nvSpPr>
        <p:spPr>
          <a:xfrm>
            <a:off x="1141412" y="5351505"/>
            <a:ext cx="4659853" cy="125026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t>An example min-cost flow network. We want to push d=4 units of flow through the network. the ‘a’ values are the costs</a:t>
            </a:r>
          </a:p>
        </p:txBody>
      </p:sp>
      <p:grpSp>
        <p:nvGrpSpPr>
          <p:cNvPr id="12" name="Group 11">
            <a:extLst>
              <a:ext uri="{FF2B5EF4-FFF2-40B4-BE49-F238E27FC236}">
                <a16:creationId xmlns:a16="http://schemas.microsoft.com/office/drawing/2014/main" id="{F15079F3-5B19-D746-8247-9437CC3E782F}"/>
              </a:ext>
            </a:extLst>
          </p:cNvPr>
          <p:cNvGrpSpPr/>
          <p:nvPr/>
        </p:nvGrpSpPr>
        <p:grpSpPr>
          <a:xfrm>
            <a:off x="1151460" y="2537977"/>
            <a:ext cx="4649805" cy="2719697"/>
            <a:chOff x="1151460" y="2537977"/>
            <a:chExt cx="4649805" cy="2719697"/>
          </a:xfrm>
        </p:grpSpPr>
        <p:pic>
          <p:nvPicPr>
            <p:cNvPr id="5" name="Picture 4">
              <a:extLst>
                <a:ext uri="{FF2B5EF4-FFF2-40B4-BE49-F238E27FC236}">
                  <a16:creationId xmlns:a16="http://schemas.microsoft.com/office/drawing/2014/main" id="{4CEA1900-F3AB-7D41-90C0-66CD610FBF53}"/>
                </a:ext>
              </a:extLst>
            </p:cNvPr>
            <p:cNvPicPr>
              <a:picLocks noChangeAspect="1"/>
            </p:cNvPicPr>
            <p:nvPr/>
          </p:nvPicPr>
          <p:blipFill>
            <a:blip r:embed="rId2"/>
            <a:stretch>
              <a:fillRect/>
            </a:stretch>
          </p:blipFill>
          <p:spPr>
            <a:xfrm>
              <a:off x="1151460" y="2537977"/>
              <a:ext cx="4649805" cy="2719697"/>
            </a:xfrm>
            <a:prstGeom prst="rect">
              <a:avLst/>
            </a:prstGeom>
          </p:spPr>
        </p:pic>
        <p:sp>
          <p:nvSpPr>
            <p:cNvPr id="10" name="Content Placeholder 2">
              <a:extLst>
                <a:ext uri="{FF2B5EF4-FFF2-40B4-BE49-F238E27FC236}">
                  <a16:creationId xmlns:a16="http://schemas.microsoft.com/office/drawing/2014/main" id="{E4C3CE04-7936-4347-8C9B-C12F3ED267E5}"/>
                </a:ext>
              </a:extLst>
            </p:cNvPr>
            <p:cNvSpPr txBox="1">
              <a:spLocks/>
            </p:cNvSpPr>
            <p:nvPr/>
          </p:nvSpPr>
          <p:spPr>
            <a:xfrm>
              <a:off x="1151460" y="2537977"/>
              <a:ext cx="786128" cy="45644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solidFill>
                    <a:schemeClr val="bg1"/>
                  </a:solidFill>
                </a:rPr>
                <a:t>d = 4</a:t>
              </a:r>
            </a:p>
          </p:txBody>
        </p:sp>
      </p:grpSp>
      <p:grpSp>
        <p:nvGrpSpPr>
          <p:cNvPr id="13" name="Group 12">
            <a:extLst>
              <a:ext uri="{FF2B5EF4-FFF2-40B4-BE49-F238E27FC236}">
                <a16:creationId xmlns:a16="http://schemas.microsoft.com/office/drawing/2014/main" id="{00FC409F-343E-9F4A-ACBD-E892889592A8}"/>
              </a:ext>
            </a:extLst>
          </p:cNvPr>
          <p:cNvGrpSpPr/>
          <p:nvPr/>
        </p:nvGrpSpPr>
        <p:grpSpPr>
          <a:xfrm>
            <a:off x="6658369" y="2537977"/>
            <a:ext cx="4575570" cy="2719697"/>
            <a:chOff x="6658369" y="2537977"/>
            <a:chExt cx="4575570" cy="2719697"/>
          </a:xfrm>
        </p:grpSpPr>
        <p:pic>
          <p:nvPicPr>
            <p:cNvPr id="8" name="Picture 7">
              <a:extLst>
                <a:ext uri="{FF2B5EF4-FFF2-40B4-BE49-F238E27FC236}">
                  <a16:creationId xmlns:a16="http://schemas.microsoft.com/office/drawing/2014/main" id="{4BBFADF5-E395-7A46-9393-679BB742970D}"/>
                </a:ext>
              </a:extLst>
            </p:cNvPr>
            <p:cNvPicPr>
              <a:picLocks noChangeAspect="1"/>
            </p:cNvPicPr>
            <p:nvPr/>
          </p:nvPicPr>
          <p:blipFill>
            <a:blip r:embed="rId3"/>
            <a:stretch>
              <a:fillRect/>
            </a:stretch>
          </p:blipFill>
          <p:spPr>
            <a:xfrm>
              <a:off x="6658369" y="2537977"/>
              <a:ext cx="4575570" cy="2719697"/>
            </a:xfrm>
            <a:prstGeom prst="rect">
              <a:avLst/>
            </a:prstGeom>
          </p:spPr>
        </p:pic>
        <p:sp>
          <p:nvSpPr>
            <p:cNvPr id="11" name="Content Placeholder 2">
              <a:extLst>
                <a:ext uri="{FF2B5EF4-FFF2-40B4-BE49-F238E27FC236}">
                  <a16:creationId xmlns:a16="http://schemas.microsoft.com/office/drawing/2014/main" id="{1DAAED13-75ED-CF41-A911-57A71F4F7FEF}"/>
                </a:ext>
              </a:extLst>
            </p:cNvPr>
            <p:cNvSpPr txBox="1">
              <a:spLocks/>
            </p:cNvSpPr>
            <p:nvPr/>
          </p:nvSpPr>
          <p:spPr>
            <a:xfrm>
              <a:off x="6658369" y="2548036"/>
              <a:ext cx="786128" cy="45644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solidFill>
                    <a:schemeClr val="bg1"/>
                  </a:solidFill>
                </a:rPr>
                <a:t>d = 4</a:t>
              </a:r>
            </a:p>
          </p:txBody>
        </p:sp>
      </p:gr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FFE26581-9D4E-4F4C-8CB0-C6EFBF79E05D}"/>
                  </a:ext>
                </a:extLst>
              </p:cNvPr>
              <p:cNvSpPr txBox="1">
                <a:spLocks/>
              </p:cNvSpPr>
              <p:nvPr/>
            </p:nvSpPr>
            <p:spPr>
              <a:xfrm>
                <a:off x="6616227" y="5351505"/>
                <a:ext cx="4659853" cy="125026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t>Solution to the network. We incur cost:</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2</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2</m:t>
                          </m:r>
                        </m:e>
                      </m:d>
                      <m:r>
                        <a:rPr lang="en-US" sz="2000" b="0" i="1" smtClean="0">
                          <a:latin typeface="Cambria Math" panose="02040503050406030204" pitchFamily="18" charset="0"/>
                        </a:rPr>
                        <m:t>+2</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5</m:t>
                          </m:r>
                        </m:e>
                      </m:d>
                      <m:r>
                        <a:rPr lang="en-US" sz="2000" b="0" i="1" smtClean="0">
                          <a:latin typeface="Cambria Math" panose="02040503050406030204" pitchFamily="18" charset="0"/>
                        </a:rPr>
                        <m:t>+1</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7</m:t>
                          </m:r>
                        </m:e>
                      </m:d>
                      <m:r>
                        <a:rPr lang="en-US" sz="2000" b="0" i="1" smtClean="0">
                          <a:latin typeface="Cambria Math" panose="02040503050406030204" pitchFamily="18" charset="0"/>
                        </a:rPr>
                        <m:t>+3</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e>
                      </m:d>
                      <m:r>
                        <a:rPr lang="en-US" sz="2000" b="0" i="1" smtClean="0">
                          <a:latin typeface="Cambria Math" panose="02040503050406030204" pitchFamily="18" charset="0"/>
                        </a:rPr>
                        <m:t>=</m:t>
                      </m:r>
                    </m:oMath>
                    <m:oMath xmlns:m="http://schemas.openxmlformats.org/officeDocument/2006/math">
                      <m:r>
                        <a:rPr lang="en-US" sz="2000" b="0" i="1" smtClean="0">
                          <a:latin typeface="Cambria Math" panose="02040503050406030204" pitchFamily="18" charset="0"/>
                        </a:rPr>
                        <m:t>4+10+7+3=</m:t>
                      </m:r>
                      <m:r>
                        <a:rPr lang="en-US" sz="2000" b="1" i="0" smtClean="0">
                          <a:latin typeface="Cambria Math" panose="02040503050406030204" pitchFamily="18" charset="0"/>
                        </a:rPr>
                        <m:t>𝟐𝟒</m:t>
                      </m:r>
                    </m:oMath>
                  </m:oMathPara>
                </a14:m>
                <a:endParaRPr lang="en-US" sz="2000" b="1" dirty="0"/>
              </a:p>
            </p:txBody>
          </p:sp>
        </mc:Choice>
        <mc:Fallback xmlns="">
          <p:sp>
            <p:nvSpPr>
              <p:cNvPr id="14" name="Content Placeholder 2">
                <a:extLst>
                  <a:ext uri="{FF2B5EF4-FFF2-40B4-BE49-F238E27FC236}">
                    <a16:creationId xmlns:a16="http://schemas.microsoft.com/office/drawing/2014/main" id="{FFE26581-9D4E-4F4C-8CB0-C6EFBF79E05D}"/>
                  </a:ext>
                </a:extLst>
              </p:cNvPr>
              <p:cNvSpPr txBox="1">
                <a:spLocks noRot="1" noChangeAspect="1" noMove="1" noResize="1" noEditPoints="1" noAdjustHandles="1" noChangeArrowheads="1" noChangeShapeType="1" noTextEdit="1"/>
              </p:cNvSpPr>
              <p:nvPr/>
            </p:nvSpPr>
            <p:spPr>
              <a:xfrm>
                <a:off x="6616227" y="5351505"/>
                <a:ext cx="4659853" cy="1250262"/>
              </a:xfrm>
              <a:prstGeom prst="rect">
                <a:avLst/>
              </a:prstGeom>
              <a:blipFill>
                <a:blip r:embed="rId4"/>
                <a:stretch>
                  <a:fillRect l="-1087"/>
                </a:stretch>
              </a:blipFill>
            </p:spPr>
            <p:txBody>
              <a:bodyPr/>
              <a:lstStyle/>
              <a:p>
                <a:r>
                  <a:rPr lang="en-US">
                    <a:noFill/>
                  </a:rPr>
                  <a:t> </a:t>
                </a:r>
              </a:p>
            </p:txBody>
          </p:sp>
        </mc:Fallback>
      </mc:AlternateContent>
    </p:spTree>
    <p:extLst>
      <p:ext uri="{BB962C8B-B14F-4D97-AF65-F5344CB8AC3E}">
        <p14:creationId xmlns:p14="http://schemas.microsoft.com/office/powerpoint/2010/main" val="25229737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Some terms</a:t>
            </a:r>
          </a:p>
        </p:txBody>
      </p:sp>
      <p:sp>
        <p:nvSpPr>
          <p:cNvPr id="6" name="Content Placeholder 2">
            <a:extLst>
              <a:ext uri="{FF2B5EF4-FFF2-40B4-BE49-F238E27FC236}">
                <a16:creationId xmlns:a16="http://schemas.microsoft.com/office/drawing/2014/main" id="{3C094567-87D8-B141-A542-970F5A77D361}"/>
              </a:ext>
            </a:extLst>
          </p:cNvPr>
          <p:cNvSpPr txBox="1">
            <a:spLocks/>
          </p:cNvSpPr>
          <p:nvPr/>
        </p:nvSpPr>
        <p:spPr>
          <a:xfrm>
            <a:off x="4444781" y="1445164"/>
            <a:ext cx="5661328" cy="63610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Definition of a graph</a:t>
            </a:r>
            <a:endParaRPr lang="en-US" sz="2000"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E06D595D-8EFD-9B44-9A0C-F073C44484E2}"/>
                  </a:ext>
                </a:extLst>
              </p:cNvPr>
              <p:cNvSpPr txBox="1">
                <a:spLocks/>
              </p:cNvSpPr>
              <p:nvPr/>
            </p:nvSpPr>
            <p:spPr>
              <a:xfrm>
                <a:off x="2812516" y="1493533"/>
                <a:ext cx="1489142" cy="539366"/>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𝐺</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𝑉</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𝐸</m:t>
                      </m:r>
                      <m:r>
                        <a:rPr lang="en-US" sz="2000" b="0" i="1" smtClean="0">
                          <a:solidFill>
                            <a:schemeClr val="bg1"/>
                          </a:solidFill>
                          <a:latin typeface="Cambria Math" panose="02040503050406030204" pitchFamily="18" charset="0"/>
                        </a:rPr>
                        <m:t>)</m:t>
                      </m:r>
                    </m:oMath>
                  </m:oMathPara>
                </a14:m>
                <a:endParaRPr lang="en-US" sz="2000" b="0" dirty="0">
                  <a:solidFill>
                    <a:schemeClr val="bg1"/>
                  </a:solidFill>
                </a:endParaRPr>
              </a:p>
            </p:txBody>
          </p:sp>
        </mc:Choice>
        <mc:Fallback xmlns="">
          <p:sp>
            <p:nvSpPr>
              <p:cNvPr id="7" name="Content Placeholder 2">
                <a:extLst>
                  <a:ext uri="{FF2B5EF4-FFF2-40B4-BE49-F238E27FC236}">
                    <a16:creationId xmlns:a16="http://schemas.microsoft.com/office/drawing/2014/main" id="{E06D595D-8EFD-9B44-9A0C-F073C44484E2}"/>
                  </a:ext>
                </a:extLst>
              </p:cNvPr>
              <p:cNvSpPr txBox="1">
                <a:spLocks noRot="1" noChangeAspect="1" noMove="1" noResize="1" noEditPoints="1" noAdjustHandles="1" noChangeArrowheads="1" noChangeShapeType="1" noTextEdit="1"/>
              </p:cNvSpPr>
              <p:nvPr/>
            </p:nvSpPr>
            <p:spPr>
              <a:xfrm>
                <a:off x="2812516" y="1493533"/>
                <a:ext cx="1489142" cy="539366"/>
              </a:xfrm>
              <a:prstGeom prst="rect">
                <a:avLst/>
              </a:prstGeom>
              <a:blipFill>
                <a:blip r:embed="rId2"/>
                <a:stretch>
                  <a:fillRect/>
                </a:stretch>
              </a:blipFill>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19973A3F-B9AB-AF40-B6CC-45226DE6C7E7}"/>
              </a:ext>
            </a:extLst>
          </p:cNvPr>
          <p:cNvSpPr txBox="1">
            <a:spLocks/>
          </p:cNvSpPr>
          <p:nvPr/>
        </p:nvSpPr>
        <p:spPr>
          <a:xfrm>
            <a:off x="4444781" y="2208487"/>
            <a:ext cx="5661328" cy="63610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Definition of an Edge. Note </a:t>
            </a:r>
            <a:r>
              <a:rPr lang="en-US" dirty="0" err="1"/>
              <a:t>u,v</a:t>
            </a:r>
            <a:r>
              <a:rPr lang="en-US" dirty="0"/>
              <a:t> are in V</a:t>
            </a:r>
            <a:endParaRPr lang="en-US" sz="2000" dirty="0"/>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8D552528-F0F7-1D42-8406-2A50A3DCA70F}"/>
                  </a:ext>
                </a:extLst>
              </p:cNvPr>
              <p:cNvSpPr txBox="1">
                <a:spLocks/>
              </p:cNvSpPr>
              <p:nvPr/>
            </p:nvSpPr>
            <p:spPr>
              <a:xfrm>
                <a:off x="2812516" y="2256856"/>
                <a:ext cx="1489142" cy="539366"/>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d>
                        <m:dPr>
                          <m:ctrlPr>
                            <a:rPr lang="en-US" sz="2000" b="0" i="1" smtClean="0">
                              <a:solidFill>
                                <a:schemeClr val="bg1"/>
                              </a:solidFill>
                              <a:latin typeface="Cambria Math" panose="02040503050406030204" pitchFamily="18" charset="0"/>
                            </a:rPr>
                          </m:ctrlPr>
                        </m:dPr>
                        <m:e>
                          <m:r>
                            <a:rPr lang="en-US" sz="2000" b="0" i="1" smtClean="0">
                              <a:solidFill>
                                <a:schemeClr val="bg1"/>
                              </a:solidFill>
                              <a:latin typeface="Cambria Math" panose="02040503050406030204" pitchFamily="18" charset="0"/>
                            </a:rPr>
                            <m:t>𝑢</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𝑣</m:t>
                          </m:r>
                        </m:e>
                      </m:d>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𝐸</m:t>
                      </m:r>
                    </m:oMath>
                  </m:oMathPara>
                </a14:m>
                <a:endParaRPr lang="en-US" sz="2000" b="0" dirty="0">
                  <a:solidFill>
                    <a:schemeClr val="bg1"/>
                  </a:solidFill>
                </a:endParaRPr>
              </a:p>
            </p:txBody>
          </p:sp>
        </mc:Choice>
        <mc:Fallback xmlns="">
          <p:sp>
            <p:nvSpPr>
              <p:cNvPr id="9" name="Content Placeholder 2">
                <a:extLst>
                  <a:ext uri="{FF2B5EF4-FFF2-40B4-BE49-F238E27FC236}">
                    <a16:creationId xmlns:a16="http://schemas.microsoft.com/office/drawing/2014/main" id="{8D552528-F0F7-1D42-8406-2A50A3DCA70F}"/>
                  </a:ext>
                </a:extLst>
              </p:cNvPr>
              <p:cNvSpPr txBox="1">
                <a:spLocks noRot="1" noChangeAspect="1" noMove="1" noResize="1" noEditPoints="1" noAdjustHandles="1" noChangeArrowheads="1" noChangeShapeType="1" noTextEdit="1"/>
              </p:cNvSpPr>
              <p:nvPr/>
            </p:nvSpPr>
            <p:spPr>
              <a:xfrm>
                <a:off x="2812516" y="2256856"/>
                <a:ext cx="1489142" cy="539366"/>
              </a:xfrm>
              <a:prstGeom prst="rect">
                <a:avLst/>
              </a:prstGeom>
              <a:blipFill>
                <a:blip r:embed="rId3"/>
                <a:stretch>
                  <a:fillRect/>
                </a:stretch>
              </a:blipFill>
            </p:spPr>
            <p:txBody>
              <a:bodyPr/>
              <a:lstStyle/>
              <a:p>
                <a:r>
                  <a:rPr lang="en-US">
                    <a:noFill/>
                  </a:rPr>
                  <a:t> </a:t>
                </a:r>
              </a:p>
            </p:txBody>
          </p:sp>
        </mc:Fallback>
      </mc:AlternateContent>
      <p:sp>
        <p:nvSpPr>
          <p:cNvPr id="10" name="Content Placeholder 2">
            <a:extLst>
              <a:ext uri="{FF2B5EF4-FFF2-40B4-BE49-F238E27FC236}">
                <a16:creationId xmlns:a16="http://schemas.microsoft.com/office/drawing/2014/main" id="{3136B311-734A-2445-BDED-21F2334E9AB1}"/>
              </a:ext>
            </a:extLst>
          </p:cNvPr>
          <p:cNvSpPr txBox="1">
            <a:spLocks/>
          </p:cNvSpPr>
          <p:nvPr/>
        </p:nvSpPr>
        <p:spPr>
          <a:xfrm>
            <a:off x="4444781" y="2965183"/>
            <a:ext cx="5661328" cy="63610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Capacity of each edge. Cannot be negative</a:t>
            </a:r>
            <a:endParaRPr lang="en-US" sz="2000" dirty="0"/>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ACE422E9-0819-6D4D-BB9B-9611AED11419}"/>
                  </a:ext>
                </a:extLst>
              </p:cNvPr>
              <p:cNvSpPr txBox="1">
                <a:spLocks/>
              </p:cNvSpPr>
              <p:nvPr/>
            </p:nvSpPr>
            <p:spPr>
              <a:xfrm>
                <a:off x="2812516" y="3013552"/>
                <a:ext cx="1489142" cy="539366"/>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rPr>
                  <a:t>c</a:t>
                </a:r>
                <a14:m>
                  <m:oMath xmlns:m="http://schemas.openxmlformats.org/officeDocument/2006/math">
                    <m:d>
                      <m:dPr>
                        <m:ctrlPr>
                          <a:rPr lang="en-US" sz="2000" b="0" i="1" smtClean="0">
                            <a:solidFill>
                              <a:schemeClr val="bg1"/>
                            </a:solidFill>
                            <a:latin typeface="Cambria Math" panose="02040503050406030204" pitchFamily="18" charset="0"/>
                          </a:rPr>
                        </m:ctrlPr>
                      </m:dPr>
                      <m:e>
                        <m:r>
                          <a:rPr lang="en-US" sz="2000" b="0" i="1" smtClean="0">
                            <a:solidFill>
                              <a:schemeClr val="bg1"/>
                            </a:solidFill>
                            <a:latin typeface="Cambria Math" panose="02040503050406030204" pitchFamily="18" charset="0"/>
                          </a:rPr>
                          <m:t>𝑢</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𝑣</m:t>
                        </m:r>
                      </m:e>
                    </m:d>
                    <m:r>
                      <a:rPr lang="en-US" sz="2000" b="0" i="1" smtClean="0">
                        <a:solidFill>
                          <a:schemeClr val="bg1"/>
                        </a:solidFill>
                        <a:latin typeface="Cambria Math" panose="02040503050406030204" pitchFamily="18" charset="0"/>
                      </a:rPr>
                      <m:t>≥0</m:t>
                    </m:r>
                  </m:oMath>
                </a14:m>
                <a:endParaRPr lang="en-US" sz="2000" b="0" dirty="0">
                  <a:solidFill>
                    <a:schemeClr val="bg1"/>
                  </a:solidFill>
                </a:endParaRPr>
              </a:p>
            </p:txBody>
          </p:sp>
        </mc:Choice>
        <mc:Fallback xmlns="">
          <p:sp>
            <p:nvSpPr>
              <p:cNvPr id="11" name="Content Placeholder 2">
                <a:extLst>
                  <a:ext uri="{FF2B5EF4-FFF2-40B4-BE49-F238E27FC236}">
                    <a16:creationId xmlns:a16="http://schemas.microsoft.com/office/drawing/2014/main" id="{ACE422E9-0819-6D4D-BB9B-9611AED11419}"/>
                  </a:ext>
                </a:extLst>
              </p:cNvPr>
              <p:cNvSpPr txBox="1">
                <a:spLocks noRot="1" noChangeAspect="1" noMove="1" noResize="1" noEditPoints="1" noAdjustHandles="1" noChangeArrowheads="1" noChangeShapeType="1" noTextEdit="1"/>
              </p:cNvSpPr>
              <p:nvPr/>
            </p:nvSpPr>
            <p:spPr>
              <a:xfrm>
                <a:off x="2812516" y="3013552"/>
                <a:ext cx="1489142" cy="539366"/>
              </a:xfrm>
              <a:prstGeom prst="rect">
                <a:avLst/>
              </a:prstGeom>
              <a:blipFill>
                <a:blip r:embed="rId4"/>
                <a:stretch>
                  <a:fillRect/>
                </a:stretch>
              </a:blipFill>
            </p:spPr>
            <p:txBody>
              <a:bodyPr/>
              <a:lstStyle/>
              <a:p>
                <a:r>
                  <a:rPr lang="en-US">
                    <a:noFill/>
                  </a:rPr>
                  <a:t> </a:t>
                </a:r>
              </a:p>
            </p:txBody>
          </p:sp>
        </mc:Fallback>
      </mc:AlternateContent>
      <p:sp>
        <p:nvSpPr>
          <p:cNvPr id="14" name="Content Placeholder 2">
            <a:extLst>
              <a:ext uri="{FF2B5EF4-FFF2-40B4-BE49-F238E27FC236}">
                <a16:creationId xmlns:a16="http://schemas.microsoft.com/office/drawing/2014/main" id="{0757C298-4D11-7543-A9ED-6182C67F60B2}"/>
              </a:ext>
            </a:extLst>
          </p:cNvPr>
          <p:cNvSpPr txBox="1">
            <a:spLocks/>
          </p:cNvSpPr>
          <p:nvPr/>
        </p:nvSpPr>
        <p:spPr>
          <a:xfrm>
            <a:off x="4446105" y="4449557"/>
            <a:ext cx="5661328" cy="63610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dirty="0"/>
              <a:t>One special source and sink node</a:t>
            </a:r>
          </a:p>
        </p:txBody>
      </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71D736A9-E40E-384D-8106-ADEFDA27AAC4}"/>
                  </a:ext>
                </a:extLst>
              </p:cNvPr>
              <p:cNvSpPr txBox="1">
                <a:spLocks/>
              </p:cNvSpPr>
              <p:nvPr/>
            </p:nvSpPr>
            <p:spPr>
              <a:xfrm>
                <a:off x="2813840" y="4497926"/>
                <a:ext cx="1489142" cy="539366"/>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𝑠</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𝑉</m:t>
                      </m:r>
                      <m:r>
                        <a:rPr lang="en-US" sz="2000" b="0" i="1" smtClean="0">
                          <a:solidFill>
                            <a:schemeClr val="bg1"/>
                          </a:solidFill>
                          <a:latin typeface="Cambria Math" panose="02040503050406030204" pitchFamily="18" charset="0"/>
                        </a:rPr>
                        <m:t>, </m:t>
                      </m:r>
                      <m:r>
                        <a:rPr lang="en-US" sz="2000" b="0" i="1" smtClean="0">
                          <a:solidFill>
                            <a:schemeClr val="bg1"/>
                          </a:solidFill>
                          <a:latin typeface="Cambria Math" panose="02040503050406030204" pitchFamily="18" charset="0"/>
                        </a:rPr>
                        <m:t>𝑡</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𝑉</m:t>
                      </m:r>
                    </m:oMath>
                  </m:oMathPara>
                </a14:m>
                <a:endParaRPr lang="en-US" sz="2000" b="0" dirty="0">
                  <a:solidFill>
                    <a:schemeClr val="bg1"/>
                  </a:solidFill>
                </a:endParaRPr>
              </a:p>
            </p:txBody>
          </p:sp>
        </mc:Choice>
        <mc:Fallback xmlns="">
          <p:sp>
            <p:nvSpPr>
              <p:cNvPr id="15" name="Content Placeholder 2">
                <a:extLst>
                  <a:ext uri="{FF2B5EF4-FFF2-40B4-BE49-F238E27FC236}">
                    <a16:creationId xmlns:a16="http://schemas.microsoft.com/office/drawing/2014/main" id="{71D736A9-E40E-384D-8106-ADEFDA27AAC4}"/>
                  </a:ext>
                </a:extLst>
              </p:cNvPr>
              <p:cNvSpPr txBox="1">
                <a:spLocks noRot="1" noChangeAspect="1" noMove="1" noResize="1" noEditPoints="1" noAdjustHandles="1" noChangeArrowheads="1" noChangeShapeType="1" noTextEdit="1"/>
              </p:cNvSpPr>
              <p:nvPr/>
            </p:nvSpPr>
            <p:spPr>
              <a:xfrm>
                <a:off x="2813840" y="4497926"/>
                <a:ext cx="1489142" cy="539366"/>
              </a:xfrm>
              <a:prstGeom prst="rect">
                <a:avLst/>
              </a:prstGeom>
              <a:blipFill>
                <a:blip r:embed="rId5"/>
                <a:stretch>
                  <a:fillRect/>
                </a:stretch>
              </a:blipFill>
            </p:spPr>
            <p:txBody>
              <a:bodyPr/>
              <a:lstStyle/>
              <a:p>
                <a:r>
                  <a:rPr lang="en-US">
                    <a:noFill/>
                  </a:rPr>
                  <a:t> </a:t>
                </a:r>
              </a:p>
            </p:txBody>
          </p:sp>
        </mc:Fallback>
      </mc:AlternateContent>
      <p:sp>
        <p:nvSpPr>
          <p:cNvPr id="16" name="Content Placeholder 2">
            <a:extLst>
              <a:ext uri="{FF2B5EF4-FFF2-40B4-BE49-F238E27FC236}">
                <a16:creationId xmlns:a16="http://schemas.microsoft.com/office/drawing/2014/main" id="{266661E6-CAF6-A546-99BA-21A0440550FB}"/>
              </a:ext>
            </a:extLst>
          </p:cNvPr>
          <p:cNvSpPr txBox="1">
            <a:spLocks/>
          </p:cNvSpPr>
          <p:nvPr/>
        </p:nvSpPr>
        <p:spPr>
          <a:xfrm>
            <a:off x="4444781" y="5212880"/>
            <a:ext cx="5661328" cy="63610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dirty="0"/>
              <a:t>A valid flow is an assignment of flow values on each pair of vertices satisfying certain constraints (flow conservation etc.)</a:t>
            </a:r>
          </a:p>
        </p:txBody>
      </p:sp>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13C3DD21-F7A3-7246-9179-82BE13FB4252}"/>
                  </a:ext>
                </a:extLst>
              </p:cNvPr>
              <p:cNvSpPr txBox="1">
                <a:spLocks/>
              </p:cNvSpPr>
              <p:nvPr/>
            </p:nvSpPr>
            <p:spPr>
              <a:xfrm>
                <a:off x="2812516" y="5261249"/>
                <a:ext cx="1489142" cy="539366"/>
              </a:xfrm>
              <a:prstGeom prst="rect">
                <a:avLst/>
              </a:prstGeom>
              <a:solidFill>
                <a:schemeClr val="bg2">
                  <a:lumMod val="10000"/>
                  <a:lumOff val="90000"/>
                </a:schemeClr>
              </a:solidFill>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𝑓</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𝑉</m:t>
                      </m:r>
                      <m:r>
                        <a:rPr lang="en-US" sz="2000" b="0" i="1" smtClean="0">
                          <a:solidFill>
                            <a:schemeClr val="bg1"/>
                          </a:solidFill>
                          <a:latin typeface="Cambria Math" panose="02040503050406030204" pitchFamily="18" charset="0"/>
                        </a:rPr>
                        <m:t> </m:t>
                      </m:r>
                      <m:r>
                        <a:rPr lang="en-US" sz="2000" b="0" i="1" smtClean="0">
                          <a:solidFill>
                            <a:schemeClr val="bg1"/>
                          </a:solidFill>
                          <a:latin typeface="Cambria Math" panose="02040503050406030204" pitchFamily="18" charset="0"/>
                        </a:rPr>
                        <m:t>𝑥</m:t>
                      </m:r>
                      <m:r>
                        <a:rPr lang="en-US" sz="2000" b="0" i="1" smtClean="0">
                          <a:solidFill>
                            <a:schemeClr val="bg1"/>
                          </a:solidFill>
                          <a:latin typeface="Cambria Math" panose="02040503050406030204" pitchFamily="18" charset="0"/>
                        </a:rPr>
                        <m:t> </m:t>
                      </m:r>
                      <m:r>
                        <a:rPr lang="en-US" sz="2000" b="0" i="1" smtClean="0">
                          <a:solidFill>
                            <a:schemeClr val="bg1"/>
                          </a:solidFill>
                          <a:latin typeface="Cambria Math" panose="02040503050406030204" pitchFamily="18" charset="0"/>
                        </a:rPr>
                        <m:t>𝑉</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ℝ</m:t>
                      </m:r>
                    </m:oMath>
                  </m:oMathPara>
                </a14:m>
                <a:endParaRPr lang="en-US" sz="2000" b="0" dirty="0">
                  <a:solidFill>
                    <a:schemeClr val="bg1"/>
                  </a:solidFill>
                </a:endParaRPr>
              </a:p>
            </p:txBody>
          </p:sp>
        </mc:Choice>
        <mc:Fallback xmlns="">
          <p:sp>
            <p:nvSpPr>
              <p:cNvPr id="17" name="Content Placeholder 2">
                <a:extLst>
                  <a:ext uri="{FF2B5EF4-FFF2-40B4-BE49-F238E27FC236}">
                    <a16:creationId xmlns:a16="http://schemas.microsoft.com/office/drawing/2014/main" id="{13C3DD21-F7A3-7246-9179-82BE13FB4252}"/>
                  </a:ext>
                </a:extLst>
              </p:cNvPr>
              <p:cNvSpPr txBox="1">
                <a:spLocks noRot="1" noChangeAspect="1" noMove="1" noResize="1" noEditPoints="1" noAdjustHandles="1" noChangeArrowheads="1" noChangeShapeType="1" noTextEdit="1"/>
              </p:cNvSpPr>
              <p:nvPr/>
            </p:nvSpPr>
            <p:spPr>
              <a:xfrm>
                <a:off x="2812516" y="5261249"/>
                <a:ext cx="1489142" cy="539366"/>
              </a:xfrm>
              <a:prstGeom prst="rect">
                <a:avLst/>
              </a:prstGeom>
              <a:blipFill>
                <a:blip r:embed="rId6"/>
                <a:stretch>
                  <a:fillRect/>
                </a:stretch>
              </a:blipFill>
            </p:spPr>
            <p:txBody>
              <a:bodyPr/>
              <a:lstStyle/>
              <a:p>
                <a:r>
                  <a:rPr lang="en-US">
                    <a:noFill/>
                  </a:rPr>
                  <a:t> </a:t>
                </a:r>
              </a:p>
            </p:txBody>
          </p:sp>
        </mc:Fallback>
      </mc:AlternateContent>
      <p:sp>
        <p:nvSpPr>
          <p:cNvPr id="13" name="Content Placeholder 2">
            <a:extLst>
              <a:ext uri="{FF2B5EF4-FFF2-40B4-BE49-F238E27FC236}">
                <a16:creationId xmlns:a16="http://schemas.microsoft.com/office/drawing/2014/main" id="{FD556B45-4FC8-E14F-9F7F-D4B4670670E5}"/>
              </a:ext>
            </a:extLst>
          </p:cNvPr>
          <p:cNvSpPr txBox="1">
            <a:spLocks/>
          </p:cNvSpPr>
          <p:nvPr/>
        </p:nvSpPr>
        <p:spPr>
          <a:xfrm>
            <a:off x="4446459" y="3720482"/>
            <a:ext cx="5661328" cy="63610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Cost per unit of flow on edge from u to v</a:t>
            </a:r>
            <a:endParaRPr lang="en-US" sz="2000" dirty="0"/>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E83132B5-45AB-544B-89E6-6C7884CB75EE}"/>
                  </a:ext>
                </a:extLst>
              </p:cNvPr>
              <p:cNvSpPr txBox="1">
                <a:spLocks/>
              </p:cNvSpPr>
              <p:nvPr/>
            </p:nvSpPr>
            <p:spPr>
              <a:xfrm>
                <a:off x="2814194" y="3768851"/>
                <a:ext cx="1489142" cy="539366"/>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rPr>
                  <a:t>a</a:t>
                </a:r>
                <a14:m>
                  <m:oMath xmlns:m="http://schemas.openxmlformats.org/officeDocument/2006/math">
                    <m:d>
                      <m:dPr>
                        <m:ctrlPr>
                          <a:rPr lang="en-US" sz="2000" b="0" i="1" smtClean="0">
                            <a:solidFill>
                              <a:schemeClr val="bg1"/>
                            </a:solidFill>
                            <a:latin typeface="Cambria Math" panose="02040503050406030204" pitchFamily="18" charset="0"/>
                          </a:rPr>
                        </m:ctrlPr>
                      </m:dPr>
                      <m:e>
                        <m:r>
                          <a:rPr lang="en-US" sz="2000" b="0" i="1" smtClean="0">
                            <a:solidFill>
                              <a:schemeClr val="bg1"/>
                            </a:solidFill>
                            <a:latin typeface="Cambria Math" panose="02040503050406030204" pitchFamily="18" charset="0"/>
                          </a:rPr>
                          <m:t>𝑢</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𝑣</m:t>
                        </m:r>
                      </m:e>
                    </m:d>
                  </m:oMath>
                </a14:m>
                <a:endParaRPr lang="en-US" sz="2000" b="0" dirty="0">
                  <a:solidFill>
                    <a:schemeClr val="bg1"/>
                  </a:solidFill>
                </a:endParaRPr>
              </a:p>
            </p:txBody>
          </p:sp>
        </mc:Choice>
        <mc:Fallback xmlns="">
          <p:sp>
            <p:nvSpPr>
              <p:cNvPr id="18" name="Content Placeholder 2">
                <a:extLst>
                  <a:ext uri="{FF2B5EF4-FFF2-40B4-BE49-F238E27FC236}">
                    <a16:creationId xmlns:a16="http://schemas.microsoft.com/office/drawing/2014/main" id="{E83132B5-45AB-544B-89E6-6C7884CB75EE}"/>
                  </a:ext>
                </a:extLst>
              </p:cNvPr>
              <p:cNvSpPr txBox="1">
                <a:spLocks noRot="1" noChangeAspect="1" noMove="1" noResize="1" noEditPoints="1" noAdjustHandles="1" noChangeArrowheads="1" noChangeShapeType="1" noTextEdit="1"/>
              </p:cNvSpPr>
              <p:nvPr/>
            </p:nvSpPr>
            <p:spPr>
              <a:xfrm>
                <a:off x="2814194" y="3768851"/>
                <a:ext cx="1489142" cy="539366"/>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16678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Min-Cost Flow: LP Solution</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2500690" y="1728083"/>
            <a:ext cx="1447136" cy="541351"/>
          </a:xfrm>
        </p:spPr>
        <p:txBody>
          <a:bodyPr>
            <a:normAutofit/>
          </a:bodyPr>
          <a:lstStyle/>
          <a:p>
            <a:pPr marL="0" indent="0">
              <a:buNone/>
            </a:pPr>
            <a:r>
              <a:rPr lang="en-US" dirty="0"/>
              <a:t>Minimize:</a:t>
            </a:r>
            <a:endParaRPr lang="en-US" sz="2000" dirty="0"/>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1D2EC4A7-BFCE-EF4C-9764-6155A104197E}"/>
                  </a:ext>
                </a:extLst>
              </p:cNvPr>
              <p:cNvSpPr txBox="1">
                <a:spLocks/>
              </p:cNvSpPr>
              <p:nvPr/>
            </p:nvSpPr>
            <p:spPr>
              <a:xfrm>
                <a:off x="4003484" y="1479210"/>
                <a:ext cx="2364846" cy="1085479"/>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nary>
                        <m:naryPr>
                          <m:chr m:val="∑"/>
                          <m:supHide m:val="on"/>
                          <m:ctrlPr>
                            <a:rPr lang="en-US" sz="2000" b="0" i="1" smtClean="0">
                              <a:solidFill>
                                <a:schemeClr val="bg1"/>
                              </a:solidFill>
                              <a:latin typeface="Cambria Math" panose="02040503050406030204" pitchFamily="18" charset="0"/>
                            </a:rPr>
                          </m:ctrlPr>
                        </m:naryPr>
                        <m:sub>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𝑢</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𝑣</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𝑉</m:t>
                          </m:r>
                        </m:sub>
                        <m:sup/>
                        <m:e>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𝑎</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𝑢</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𝑣</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𝑓</m:t>
                              </m:r>
                            </m:e>
                            <m:sub>
                              <m:r>
                                <a:rPr lang="en-US" sz="2000" b="0" i="1" smtClean="0">
                                  <a:solidFill>
                                    <a:schemeClr val="bg1"/>
                                  </a:solidFill>
                                  <a:latin typeface="Cambria Math" panose="02040503050406030204" pitchFamily="18" charset="0"/>
                                </a:rPr>
                                <m:t>𝑢𝑣</m:t>
                              </m:r>
                            </m:sub>
                          </m:sSub>
                        </m:e>
                      </m:nary>
                    </m:oMath>
                  </m:oMathPara>
                </a14:m>
                <a:endParaRPr lang="en-US" sz="2000" b="0" dirty="0">
                  <a:solidFill>
                    <a:schemeClr val="bg1"/>
                  </a:solidFill>
                </a:endParaRPr>
              </a:p>
            </p:txBody>
          </p:sp>
        </mc:Choice>
        <mc:Fallback xmlns="">
          <p:sp>
            <p:nvSpPr>
              <p:cNvPr id="5" name="Content Placeholder 2">
                <a:extLst>
                  <a:ext uri="{FF2B5EF4-FFF2-40B4-BE49-F238E27FC236}">
                    <a16:creationId xmlns:a16="http://schemas.microsoft.com/office/drawing/2014/main" id="{1D2EC4A7-BFCE-EF4C-9764-6155A104197E}"/>
                  </a:ext>
                </a:extLst>
              </p:cNvPr>
              <p:cNvSpPr txBox="1">
                <a:spLocks noRot="1" noChangeAspect="1" noMove="1" noResize="1" noEditPoints="1" noAdjustHandles="1" noChangeArrowheads="1" noChangeShapeType="1" noTextEdit="1"/>
              </p:cNvSpPr>
              <p:nvPr/>
            </p:nvSpPr>
            <p:spPr>
              <a:xfrm>
                <a:off x="4003484" y="1479210"/>
                <a:ext cx="2364846" cy="1085479"/>
              </a:xfrm>
              <a:prstGeom prst="rect">
                <a:avLst/>
              </a:prstGeom>
              <a:blipFill>
                <a:blip r:embed="rId2"/>
                <a:stretch>
                  <a:fillRect l="-22995" t="-81609" b="-125287"/>
                </a:stretch>
              </a:blipFill>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3C094567-87D8-B141-A542-970F5A77D361}"/>
              </a:ext>
            </a:extLst>
          </p:cNvPr>
          <p:cNvSpPr txBox="1">
            <a:spLocks/>
          </p:cNvSpPr>
          <p:nvPr/>
        </p:nvSpPr>
        <p:spPr>
          <a:xfrm>
            <a:off x="2500690" y="2890299"/>
            <a:ext cx="1502795" cy="63610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Subject to:</a:t>
            </a:r>
            <a:endParaRPr lang="en-US" sz="2000"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E06D595D-8EFD-9B44-9A0C-F073C44484E2}"/>
                  </a:ext>
                </a:extLst>
              </p:cNvPr>
              <p:cNvSpPr txBox="1">
                <a:spLocks/>
              </p:cNvSpPr>
              <p:nvPr/>
            </p:nvSpPr>
            <p:spPr>
              <a:xfrm>
                <a:off x="4003484" y="2954571"/>
                <a:ext cx="6499416" cy="3526616"/>
              </a:xfrm>
              <a:prstGeom prst="rect">
                <a:avLst/>
              </a:prstGeom>
              <a:solidFill>
                <a:schemeClr val="bg2">
                  <a:lumMod val="10000"/>
                  <a:lumOff val="9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𝑓</m:t>
                        </m:r>
                      </m:e>
                      <m:sub>
                        <m:r>
                          <a:rPr lang="en-US" sz="2000" b="0" i="1" smtClean="0">
                            <a:solidFill>
                              <a:schemeClr val="bg1"/>
                            </a:solidFill>
                            <a:latin typeface="Cambria Math" panose="02040503050406030204" pitchFamily="18" charset="0"/>
                          </a:rPr>
                          <m:t>𝑢𝑣</m:t>
                        </m:r>
                      </m:sub>
                    </m:sSub>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𝑐</m:t>
                    </m:r>
                    <m:d>
                      <m:dPr>
                        <m:ctrlPr>
                          <a:rPr lang="en-US" sz="2000" b="0" i="1" smtClean="0">
                            <a:solidFill>
                              <a:schemeClr val="bg1"/>
                            </a:solidFill>
                            <a:latin typeface="Cambria Math" panose="02040503050406030204" pitchFamily="18" charset="0"/>
                          </a:rPr>
                        </m:ctrlPr>
                      </m:dPr>
                      <m:e>
                        <m:r>
                          <a:rPr lang="en-US" sz="2000" b="0" i="1" smtClean="0">
                            <a:solidFill>
                              <a:schemeClr val="bg1"/>
                            </a:solidFill>
                            <a:latin typeface="Cambria Math" panose="02040503050406030204" pitchFamily="18" charset="0"/>
                          </a:rPr>
                          <m:t>𝑢</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𝑣</m:t>
                        </m:r>
                      </m:e>
                    </m:d>
                  </m:oMath>
                </a14:m>
                <a:r>
                  <a:rPr lang="en-US" sz="2000" b="0" dirty="0">
                    <a:solidFill>
                      <a:schemeClr val="bg1"/>
                    </a:solidFill>
                  </a:rPr>
                  <a:t>		for each </a:t>
                </a:r>
                <a14:m>
                  <m:oMath xmlns:m="http://schemas.openxmlformats.org/officeDocument/2006/math">
                    <m:r>
                      <a:rPr lang="en-US" sz="2000" b="0" i="1" smtClean="0">
                        <a:solidFill>
                          <a:schemeClr val="bg1"/>
                        </a:solidFill>
                        <a:latin typeface="Cambria Math" panose="02040503050406030204" pitchFamily="18" charset="0"/>
                      </a:rPr>
                      <m:t>𝑢</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𝑣</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𝑉</m:t>
                    </m:r>
                  </m:oMath>
                </a14:m>
                <a:endParaRPr lang="en-US" sz="2000" b="0" dirty="0">
                  <a:solidFill>
                    <a:schemeClr val="bg1"/>
                  </a:solidFill>
                </a:endParaRPr>
              </a:p>
              <a:p>
                <a:pPr marL="0" indent="0">
                  <a:buFont typeface="Arial" panose="020B0604020202020204" pitchFamily="34" charset="0"/>
                  <a:buNone/>
                </a:pPr>
                <a:endParaRPr lang="en-US" sz="2000" dirty="0">
                  <a:solidFill>
                    <a:schemeClr val="bg1"/>
                  </a:solidFill>
                </a:endParaRPr>
              </a:p>
              <a:p>
                <a:pPr marL="0" indent="0">
                  <a:buFont typeface="Arial" panose="020B0604020202020204" pitchFamily="34" charset="0"/>
                  <a:buNone/>
                </a:pPr>
                <a14:m>
                  <m:oMath xmlns:m="http://schemas.openxmlformats.org/officeDocument/2006/math">
                    <m:nary>
                      <m:naryPr>
                        <m:chr m:val="∑"/>
                        <m:supHide m:val="on"/>
                        <m:ctrlPr>
                          <a:rPr lang="en-US" sz="2000" b="0" i="1" smtClean="0">
                            <a:solidFill>
                              <a:schemeClr val="bg1"/>
                            </a:solidFill>
                            <a:latin typeface="Cambria Math" panose="02040503050406030204" pitchFamily="18" charset="0"/>
                          </a:rPr>
                        </m:ctrlPr>
                      </m:naryPr>
                      <m:sub>
                        <m:r>
                          <m:rPr>
                            <m:brk m:alnAt="7"/>
                          </m:rPr>
                          <a:rPr lang="en-US" sz="2000" b="0" i="1" smtClean="0">
                            <a:solidFill>
                              <a:schemeClr val="bg1"/>
                            </a:solidFill>
                            <a:latin typeface="Cambria Math" panose="02040503050406030204" pitchFamily="18" charset="0"/>
                          </a:rPr>
                          <m:t>𝑣</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𝑉</m:t>
                        </m:r>
                      </m:sub>
                      <m:sup/>
                      <m:e>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𝑓</m:t>
                            </m:r>
                          </m:e>
                          <m:sub>
                            <m:r>
                              <a:rPr lang="en-US" sz="2000" b="0" i="1" smtClean="0">
                                <a:solidFill>
                                  <a:schemeClr val="bg1"/>
                                </a:solidFill>
                                <a:latin typeface="Cambria Math" panose="02040503050406030204" pitchFamily="18" charset="0"/>
                              </a:rPr>
                              <m:t>𝑣𝑢</m:t>
                            </m:r>
                          </m:sub>
                        </m:sSub>
                        <m:r>
                          <a:rPr lang="en-US" sz="2000" b="0" i="1" smtClean="0">
                            <a:solidFill>
                              <a:schemeClr val="bg1"/>
                            </a:solidFill>
                            <a:latin typeface="Cambria Math" panose="02040503050406030204" pitchFamily="18" charset="0"/>
                          </a:rPr>
                          <m:t>=</m:t>
                        </m:r>
                        <m:nary>
                          <m:naryPr>
                            <m:chr m:val="∑"/>
                            <m:supHide m:val="on"/>
                            <m:ctrlPr>
                              <a:rPr lang="en-US" sz="2000" b="0" i="1" smtClean="0">
                                <a:solidFill>
                                  <a:schemeClr val="bg1"/>
                                </a:solidFill>
                                <a:latin typeface="Cambria Math" panose="02040503050406030204" pitchFamily="18" charset="0"/>
                              </a:rPr>
                            </m:ctrlPr>
                          </m:naryPr>
                          <m:sub>
                            <m:r>
                              <a:rPr lang="en-US" sz="2000" b="0" i="1" smtClean="0">
                                <a:solidFill>
                                  <a:schemeClr val="bg1"/>
                                </a:solidFill>
                                <a:latin typeface="Cambria Math" panose="02040503050406030204" pitchFamily="18" charset="0"/>
                              </a:rPr>
                              <m:t>𝑣</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𝑉</m:t>
                            </m:r>
                          </m:sub>
                          <m:sup/>
                          <m:e>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𝑓</m:t>
                                </m:r>
                              </m:e>
                              <m:sub>
                                <m:r>
                                  <a:rPr lang="en-US" sz="2000" b="0" i="1" smtClean="0">
                                    <a:solidFill>
                                      <a:schemeClr val="bg1"/>
                                    </a:solidFill>
                                    <a:latin typeface="Cambria Math" panose="02040503050406030204" pitchFamily="18" charset="0"/>
                                  </a:rPr>
                                  <m:t>𝑢𝑣</m:t>
                                </m:r>
                              </m:sub>
                            </m:sSub>
                          </m:e>
                        </m:nary>
                      </m:e>
                    </m:nary>
                  </m:oMath>
                </a14:m>
                <a:r>
                  <a:rPr lang="en-US" sz="2000" b="0" dirty="0">
                    <a:solidFill>
                      <a:schemeClr val="bg1"/>
                    </a:solidFill>
                  </a:rPr>
                  <a:t>	for each </a:t>
                </a:r>
                <a14:m>
                  <m:oMath xmlns:m="http://schemas.openxmlformats.org/officeDocument/2006/math">
                    <m:r>
                      <a:rPr lang="en-US" sz="2000" b="0" i="1" smtClean="0">
                        <a:solidFill>
                          <a:schemeClr val="bg1"/>
                        </a:solidFill>
                        <a:latin typeface="Cambria Math" panose="02040503050406030204" pitchFamily="18" charset="0"/>
                      </a:rPr>
                      <m:t>𝑢</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𝑉</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𝑠</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𝑡</m:t>
                    </m:r>
                    <m:r>
                      <a:rPr lang="en-US" sz="2000" b="0" i="1" smtClean="0">
                        <a:solidFill>
                          <a:schemeClr val="bg1"/>
                        </a:solidFill>
                        <a:latin typeface="Cambria Math" panose="02040503050406030204" pitchFamily="18" charset="0"/>
                      </a:rPr>
                      <m:t>}</m:t>
                    </m:r>
                  </m:oMath>
                </a14:m>
                <a:endParaRPr lang="en-US" sz="2000" b="0" dirty="0">
                  <a:solidFill>
                    <a:schemeClr val="bg1"/>
                  </a:solidFill>
                </a:endParaRPr>
              </a:p>
              <a:p>
                <a:pPr marL="0" indent="0">
                  <a:buFont typeface="Arial" panose="020B0604020202020204" pitchFamily="34" charset="0"/>
                  <a:buNone/>
                </a:pPr>
                <a:endParaRPr lang="en-US" sz="2000" dirty="0">
                  <a:solidFill>
                    <a:schemeClr val="bg1"/>
                  </a:solidFill>
                </a:endParaRPr>
              </a:p>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nary>
                        <m:naryPr>
                          <m:chr m:val="∑"/>
                          <m:supHide m:val="on"/>
                          <m:ctrlPr>
                            <a:rPr lang="en-US" sz="2000" b="0" i="1" smtClean="0">
                              <a:solidFill>
                                <a:schemeClr val="bg1"/>
                              </a:solidFill>
                              <a:latin typeface="Cambria Math" panose="02040503050406030204" pitchFamily="18" charset="0"/>
                            </a:rPr>
                          </m:ctrlPr>
                        </m:naryPr>
                        <m:sub>
                          <m:r>
                            <a:rPr lang="en-US" sz="2000" b="0" i="1" smtClean="0">
                              <a:solidFill>
                                <a:schemeClr val="bg1"/>
                              </a:solidFill>
                              <a:latin typeface="Cambria Math" panose="02040503050406030204" pitchFamily="18" charset="0"/>
                            </a:rPr>
                            <m:t>𝑣</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𝑉</m:t>
                          </m:r>
                        </m:sub>
                        <m:sup/>
                        <m:e>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𝑓</m:t>
                              </m:r>
                            </m:e>
                            <m:sub>
                              <m:r>
                                <a:rPr lang="en-US" sz="2000" b="0" i="1" smtClean="0">
                                  <a:solidFill>
                                    <a:schemeClr val="bg1"/>
                                  </a:solidFill>
                                  <a:latin typeface="Cambria Math" panose="02040503050406030204" pitchFamily="18" charset="0"/>
                                </a:rPr>
                                <m:t>𝑠𝑣</m:t>
                              </m:r>
                            </m:sub>
                          </m:sSub>
                          <m:r>
                            <a:rPr lang="en-US" sz="2000" b="0" i="1" smtClean="0">
                              <a:solidFill>
                                <a:schemeClr val="bg1"/>
                              </a:solidFill>
                              <a:latin typeface="Cambria Math" panose="02040503050406030204" pitchFamily="18" charset="0"/>
                            </a:rPr>
                            <m:t>−</m:t>
                          </m:r>
                          <m:nary>
                            <m:naryPr>
                              <m:chr m:val="∑"/>
                              <m:supHide m:val="on"/>
                              <m:ctrlPr>
                                <a:rPr lang="en-US" sz="2000" b="0" i="1" smtClean="0">
                                  <a:solidFill>
                                    <a:schemeClr val="bg1"/>
                                  </a:solidFill>
                                  <a:latin typeface="Cambria Math" panose="02040503050406030204" pitchFamily="18" charset="0"/>
                                </a:rPr>
                              </m:ctrlPr>
                            </m:naryPr>
                            <m:sub>
                              <m:r>
                                <a:rPr lang="en-US" sz="2000" b="0" i="1" smtClean="0">
                                  <a:solidFill>
                                    <a:schemeClr val="bg1"/>
                                  </a:solidFill>
                                  <a:latin typeface="Cambria Math" panose="02040503050406030204" pitchFamily="18" charset="0"/>
                                </a:rPr>
                                <m:t>𝑣</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𝑉</m:t>
                              </m:r>
                            </m:sub>
                            <m:sup/>
                            <m:e>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𝑓</m:t>
                                  </m:r>
                                </m:e>
                                <m:sub>
                                  <m:r>
                                    <a:rPr lang="en-US" sz="2000" b="0" i="1" smtClean="0">
                                      <a:solidFill>
                                        <a:schemeClr val="bg1"/>
                                      </a:solidFill>
                                      <a:latin typeface="Cambria Math" panose="02040503050406030204" pitchFamily="18" charset="0"/>
                                    </a:rPr>
                                    <m:t>𝑣𝑠</m:t>
                                  </m:r>
                                </m:sub>
                              </m:sSub>
                            </m:e>
                          </m:nary>
                        </m:e>
                      </m:nary>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𝑑</m:t>
                      </m:r>
                    </m:oMath>
                  </m:oMathPara>
                </a14:m>
                <a:endParaRPr lang="en-US" sz="2000" dirty="0">
                  <a:solidFill>
                    <a:schemeClr val="bg1"/>
                  </a:solidFill>
                </a:endParaRPr>
              </a:p>
              <a:p>
                <a:pPr marL="0" indent="0">
                  <a:buFont typeface="Arial" panose="020B0604020202020204" pitchFamily="34" charset="0"/>
                  <a:buNone/>
                </a:pPr>
                <a:endParaRPr lang="en-US" sz="2000" dirty="0">
                  <a:solidFill>
                    <a:schemeClr val="bg1"/>
                  </a:solidFill>
                </a:endParaRPr>
              </a:p>
              <a:p>
                <a:pPr marL="0" indent="0">
                  <a:buFont typeface="Arial" panose="020B0604020202020204" pitchFamily="34" charset="0"/>
                  <a:buNone/>
                </a:pPr>
                <a14:m>
                  <m:oMath xmlns:m="http://schemas.openxmlformats.org/officeDocument/2006/math">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𝑓</m:t>
                        </m:r>
                      </m:e>
                      <m:sub>
                        <m:r>
                          <a:rPr lang="en-US" sz="2000" b="0" i="1" smtClean="0">
                            <a:solidFill>
                              <a:schemeClr val="bg1"/>
                            </a:solidFill>
                            <a:latin typeface="Cambria Math" panose="02040503050406030204" pitchFamily="18" charset="0"/>
                          </a:rPr>
                          <m:t>𝑢𝑣</m:t>
                        </m:r>
                      </m:sub>
                    </m:sSub>
                    <m:r>
                      <a:rPr lang="en-US" sz="2000" b="0" i="1" smtClean="0">
                        <a:solidFill>
                          <a:schemeClr val="bg1"/>
                        </a:solidFill>
                        <a:latin typeface="Cambria Math" panose="02040503050406030204" pitchFamily="18" charset="0"/>
                      </a:rPr>
                      <m:t>≥0</m:t>
                    </m:r>
                  </m:oMath>
                </a14:m>
                <a:r>
                  <a:rPr lang="en-US" sz="2000" b="0" dirty="0">
                    <a:solidFill>
                      <a:schemeClr val="bg1"/>
                    </a:solidFill>
                  </a:rPr>
                  <a:t>			for each </a:t>
                </a:r>
                <a14:m>
                  <m:oMath xmlns:m="http://schemas.openxmlformats.org/officeDocument/2006/math">
                    <m:r>
                      <a:rPr lang="en-US" sz="2000" b="0" i="1" smtClean="0">
                        <a:solidFill>
                          <a:schemeClr val="bg1"/>
                        </a:solidFill>
                        <a:latin typeface="Cambria Math" panose="02040503050406030204" pitchFamily="18" charset="0"/>
                      </a:rPr>
                      <m:t>𝑢</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𝑣</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𝑉</m:t>
                    </m:r>
                  </m:oMath>
                </a14:m>
                <a:endParaRPr lang="en-US" sz="2000" b="0" dirty="0">
                  <a:solidFill>
                    <a:schemeClr val="bg1"/>
                  </a:solidFill>
                </a:endParaRPr>
              </a:p>
            </p:txBody>
          </p:sp>
        </mc:Choice>
        <mc:Fallback xmlns="">
          <p:sp>
            <p:nvSpPr>
              <p:cNvPr id="7" name="Content Placeholder 2">
                <a:extLst>
                  <a:ext uri="{FF2B5EF4-FFF2-40B4-BE49-F238E27FC236}">
                    <a16:creationId xmlns:a16="http://schemas.microsoft.com/office/drawing/2014/main" id="{E06D595D-8EFD-9B44-9A0C-F073C44484E2}"/>
                  </a:ext>
                </a:extLst>
              </p:cNvPr>
              <p:cNvSpPr txBox="1">
                <a:spLocks noRot="1" noChangeAspect="1" noMove="1" noResize="1" noEditPoints="1" noAdjustHandles="1" noChangeArrowheads="1" noChangeShapeType="1" noTextEdit="1"/>
              </p:cNvSpPr>
              <p:nvPr/>
            </p:nvSpPr>
            <p:spPr>
              <a:xfrm>
                <a:off x="4003484" y="2954571"/>
                <a:ext cx="6499416" cy="3526616"/>
              </a:xfrm>
              <a:prstGeom prst="rect">
                <a:avLst/>
              </a:prstGeom>
              <a:blipFill>
                <a:blip r:embed="rId3"/>
                <a:stretch>
                  <a:fillRect l="-12476" t="-360" b="-12950"/>
                </a:stretch>
              </a:blipFill>
            </p:spPr>
            <p:txBody>
              <a:bodyPr/>
              <a:lstStyle/>
              <a:p>
                <a:r>
                  <a:rPr lang="en-US">
                    <a:noFill/>
                  </a:rPr>
                  <a:t> </a:t>
                </a:r>
              </a:p>
            </p:txBody>
          </p:sp>
        </mc:Fallback>
      </mc:AlternateContent>
      <p:sp>
        <p:nvSpPr>
          <p:cNvPr id="14" name="Content Placeholder 2">
            <a:extLst>
              <a:ext uri="{FF2B5EF4-FFF2-40B4-BE49-F238E27FC236}">
                <a16:creationId xmlns:a16="http://schemas.microsoft.com/office/drawing/2014/main" id="{E985B76E-175A-CA46-BC22-E8A7AD963040}"/>
              </a:ext>
            </a:extLst>
          </p:cNvPr>
          <p:cNvSpPr txBox="1">
            <a:spLocks/>
          </p:cNvSpPr>
          <p:nvPr/>
        </p:nvSpPr>
        <p:spPr>
          <a:xfrm>
            <a:off x="6986551" y="1083632"/>
            <a:ext cx="2531160" cy="815506"/>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i="1" dirty="0"/>
              <a:t>Want to minimize the cost of the flow moving along all the edges in the Graph</a:t>
            </a:r>
            <a:endParaRPr lang="en-US" sz="2000" i="1" dirty="0"/>
          </a:p>
        </p:txBody>
      </p:sp>
      <p:cxnSp>
        <p:nvCxnSpPr>
          <p:cNvPr id="15" name="Straight Connector 14">
            <a:extLst>
              <a:ext uri="{FF2B5EF4-FFF2-40B4-BE49-F238E27FC236}">
                <a16:creationId xmlns:a16="http://schemas.microsoft.com/office/drawing/2014/main" id="{82A154F7-E2A9-1345-B8D0-AA96FE793CF9}"/>
              </a:ext>
            </a:extLst>
          </p:cNvPr>
          <p:cNvCxnSpPr>
            <a:cxnSpLocks/>
            <a:endCxn id="14" idx="1"/>
          </p:cNvCxnSpPr>
          <p:nvPr/>
        </p:nvCxnSpPr>
        <p:spPr>
          <a:xfrm flipV="1">
            <a:off x="6480313" y="1491385"/>
            <a:ext cx="506238" cy="170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61D84FA4-F8D9-E742-A8AE-02ED3EA2B4F0}"/>
              </a:ext>
            </a:extLst>
          </p:cNvPr>
          <p:cNvSpPr txBox="1">
            <a:spLocks/>
          </p:cNvSpPr>
          <p:nvPr/>
        </p:nvSpPr>
        <p:spPr>
          <a:xfrm>
            <a:off x="7138951" y="2174286"/>
            <a:ext cx="4358635" cy="64445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i="1" dirty="0"/>
              <a:t>Ensure that flow through every edge does not exceed capacity of that edge.</a:t>
            </a:r>
            <a:endParaRPr lang="en-US" sz="2000" i="1" dirty="0"/>
          </a:p>
        </p:txBody>
      </p:sp>
      <p:cxnSp>
        <p:nvCxnSpPr>
          <p:cNvPr id="18" name="Straight Connector 17">
            <a:extLst>
              <a:ext uri="{FF2B5EF4-FFF2-40B4-BE49-F238E27FC236}">
                <a16:creationId xmlns:a16="http://schemas.microsoft.com/office/drawing/2014/main" id="{ACDF0888-0625-6242-AE62-88A881779865}"/>
              </a:ext>
            </a:extLst>
          </p:cNvPr>
          <p:cNvCxnSpPr>
            <a:cxnSpLocks/>
            <a:endCxn id="17" idx="1"/>
          </p:cNvCxnSpPr>
          <p:nvPr/>
        </p:nvCxnSpPr>
        <p:spPr>
          <a:xfrm flipV="1">
            <a:off x="5550010" y="2496512"/>
            <a:ext cx="1588941" cy="39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101716" y="2685571"/>
            <a:ext cx="2179317" cy="124146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t>Flow conservation: Flow entering each node must equal flow leaving that node.</a:t>
            </a:r>
          </a:p>
        </p:txBody>
      </p:sp>
      <p:cxnSp>
        <p:nvCxnSpPr>
          <p:cNvPr id="23" name="Straight Connector 22">
            <a:extLst>
              <a:ext uri="{FF2B5EF4-FFF2-40B4-BE49-F238E27FC236}">
                <a16:creationId xmlns:a16="http://schemas.microsoft.com/office/drawing/2014/main" id="{E61F14A6-BE10-0344-966E-A1DECE3DF448}"/>
              </a:ext>
            </a:extLst>
          </p:cNvPr>
          <p:cNvCxnSpPr>
            <a:cxnSpLocks/>
          </p:cNvCxnSpPr>
          <p:nvPr/>
        </p:nvCxnSpPr>
        <p:spPr>
          <a:xfrm>
            <a:off x="2281033" y="3526403"/>
            <a:ext cx="1577534" cy="544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88F074F2-35CB-AC4D-921E-643F1CD403FD}"/>
              </a:ext>
            </a:extLst>
          </p:cNvPr>
          <p:cNvSpPr txBox="1">
            <a:spLocks/>
          </p:cNvSpPr>
          <p:nvPr/>
        </p:nvSpPr>
        <p:spPr>
          <a:xfrm>
            <a:off x="1276189" y="6205324"/>
            <a:ext cx="1975898" cy="67950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t>All flow values must be non-negative</a:t>
            </a:r>
          </a:p>
        </p:txBody>
      </p:sp>
      <p:cxnSp>
        <p:nvCxnSpPr>
          <p:cNvPr id="27" name="Straight Connector 26">
            <a:extLst>
              <a:ext uri="{FF2B5EF4-FFF2-40B4-BE49-F238E27FC236}">
                <a16:creationId xmlns:a16="http://schemas.microsoft.com/office/drawing/2014/main" id="{FC9D3F1C-C8A5-774D-910C-1D719C85E6FF}"/>
              </a:ext>
            </a:extLst>
          </p:cNvPr>
          <p:cNvCxnSpPr>
            <a:cxnSpLocks/>
          </p:cNvCxnSpPr>
          <p:nvPr/>
        </p:nvCxnSpPr>
        <p:spPr>
          <a:xfrm flipV="1">
            <a:off x="3090199" y="6202781"/>
            <a:ext cx="768368" cy="1459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F7303050-3181-A549-B5F9-7B9CFF9755DF}"/>
              </a:ext>
            </a:extLst>
          </p:cNvPr>
          <p:cNvSpPr txBox="1">
            <a:spLocks/>
          </p:cNvSpPr>
          <p:nvPr/>
        </p:nvSpPr>
        <p:spPr>
          <a:xfrm>
            <a:off x="862229" y="4585718"/>
            <a:ext cx="1975898" cy="67950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i="1" dirty="0"/>
              <a:t>Flow must be exactly equal to d</a:t>
            </a:r>
          </a:p>
        </p:txBody>
      </p:sp>
      <p:cxnSp>
        <p:nvCxnSpPr>
          <p:cNvPr id="24" name="Straight Connector 23">
            <a:extLst>
              <a:ext uri="{FF2B5EF4-FFF2-40B4-BE49-F238E27FC236}">
                <a16:creationId xmlns:a16="http://schemas.microsoft.com/office/drawing/2014/main" id="{F6A09CB8-F08C-BE43-8536-C285454F99C3}"/>
              </a:ext>
            </a:extLst>
          </p:cNvPr>
          <p:cNvCxnSpPr>
            <a:cxnSpLocks/>
          </p:cNvCxnSpPr>
          <p:nvPr/>
        </p:nvCxnSpPr>
        <p:spPr>
          <a:xfrm>
            <a:off x="2763297" y="4925470"/>
            <a:ext cx="1095270" cy="1790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8052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Conclusions</a:t>
            </a:r>
          </a:p>
        </p:txBody>
      </p:sp>
    </p:spTree>
    <p:extLst>
      <p:ext uri="{BB962C8B-B14F-4D97-AF65-F5344CB8AC3E}">
        <p14:creationId xmlns:p14="http://schemas.microsoft.com/office/powerpoint/2010/main" val="4742092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Conclusions</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089328"/>
            <a:ext cx="9905999" cy="5446643"/>
          </a:xfrm>
        </p:spPr>
        <p:txBody>
          <a:bodyPr/>
          <a:lstStyle/>
          <a:p>
            <a:pPr marL="0" indent="0">
              <a:buNone/>
            </a:pPr>
            <a:r>
              <a:rPr lang="en-US" b="1" i="1" u="sng" dirty="0"/>
              <a:t>What we have seen so far</a:t>
            </a:r>
            <a:r>
              <a:rPr lang="en-US" dirty="0"/>
              <a:t>:</a:t>
            </a:r>
          </a:p>
          <a:p>
            <a:pPr marL="0" indent="0">
              <a:buNone/>
            </a:pPr>
            <a:r>
              <a:rPr lang="en-US" dirty="0"/>
              <a:t>	What linear programs are and how to represent them (2 ways)</a:t>
            </a:r>
          </a:p>
          <a:p>
            <a:pPr marL="0" indent="0">
              <a:buNone/>
            </a:pPr>
            <a:r>
              <a:rPr lang="en-US" dirty="0"/>
              <a:t>	How to model a couple example problems as an LP</a:t>
            </a:r>
          </a:p>
          <a:p>
            <a:pPr marL="0" indent="0">
              <a:buNone/>
            </a:pPr>
            <a:r>
              <a:rPr lang="en-US" dirty="0"/>
              <a:t>	Assumption is that we would feed our equations into a known algorithm</a:t>
            </a:r>
          </a:p>
          <a:p>
            <a:pPr marL="0" indent="0">
              <a:buNone/>
            </a:pPr>
            <a:endParaRPr lang="en-US" dirty="0"/>
          </a:p>
          <a:p>
            <a:pPr marL="0" indent="0">
              <a:buNone/>
            </a:pPr>
            <a:r>
              <a:rPr lang="en-US" b="1" i="1" u="sng" dirty="0"/>
              <a:t>What have we NOT seen yet</a:t>
            </a:r>
            <a:r>
              <a:rPr lang="en-US" dirty="0"/>
              <a:t>:</a:t>
            </a:r>
          </a:p>
          <a:p>
            <a:pPr marL="0" indent="0">
              <a:buNone/>
            </a:pPr>
            <a:r>
              <a:rPr lang="en-US" dirty="0"/>
              <a:t>	An actual algorithm that solves an LP (we will see that next slide deck)</a:t>
            </a:r>
          </a:p>
        </p:txBody>
      </p:sp>
    </p:spTree>
    <p:extLst>
      <p:ext uri="{BB962C8B-B14F-4D97-AF65-F5344CB8AC3E}">
        <p14:creationId xmlns:p14="http://schemas.microsoft.com/office/powerpoint/2010/main" val="2348335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Modeling the constraints</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3" y="1248355"/>
            <a:ext cx="5410462" cy="5287616"/>
          </a:xfrm>
        </p:spPr>
        <p:txBody>
          <a:bodyPr/>
          <a:lstStyle/>
          <a:p>
            <a:pPr marL="0" indent="0">
              <a:buNone/>
            </a:pPr>
            <a:r>
              <a:rPr lang="en-US" dirty="0"/>
              <a:t>Ok, so we are trying to calculate:</a:t>
            </a:r>
          </a:p>
          <a:p>
            <a:pPr marL="0" indent="0">
              <a:buNone/>
            </a:pPr>
            <a:r>
              <a:rPr lang="en-US" b="1" i="1" dirty="0"/>
              <a:t>x</a:t>
            </a:r>
            <a:r>
              <a:rPr lang="en-US" b="1" i="1" baseline="-25000" dirty="0"/>
              <a:t>1</a:t>
            </a:r>
            <a:r>
              <a:rPr lang="en-US" dirty="0"/>
              <a:t>: Money spent on </a:t>
            </a:r>
            <a:r>
              <a:rPr lang="en-US" i="1" u="sng" dirty="0"/>
              <a:t>build roads</a:t>
            </a:r>
            <a:br>
              <a:rPr lang="en-US" i="1" u="sng" dirty="0"/>
            </a:br>
            <a:r>
              <a:rPr lang="en-US" b="1" i="1" dirty="0"/>
              <a:t>x</a:t>
            </a:r>
            <a:r>
              <a:rPr lang="en-US" b="1" i="1" baseline="-25000" dirty="0"/>
              <a:t>2</a:t>
            </a:r>
            <a:r>
              <a:rPr lang="en-US" dirty="0"/>
              <a:t>: Money spent on </a:t>
            </a:r>
            <a:r>
              <a:rPr lang="en-US" i="1" u="sng" dirty="0"/>
              <a:t>gun control</a:t>
            </a:r>
            <a:br>
              <a:rPr lang="en-US" i="1" u="sng" dirty="0"/>
            </a:br>
            <a:r>
              <a:rPr lang="en-US" b="1" i="1" dirty="0"/>
              <a:t>x</a:t>
            </a:r>
            <a:r>
              <a:rPr lang="en-US" b="1" i="1" baseline="-25000" dirty="0"/>
              <a:t>3</a:t>
            </a:r>
            <a:r>
              <a:rPr lang="en-US" dirty="0"/>
              <a:t>: Money spent on </a:t>
            </a:r>
            <a:r>
              <a:rPr lang="en-US" i="1" u="sng" dirty="0"/>
              <a:t>farm subsidies</a:t>
            </a:r>
            <a:br>
              <a:rPr lang="en-US" i="1" u="sng" dirty="0"/>
            </a:br>
            <a:r>
              <a:rPr lang="en-US" b="1" i="1" dirty="0"/>
              <a:t>x</a:t>
            </a:r>
            <a:r>
              <a:rPr lang="en-US" b="1" i="1" baseline="-25000" dirty="0"/>
              <a:t>4</a:t>
            </a:r>
            <a:r>
              <a:rPr lang="en-US" dirty="0"/>
              <a:t>: Money spent on </a:t>
            </a:r>
            <a:r>
              <a:rPr lang="en-US" i="1" u="sng" dirty="0"/>
              <a:t>gas tax</a:t>
            </a:r>
          </a:p>
          <a:p>
            <a:pPr marL="0" indent="0">
              <a:buNone/>
            </a:pPr>
            <a:br>
              <a:rPr lang="en-US" dirty="0"/>
            </a:br>
            <a:r>
              <a:rPr lang="en-US" i="1" u="sng" dirty="0"/>
              <a:t>Subject to</a:t>
            </a:r>
            <a:r>
              <a:rPr lang="en-US" dirty="0"/>
              <a:t>:</a:t>
            </a:r>
            <a:br>
              <a:rPr lang="en-US" dirty="0"/>
            </a:br>
            <a:r>
              <a:rPr lang="en-US" dirty="0"/>
              <a:t>We want to win half the voters in each area (see next slide for formulas)</a:t>
            </a:r>
          </a:p>
        </p:txBody>
      </p:sp>
      <p:graphicFrame>
        <p:nvGraphicFramePr>
          <p:cNvPr id="4" name="Table 3">
            <a:extLst>
              <a:ext uri="{FF2B5EF4-FFF2-40B4-BE49-F238E27FC236}">
                <a16:creationId xmlns:a16="http://schemas.microsoft.com/office/drawing/2014/main" id="{29894656-DF50-D643-B9F3-2AAB7DCDA6AB}"/>
              </a:ext>
            </a:extLst>
          </p:cNvPr>
          <p:cNvGraphicFramePr>
            <a:graphicFrameLocks noGrp="1"/>
          </p:cNvGraphicFramePr>
          <p:nvPr>
            <p:extLst>
              <p:ext uri="{D42A27DB-BD31-4B8C-83A1-F6EECF244321}">
                <p14:modId xmlns:p14="http://schemas.microsoft.com/office/powerpoint/2010/main" val="1539721512"/>
              </p:ext>
            </p:extLst>
          </p:nvPr>
        </p:nvGraphicFramePr>
        <p:xfrm>
          <a:off x="6718852" y="1673822"/>
          <a:ext cx="4802589" cy="2874325"/>
        </p:xfrm>
        <a:graphic>
          <a:graphicData uri="http://schemas.openxmlformats.org/drawingml/2006/table">
            <a:tbl>
              <a:tblPr firstRow="1" bandRow="1">
                <a:tableStyleId>{9D7B26C5-4107-4FEC-AEDC-1716B250A1EF}</a:tableStyleId>
              </a:tblPr>
              <a:tblGrid>
                <a:gridCol w="1701580">
                  <a:extLst>
                    <a:ext uri="{9D8B030D-6E8A-4147-A177-3AD203B41FA5}">
                      <a16:colId xmlns:a16="http://schemas.microsoft.com/office/drawing/2014/main" val="3185767554"/>
                    </a:ext>
                  </a:extLst>
                </a:gridCol>
                <a:gridCol w="850790">
                  <a:extLst>
                    <a:ext uri="{9D8B030D-6E8A-4147-A177-3AD203B41FA5}">
                      <a16:colId xmlns:a16="http://schemas.microsoft.com/office/drawing/2014/main" val="3633120547"/>
                    </a:ext>
                  </a:extLst>
                </a:gridCol>
                <a:gridCol w="1248354">
                  <a:extLst>
                    <a:ext uri="{9D8B030D-6E8A-4147-A177-3AD203B41FA5}">
                      <a16:colId xmlns:a16="http://schemas.microsoft.com/office/drawing/2014/main" val="1824321712"/>
                    </a:ext>
                  </a:extLst>
                </a:gridCol>
                <a:gridCol w="1001865">
                  <a:extLst>
                    <a:ext uri="{9D8B030D-6E8A-4147-A177-3AD203B41FA5}">
                      <a16:colId xmlns:a16="http://schemas.microsoft.com/office/drawing/2014/main" val="3153836622"/>
                    </a:ext>
                  </a:extLst>
                </a:gridCol>
              </a:tblGrid>
              <a:tr h="574865">
                <a:tc>
                  <a:txBody>
                    <a:bodyPr/>
                    <a:lstStyle/>
                    <a:p>
                      <a:r>
                        <a:rPr lang="en-US" dirty="0"/>
                        <a:t>Policy</a:t>
                      </a:r>
                    </a:p>
                  </a:txBody>
                  <a:tcPr/>
                </a:tc>
                <a:tc>
                  <a:txBody>
                    <a:bodyPr/>
                    <a:lstStyle/>
                    <a:p>
                      <a:r>
                        <a:rPr lang="en-US" dirty="0"/>
                        <a:t>Urban</a:t>
                      </a:r>
                    </a:p>
                  </a:txBody>
                  <a:tcPr/>
                </a:tc>
                <a:tc>
                  <a:txBody>
                    <a:bodyPr/>
                    <a:lstStyle/>
                    <a:p>
                      <a:r>
                        <a:rPr lang="en-US" dirty="0"/>
                        <a:t>Suburban</a:t>
                      </a:r>
                    </a:p>
                  </a:txBody>
                  <a:tcPr/>
                </a:tc>
                <a:tc>
                  <a:txBody>
                    <a:bodyPr/>
                    <a:lstStyle/>
                    <a:p>
                      <a:r>
                        <a:rPr lang="en-US" dirty="0"/>
                        <a:t>Rural</a:t>
                      </a:r>
                    </a:p>
                  </a:txBody>
                  <a:tcPr/>
                </a:tc>
                <a:extLst>
                  <a:ext uri="{0D108BD9-81ED-4DB2-BD59-A6C34878D82A}">
                    <a16:rowId xmlns:a16="http://schemas.microsoft.com/office/drawing/2014/main" val="1063998582"/>
                  </a:ext>
                </a:extLst>
              </a:tr>
              <a:tr h="574865">
                <a:tc>
                  <a:txBody>
                    <a:bodyPr/>
                    <a:lstStyle/>
                    <a:p>
                      <a:r>
                        <a:rPr lang="en-US" dirty="0"/>
                        <a:t>Build Roads</a:t>
                      </a:r>
                    </a:p>
                  </a:txBody>
                  <a:tcPr/>
                </a:tc>
                <a:tc>
                  <a:txBody>
                    <a:bodyPr/>
                    <a:lstStyle/>
                    <a:p>
                      <a:r>
                        <a:rPr lang="en-US" dirty="0"/>
                        <a:t>-2</a:t>
                      </a:r>
                    </a:p>
                  </a:txBody>
                  <a:tcPr/>
                </a:tc>
                <a:tc>
                  <a:txBody>
                    <a:bodyPr/>
                    <a:lstStyle/>
                    <a:p>
                      <a:r>
                        <a:rPr lang="en-US" dirty="0"/>
                        <a:t>5</a:t>
                      </a:r>
                    </a:p>
                  </a:txBody>
                  <a:tcPr/>
                </a:tc>
                <a:tc>
                  <a:txBody>
                    <a:bodyPr/>
                    <a:lstStyle/>
                    <a:p>
                      <a:r>
                        <a:rPr lang="en-US" dirty="0"/>
                        <a:t>3</a:t>
                      </a:r>
                    </a:p>
                  </a:txBody>
                  <a:tcPr/>
                </a:tc>
                <a:extLst>
                  <a:ext uri="{0D108BD9-81ED-4DB2-BD59-A6C34878D82A}">
                    <a16:rowId xmlns:a16="http://schemas.microsoft.com/office/drawing/2014/main" val="2397325828"/>
                  </a:ext>
                </a:extLst>
              </a:tr>
              <a:tr h="574865">
                <a:tc>
                  <a:txBody>
                    <a:bodyPr/>
                    <a:lstStyle/>
                    <a:p>
                      <a:r>
                        <a:rPr lang="en-US" dirty="0"/>
                        <a:t>Gun Control</a:t>
                      </a:r>
                    </a:p>
                  </a:txBody>
                  <a:tcPr/>
                </a:tc>
                <a:tc>
                  <a:txBody>
                    <a:bodyPr/>
                    <a:lstStyle/>
                    <a:p>
                      <a:r>
                        <a:rPr lang="en-US" dirty="0"/>
                        <a:t>8</a:t>
                      </a:r>
                    </a:p>
                  </a:txBody>
                  <a:tcPr/>
                </a:tc>
                <a:tc>
                  <a:txBody>
                    <a:bodyPr/>
                    <a:lstStyle/>
                    <a:p>
                      <a:r>
                        <a:rPr lang="en-US" dirty="0"/>
                        <a:t>2</a:t>
                      </a:r>
                    </a:p>
                  </a:txBody>
                  <a:tcPr/>
                </a:tc>
                <a:tc>
                  <a:txBody>
                    <a:bodyPr/>
                    <a:lstStyle/>
                    <a:p>
                      <a:r>
                        <a:rPr lang="en-US" dirty="0"/>
                        <a:t>-5</a:t>
                      </a:r>
                    </a:p>
                  </a:txBody>
                  <a:tcPr/>
                </a:tc>
                <a:extLst>
                  <a:ext uri="{0D108BD9-81ED-4DB2-BD59-A6C34878D82A}">
                    <a16:rowId xmlns:a16="http://schemas.microsoft.com/office/drawing/2014/main" val="698966262"/>
                  </a:ext>
                </a:extLst>
              </a:tr>
              <a:tr h="574865">
                <a:tc>
                  <a:txBody>
                    <a:bodyPr/>
                    <a:lstStyle/>
                    <a:p>
                      <a:r>
                        <a:rPr lang="en-US" dirty="0"/>
                        <a:t>Farm Subsidies</a:t>
                      </a:r>
                    </a:p>
                  </a:txBody>
                  <a:tcPr/>
                </a:tc>
                <a:tc>
                  <a:txBody>
                    <a:bodyPr/>
                    <a:lstStyle/>
                    <a:p>
                      <a:r>
                        <a:rPr lang="en-US" dirty="0"/>
                        <a:t>0</a:t>
                      </a:r>
                    </a:p>
                  </a:txBody>
                  <a:tcPr/>
                </a:tc>
                <a:tc>
                  <a:txBody>
                    <a:bodyPr/>
                    <a:lstStyle/>
                    <a:p>
                      <a:r>
                        <a:rPr lang="en-US" dirty="0"/>
                        <a:t>0</a:t>
                      </a:r>
                    </a:p>
                  </a:txBody>
                  <a:tcPr/>
                </a:tc>
                <a:tc>
                  <a:txBody>
                    <a:bodyPr/>
                    <a:lstStyle/>
                    <a:p>
                      <a:r>
                        <a:rPr lang="en-US" dirty="0"/>
                        <a:t>10</a:t>
                      </a:r>
                    </a:p>
                  </a:txBody>
                  <a:tcPr/>
                </a:tc>
                <a:extLst>
                  <a:ext uri="{0D108BD9-81ED-4DB2-BD59-A6C34878D82A}">
                    <a16:rowId xmlns:a16="http://schemas.microsoft.com/office/drawing/2014/main" val="2205219310"/>
                  </a:ext>
                </a:extLst>
              </a:tr>
              <a:tr h="574865">
                <a:tc>
                  <a:txBody>
                    <a:bodyPr/>
                    <a:lstStyle/>
                    <a:p>
                      <a:r>
                        <a:rPr lang="en-US" dirty="0"/>
                        <a:t>Gasoline Tax</a:t>
                      </a:r>
                    </a:p>
                  </a:txBody>
                  <a:tcPr/>
                </a:tc>
                <a:tc>
                  <a:txBody>
                    <a:bodyPr/>
                    <a:lstStyle/>
                    <a:p>
                      <a:r>
                        <a:rPr lang="en-US" dirty="0"/>
                        <a:t>10</a:t>
                      </a:r>
                    </a:p>
                  </a:txBody>
                  <a:tcPr/>
                </a:tc>
                <a:tc>
                  <a:txBody>
                    <a:bodyPr/>
                    <a:lstStyle/>
                    <a:p>
                      <a:r>
                        <a:rPr lang="en-US" dirty="0"/>
                        <a:t>0</a:t>
                      </a:r>
                    </a:p>
                  </a:txBody>
                  <a:tcPr/>
                </a:tc>
                <a:tc>
                  <a:txBody>
                    <a:bodyPr/>
                    <a:lstStyle/>
                    <a:p>
                      <a:r>
                        <a:rPr lang="en-US" dirty="0"/>
                        <a:t>-2</a:t>
                      </a:r>
                    </a:p>
                  </a:txBody>
                  <a:tcPr/>
                </a:tc>
                <a:extLst>
                  <a:ext uri="{0D108BD9-81ED-4DB2-BD59-A6C34878D82A}">
                    <a16:rowId xmlns:a16="http://schemas.microsoft.com/office/drawing/2014/main" val="1766280602"/>
                  </a:ext>
                </a:extLst>
              </a:tr>
            </a:tbl>
          </a:graphicData>
        </a:graphic>
      </p:graphicFrame>
    </p:spTree>
    <p:extLst>
      <p:ext uri="{BB962C8B-B14F-4D97-AF65-F5344CB8AC3E}">
        <p14:creationId xmlns:p14="http://schemas.microsoft.com/office/powerpoint/2010/main" val="4219420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Final Linear Program</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3" y="930302"/>
            <a:ext cx="10165342" cy="516835"/>
          </a:xfrm>
        </p:spPr>
        <p:txBody>
          <a:bodyPr/>
          <a:lstStyle/>
          <a:p>
            <a:pPr marL="0" indent="0">
              <a:buNone/>
            </a:pPr>
            <a:r>
              <a:rPr lang="en-US" dirty="0"/>
              <a:t>We want to minimize total cost on advertising:</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0DF8A2EE-D84F-1E4A-8A47-11BC7DBECB14}"/>
                  </a:ext>
                </a:extLst>
              </p:cNvPr>
              <p:cNvSpPr txBox="1">
                <a:spLocks/>
              </p:cNvSpPr>
              <p:nvPr/>
            </p:nvSpPr>
            <p:spPr>
              <a:xfrm>
                <a:off x="1142739" y="1615440"/>
                <a:ext cx="10165342" cy="545869"/>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4</m:t>
                          </m:r>
                        </m:sub>
                      </m:sSub>
                    </m:oMath>
                  </m:oMathPara>
                </a14:m>
                <a:endParaRPr lang="en-US" dirty="0">
                  <a:solidFill>
                    <a:schemeClr val="bg1"/>
                  </a:solidFill>
                </a:endParaRPr>
              </a:p>
            </p:txBody>
          </p:sp>
        </mc:Choice>
        <mc:Fallback xmlns="">
          <p:sp>
            <p:nvSpPr>
              <p:cNvPr id="5" name="Content Placeholder 2">
                <a:extLst>
                  <a:ext uri="{FF2B5EF4-FFF2-40B4-BE49-F238E27FC236}">
                    <a16:creationId xmlns:a16="http://schemas.microsoft.com/office/drawing/2014/main" id="{0DF8A2EE-D84F-1E4A-8A47-11BC7DBECB14}"/>
                  </a:ext>
                </a:extLst>
              </p:cNvPr>
              <p:cNvSpPr txBox="1">
                <a:spLocks noRot="1" noChangeAspect="1" noMove="1" noResize="1" noEditPoints="1" noAdjustHandles="1" noChangeArrowheads="1" noChangeShapeType="1" noTextEdit="1"/>
              </p:cNvSpPr>
              <p:nvPr/>
            </p:nvSpPr>
            <p:spPr>
              <a:xfrm>
                <a:off x="1142739" y="1615440"/>
                <a:ext cx="10165342" cy="545869"/>
              </a:xfrm>
              <a:prstGeom prst="rect">
                <a:avLst/>
              </a:prstGeom>
              <a:blipFill>
                <a:blip r:embed="rId2"/>
                <a:stretch>
                  <a:fillRect/>
                </a:stretch>
              </a:blipFill>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7609437F-2FC8-D840-9BE4-38D90C964938}"/>
              </a:ext>
            </a:extLst>
          </p:cNvPr>
          <p:cNvSpPr txBox="1">
            <a:spLocks/>
          </p:cNvSpPr>
          <p:nvPr/>
        </p:nvSpPr>
        <p:spPr>
          <a:xfrm>
            <a:off x="1136798" y="2403499"/>
            <a:ext cx="10165342" cy="51683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Subject to these constraints</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59CFFA8-81CD-D147-8DF4-C95DD403F315}"/>
                  </a:ext>
                </a:extLst>
              </p:cNvPr>
              <p:cNvSpPr txBox="1">
                <a:spLocks/>
              </p:cNvSpPr>
              <p:nvPr/>
            </p:nvSpPr>
            <p:spPr>
              <a:xfrm>
                <a:off x="1138124" y="3116804"/>
                <a:ext cx="10165342" cy="3158265"/>
              </a:xfrm>
              <a:prstGeom prst="rect">
                <a:avLst/>
              </a:prstGeom>
              <a:solidFill>
                <a:schemeClr val="bg2">
                  <a:lumMod val="10000"/>
                  <a:lumOff val="90000"/>
                </a:schemeClr>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lnSpc>
                    <a:spcPct val="200000"/>
                  </a:lnSpc>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−2</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+8</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+0</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a:rPr lang="en-US" b="0" i="1" smtClean="0">
                          <a:solidFill>
                            <a:schemeClr val="bg1"/>
                          </a:solidFill>
                          <a:latin typeface="Cambria Math" panose="02040503050406030204" pitchFamily="18" charset="0"/>
                        </a:rPr>
                        <m:t>+10</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4</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50</m:t>
                      </m:r>
                    </m:oMath>
                    <m:oMath xmlns:m="http://schemas.openxmlformats.org/officeDocument/2006/math">
                      <m:r>
                        <a:rPr lang="en-US" b="0" i="1" smtClean="0">
                          <a:solidFill>
                            <a:schemeClr val="bg1"/>
                          </a:solidFill>
                          <a:latin typeface="Cambria Math" panose="02040503050406030204" pitchFamily="18" charset="0"/>
                        </a:rPr>
                        <m:t>5</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+2</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+0</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a:rPr lang="en-US" b="0" i="1" smtClean="0">
                          <a:solidFill>
                            <a:schemeClr val="bg1"/>
                          </a:solidFill>
                          <a:latin typeface="Cambria Math" panose="02040503050406030204" pitchFamily="18" charset="0"/>
                        </a:rPr>
                        <m:t>+0</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4</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100</m:t>
                      </m:r>
                    </m:oMath>
                    <m:oMath xmlns:m="http://schemas.openxmlformats.org/officeDocument/2006/math">
                      <m:r>
                        <a:rPr lang="en-US" b="0" i="1" smtClean="0">
                          <a:solidFill>
                            <a:schemeClr val="bg1"/>
                          </a:solidFill>
                          <a:latin typeface="Cambria Math" panose="02040503050406030204" pitchFamily="18" charset="0"/>
                        </a:rPr>
                        <m:t>3</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−5</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+10</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a:rPr lang="en-US" b="0" i="1" smtClean="0">
                          <a:solidFill>
                            <a:schemeClr val="bg1"/>
                          </a:solidFill>
                          <a:latin typeface="Cambria Math" panose="02040503050406030204" pitchFamily="18" charset="0"/>
                        </a:rPr>
                        <m:t>−2</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4</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25</m:t>
                      </m:r>
                    </m:oMath>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3</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𝑥</m:t>
                          </m:r>
                        </m:e>
                        <m:sub>
                          <m:r>
                            <a:rPr lang="en-US" b="0" i="1" smtClean="0">
                              <a:solidFill>
                                <a:schemeClr val="bg1"/>
                              </a:solidFill>
                              <a:latin typeface="Cambria Math" panose="02040503050406030204" pitchFamily="18" charset="0"/>
                            </a:rPr>
                            <m:t>4</m:t>
                          </m:r>
                        </m:sub>
                      </m:sSub>
                      <m:r>
                        <m:rPr>
                          <m:aln/>
                        </m:rP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0</m:t>
                      </m:r>
                    </m:oMath>
                  </m:oMathPara>
                </a14:m>
                <a:endParaRPr lang="en-US" dirty="0">
                  <a:solidFill>
                    <a:schemeClr val="bg1"/>
                  </a:solidFill>
                </a:endParaRPr>
              </a:p>
            </p:txBody>
          </p:sp>
        </mc:Choice>
        <mc:Fallback xmlns="">
          <p:sp>
            <p:nvSpPr>
              <p:cNvPr id="7" name="Content Placeholder 2">
                <a:extLst>
                  <a:ext uri="{FF2B5EF4-FFF2-40B4-BE49-F238E27FC236}">
                    <a16:creationId xmlns:a16="http://schemas.microsoft.com/office/drawing/2014/main" id="{459CFFA8-81CD-D147-8DF4-C95DD403F315}"/>
                  </a:ext>
                </a:extLst>
              </p:cNvPr>
              <p:cNvSpPr txBox="1">
                <a:spLocks noRot="1" noChangeAspect="1" noMove="1" noResize="1" noEditPoints="1" noAdjustHandles="1" noChangeArrowheads="1" noChangeShapeType="1" noTextEdit="1"/>
              </p:cNvSpPr>
              <p:nvPr/>
            </p:nvSpPr>
            <p:spPr>
              <a:xfrm>
                <a:off x="1138124" y="3116804"/>
                <a:ext cx="10165342" cy="315826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56331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What is linear programming?</a:t>
            </a:r>
          </a:p>
        </p:txBody>
      </p:sp>
    </p:spTree>
    <p:extLst>
      <p:ext uri="{BB962C8B-B14F-4D97-AF65-F5344CB8AC3E}">
        <p14:creationId xmlns:p14="http://schemas.microsoft.com/office/powerpoint/2010/main" val="2622096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Linear Programming</a:t>
            </a:r>
          </a:p>
        </p:txBody>
      </p:sp>
      <p:sp>
        <p:nvSpPr>
          <p:cNvPr id="3" name="Content Placeholder 2">
            <a:extLst>
              <a:ext uri="{FF2B5EF4-FFF2-40B4-BE49-F238E27FC236}">
                <a16:creationId xmlns:a16="http://schemas.microsoft.com/office/drawing/2014/main" id="{14278F5F-F936-6145-9FF8-704886F1A386}"/>
              </a:ext>
            </a:extLst>
          </p:cNvPr>
          <p:cNvSpPr>
            <a:spLocks noGrp="1"/>
          </p:cNvSpPr>
          <p:nvPr>
            <p:ph idx="1"/>
          </p:nvPr>
        </p:nvSpPr>
        <p:spPr>
          <a:xfrm>
            <a:off x="1141412" y="1089329"/>
            <a:ext cx="9905999" cy="1356692"/>
          </a:xfrm>
        </p:spPr>
        <p:txBody>
          <a:bodyPr/>
          <a:lstStyle/>
          <a:p>
            <a:pPr marL="0" indent="0">
              <a:buNone/>
            </a:pPr>
            <a:r>
              <a:rPr lang="en-US" dirty="0"/>
              <a:t>As seen on the previous slide. A </a:t>
            </a:r>
            <a:r>
              <a:rPr lang="en-US" b="1" i="1" u="sng" dirty="0"/>
              <a:t>Linear Program </a:t>
            </a:r>
            <a:r>
              <a:rPr lang="en-US" dirty="0"/>
              <a:t>is any problem in which you wish to </a:t>
            </a:r>
            <a:r>
              <a:rPr lang="en-US" i="1" u="sng" dirty="0"/>
              <a:t>maximize or minimize a linear function</a:t>
            </a:r>
            <a:r>
              <a:rPr lang="en-US" dirty="0"/>
              <a:t> subject to a </a:t>
            </a:r>
            <a:r>
              <a:rPr lang="en-US" i="1" u="sng" dirty="0"/>
              <a:t>list of linear inequalities</a:t>
            </a:r>
            <a:r>
              <a:rPr lang="en-US" dirty="0"/>
              <a:t>.</a:t>
            </a:r>
          </a:p>
          <a:p>
            <a:pPr marL="0" indent="0">
              <a:buNone/>
            </a:pPr>
            <a:endParaRPr lang="en-US" dirty="0"/>
          </a:p>
        </p:txBody>
      </p:sp>
      <p:pic>
        <p:nvPicPr>
          <p:cNvPr id="5" name="Picture 4">
            <a:extLst>
              <a:ext uri="{FF2B5EF4-FFF2-40B4-BE49-F238E27FC236}">
                <a16:creationId xmlns:a16="http://schemas.microsoft.com/office/drawing/2014/main" id="{ACED791C-9138-5A40-96CC-A136AD6B9F75}"/>
              </a:ext>
            </a:extLst>
          </p:cNvPr>
          <p:cNvPicPr>
            <a:picLocks noChangeAspect="1"/>
          </p:cNvPicPr>
          <p:nvPr/>
        </p:nvPicPr>
        <p:blipFill>
          <a:blip r:embed="rId2"/>
          <a:stretch>
            <a:fillRect/>
          </a:stretch>
        </p:blipFill>
        <p:spPr>
          <a:xfrm>
            <a:off x="6099235" y="2994660"/>
            <a:ext cx="4948175" cy="2663190"/>
          </a:xfrm>
          <a:prstGeom prst="rect">
            <a:avLst/>
          </a:prstGeom>
        </p:spPr>
      </p:pic>
      <p:sp>
        <p:nvSpPr>
          <p:cNvPr id="6" name="Content Placeholder 2">
            <a:extLst>
              <a:ext uri="{FF2B5EF4-FFF2-40B4-BE49-F238E27FC236}">
                <a16:creationId xmlns:a16="http://schemas.microsoft.com/office/drawing/2014/main" id="{5B870970-5683-CA4A-A1F9-E5F167FF210A}"/>
              </a:ext>
            </a:extLst>
          </p:cNvPr>
          <p:cNvSpPr txBox="1">
            <a:spLocks/>
          </p:cNvSpPr>
          <p:nvPr/>
        </p:nvSpPr>
        <p:spPr>
          <a:xfrm>
            <a:off x="1805939" y="2880361"/>
            <a:ext cx="4201855" cy="294894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Most LPs have many (often infinite) </a:t>
            </a:r>
            <a:r>
              <a:rPr lang="en-US" b="1" i="1" u="sng" dirty="0"/>
              <a:t>feasible solutions</a:t>
            </a:r>
            <a:r>
              <a:rPr lang="en-US" dirty="0"/>
              <a: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Some LPs do </a:t>
            </a:r>
            <a:r>
              <a:rPr lang="en-US" b="1" i="1" u="sng" dirty="0"/>
              <a:t>not have a feasible solution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Others are </a:t>
            </a:r>
            <a:r>
              <a:rPr lang="en-US" b="1" i="1" u="sng" dirty="0"/>
              <a:t>unbounded</a:t>
            </a:r>
            <a:r>
              <a:rPr lang="en-US" dirty="0"/>
              <a:t> (solution is infinite)</a:t>
            </a:r>
          </a:p>
        </p:txBody>
      </p:sp>
    </p:spTree>
    <p:extLst>
      <p:ext uri="{BB962C8B-B14F-4D97-AF65-F5344CB8AC3E}">
        <p14:creationId xmlns:p14="http://schemas.microsoft.com/office/powerpoint/2010/main" val="1004396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3" y="125537"/>
            <a:ext cx="9905998" cy="860425"/>
          </a:xfrm>
        </p:spPr>
        <p:txBody>
          <a:bodyPr/>
          <a:lstStyle/>
          <a:p>
            <a:pPr algn="ctr"/>
            <a:r>
              <a:rPr lang="en-US" dirty="0"/>
              <a:t>Linear Programming</a:t>
            </a:r>
          </a:p>
        </p:txBody>
      </p:sp>
      <p:pic>
        <p:nvPicPr>
          <p:cNvPr id="5" name="Picture 4">
            <a:extLst>
              <a:ext uri="{FF2B5EF4-FFF2-40B4-BE49-F238E27FC236}">
                <a16:creationId xmlns:a16="http://schemas.microsoft.com/office/drawing/2014/main" id="{ACED791C-9138-5A40-96CC-A136AD6B9F75}"/>
              </a:ext>
            </a:extLst>
          </p:cNvPr>
          <p:cNvPicPr>
            <a:picLocks noChangeAspect="1"/>
          </p:cNvPicPr>
          <p:nvPr/>
        </p:nvPicPr>
        <p:blipFill>
          <a:blip r:embed="rId2"/>
          <a:stretch>
            <a:fillRect/>
          </a:stretch>
        </p:blipFill>
        <p:spPr>
          <a:xfrm>
            <a:off x="8295959" y="2343150"/>
            <a:ext cx="3780151" cy="2034540"/>
          </a:xfrm>
          <a:prstGeom prst="rect">
            <a:avLst/>
          </a:prstGeom>
        </p:spPr>
      </p:pic>
      <p:pic>
        <p:nvPicPr>
          <p:cNvPr id="9" name="Picture 8">
            <a:extLst>
              <a:ext uri="{FF2B5EF4-FFF2-40B4-BE49-F238E27FC236}">
                <a16:creationId xmlns:a16="http://schemas.microsoft.com/office/drawing/2014/main" id="{40DBF929-F8B1-A046-A1A4-D97CC7BFAF3B}"/>
              </a:ext>
            </a:extLst>
          </p:cNvPr>
          <p:cNvPicPr>
            <a:picLocks noChangeAspect="1"/>
          </p:cNvPicPr>
          <p:nvPr/>
        </p:nvPicPr>
        <p:blipFill>
          <a:blip r:embed="rId3"/>
          <a:stretch>
            <a:fillRect/>
          </a:stretch>
        </p:blipFill>
        <p:spPr>
          <a:xfrm>
            <a:off x="519430" y="1268730"/>
            <a:ext cx="7540454" cy="5030470"/>
          </a:xfrm>
          <a:prstGeom prst="rect">
            <a:avLst/>
          </a:prstGeom>
        </p:spPr>
      </p:pic>
    </p:spTree>
    <p:extLst>
      <p:ext uri="{BB962C8B-B14F-4D97-AF65-F5344CB8AC3E}">
        <p14:creationId xmlns:p14="http://schemas.microsoft.com/office/powerpoint/2010/main" val="4716528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{78731ABC-CB82-E74D-A429-13D3326A7E5D}tf10001122</Template>
  <TotalTime>4983</TotalTime>
  <Words>3119</Words>
  <Application>Microsoft Macintosh PowerPoint</Application>
  <PresentationFormat>Widescreen</PresentationFormat>
  <Paragraphs>368</Paragraphs>
  <Slides>45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Cambria Math</vt:lpstr>
      <vt:lpstr>Trebuchet MS</vt:lpstr>
      <vt:lpstr>Tw Cen MT</vt:lpstr>
      <vt:lpstr>Circuit</vt:lpstr>
      <vt:lpstr>Linear Programming</vt:lpstr>
      <vt:lpstr>Introduction and motivation</vt:lpstr>
      <vt:lpstr>Motivating Problem</vt:lpstr>
      <vt:lpstr>Modeling the constraints</vt:lpstr>
      <vt:lpstr>Modeling the constraints</vt:lpstr>
      <vt:lpstr>Final Linear Program</vt:lpstr>
      <vt:lpstr>What is linear programming?</vt:lpstr>
      <vt:lpstr>Linear Programming</vt:lpstr>
      <vt:lpstr>Linear Programming</vt:lpstr>
      <vt:lpstr>Overall LP Process</vt:lpstr>
      <vt:lpstr>Other Applications of LP</vt:lpstr>
      <vt:lpstr>Standard Form</vt:lpstr>
      <vt:lpstr>Motivation for standard / Slack Form</vt:lpstr>
      <vt:lpstr>General Standard Form</vt:lpstr>
      <vt:lpstr>Standard Form (Matrix Representation)</vt:lpstr>
      <vt:lpstr>Standard Form (Matrix Representation)</vt:lpstr>
      <vt:lpstr>Some Terminology</vt:lpstr>
      <vt:lpstr>Converting Linear Programs to Standard Form</vt:lpstr>
      <vt:lpstr>Issue 1: Objective Function Minimizes</vt:lpstr>
      <vt:lpstr>Issue 2: Vars without Non-Negativity</vt:lpstr>
      <vt:lpstr>Issue 3: Equality Constraints</vt:lpstr>
      <vt:lpstr>Issue 4: Inequality Constraints (≥)</vt:lpstr>
      <vt:lpstr>Conclusion</vt:lpstr>
      <vt:lpstr>A Note On Strict Inequalities (&lt;)</vt:lpstr>
      <vt:lpstr>Slack Form</vt:lpstr>
      <vt:lpstr>Why Slack Form?</vt:lpstr>
      <vt:lpstr>General Slack Form</vt:lpstr>
      <vt:lpstr>Example: Standard vs Slack</vt:lpstr>
      <vt:lpstr>Representation of Slack Form</vt:lpstr>
      <vt:lpstr>Using Linear programming to solve Shortest Path problem</vt:lpstr>
      <vt:lpstr>Recall: shortest path problems</vt:lpstr>
      <vt:lpstr>Some terms</vt:lpstr>
      <vt:lpstr>Shortest path: LP Solution</vt:lpstr>
      <vt:lpstr>Why Maximize?</vt:lpstr>
      <vt:lpstr>Using Linear programming to solve Max-Flow Problem</vt:lpstr>
      <vt:lpstr>Recall: Maximum Flow</vt:lpstr>
      <vt:lpstr>Some terms</vt:lpstr>
      <vt:lpstr>Max-Flow: LP Solution</vt:lpstr>
      <vt:lpstr>Size of the Linear Program</vt:lpstr>
      <vt:lpstr>Min-Cost Flow</vt:lpstr>
      <vt:lpstr>Minimum-Cost Flow</vt:lpstr>
      <vt:lpstr>Some terms</vt:lpstr>
      <vt:lpstr>Min-Cost Flow: LP Solution</vt:lpstr>
      <vt:lpstr>Conclusions</vt:lpstr>
      <vt:lpstr>Conclusions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Programming</dc:title>
  <dc:creator>Mark Floryan</dc:creator>
  <cp:lastModifiedBy>Mark Floryan</cp:lastModifiedBy>
  <cp:revision>74</cp:revision>
  <dcterms:created xsi:type="dcterms:W3CDTF">2023-02-24T14:15:53Z</dcterms:created>
  <dcterms:modified xsi:type="dcterms:W3CDTF">2025-02-20T14:17:57Z</dcterms:modified>
</cp:coreProperties>
</file>